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4"/>
    <p:sldMasterId id="2147483668" r:id="rId5"/>
    <p:sldMasterId id="2147483670" r:id="rId6"/>
  </p:sldMasterIdLst>
  <p:notesMasterIdLst>
    <p:notesMasterId r:id="rId42"/>
  </p:notesMasterIdLst>
  <p:handoutMasterIdLst>
    <p:handoutMasterId r:id="rId43"/>
  </p:handoutMasterIdLst>
  <p:sldIdLst>
    <p:sldId id="306" r:id="rId7"/>
    <p:sldId id="288" r:id="rId8"/>
    <p:sldId id="424" r:id="rId9"/>
    <p:sldId id="1796" r:id="rId10"/>
    <p:sldId id="1798" r:id="rId11"/>
    <p:sldId id="418" r:id="rId12"/>
    <p:sldId id="417" r:id="rId13"/>
    <p:sldId id="734" r:id="rId14"/>
    <p:sldId id="378" r:id="rId15"/>
    <p:sldId id="730" r:id="rId16"/>
    <p:sldId id="712" r:id="rId17"/>
    <p:sldId id="725" r:id="rId18"/>
    <p:sldId id="716" r:id="rId19"/>
    <p:sldId id="717" r:id="rId20"/>
    <p:sldId id="427" r:id="rId21"/>
    <p:sldId id="425" r:id="rId22"/>
    <p:sldId id="731" r:id="rId23"/>
    <p:sldId id="408" r:id="rId24"/>
    <p:sldId id="732" r:id="rId25"/>
    <p:sldId id="429" r:id="rId26"/>
    <p:sldId id="1797" r:id="rId27"/>
    <p:sldId id="723" r:id="rId28"/>
    <p:sldId id="728" r:id="rId29"/>
    <p:sldId id="392" r:id="rId30"/>
    <p:sldId id="413" r:id="rId31"/>
    <p:sldId id="390" r:id="rId32"/>
    <p:sldId id="393" r:id="rId33"/>
    <p:sldId id="726" r:id="rId34"/>
    <p:sldId id="729" r:id="rId35"/>
    <p:sldId id="727" r:id="rId36"/>
    <p:sldId id="714" r:id="rId37"/>
    <p:sldId id="724" r:id="rId38"/>
    <p:sldId id="715" r:id="rId39"/>
    <p:sldId id="428" r:id="rId40"/>
    <p:sldId id="375" r:id="rId4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2CD06F9-2A92-40D6-8C05-CD823D291184}">
          <p14:sldIdLst>
            <p14:sldId id="306"/>
            <p14:sldId id="288"/>
            <p14:sldId id="424"/>
            <p14:sldId id="1796"/>
            <p14:sldId id="1798"/>
            <p14:sldId id="418"/>
            <p14:sldId id="417"/>
            <p14:sldId id="734"/>
            <p14:sldId id="378"/>
            <p14:sldId id="730"/>
            <p14:sldId id="712"/>
            <p14:sldId id="725"/>
            <p14:sldId id="716"/>
            <p14:sldId id="717"/>
            <p14:sldId id="427"/>
            <p14:sldId id="425"/>
            <p14:sldId id="731"/>
            <p14:sldId id="408"/>
            <p14:sldId id="732"/>
            <p14:sldId id="429"/>
            <p14:sldId id="1797"/>
            <p14:sldId id="723"/>
            <p14:sldId id="728"/>
            <p14:sldId id="392"/>
            <p14:sldId id="413"/>
            <p14:sldId id="390"/>
            <p14:sldId id="393"/>
            <p14:sldId id="726"/>
            <p14:sldId id="729"/>
            <p14:sldId id="727"/>
            <p14:sldId id="714"/>
            <p14:sldId id="724"/>
            <p14:sldId id="715"/>
            <p14:sldId id="428"/>
            <p14:sldId id="375"/>
          </p14:sldIdLst>
        </p14:section>
      </p14:sectionLst>
    </p:ext>
    <p:ext uri="{EFAFB233-063F-42B5-8137-9DF3F51BA10A}">
      <p15:sldGuideLst xmlns:p15="http://schemas.microsoft.com/office/powerpoint/2012/main">
        <p15:guide id="1" orient="horz" pos="2880">
          <p15:clr>
            <a:srgbClr val="A4A3A4"/>
          </p15:clr>
        </p15:guide>
        <p15:guide id="2" pos="21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pson, Sharon - FPAC-BC, Athens, GA" initials="GS-FAG" lastIdx="3" clrIdx="0">
    <p:extLst>
      <p:ext uri="{19B8F6BF-5375-455C-9EA6-DF929625EA0E}">
        <p15:presenceInfo xmlns:p15="http://schemas.microsoft.com/office/powerpoint/2012/main" userId="Gipson, Sharon - FPAC-BC, Athens, GA" providerId="None"/>
      </p:ext>
    </p:extLst>
  </p:cmAuthor>
  <p:cmAuthor id="2" name="Welch, Sheryl - FPAC-BC, Kansas City, MO" initials="WS-FKCM" lastIdx="1" clrIdx="1">
    <p:extLst>
      <p:ext uri="{19B8F6BF-5375-455C-9EA6-DF929625EA0E}">
        <p15:presenceInfo xmlns:p15="http://schemas.microsoft.com/office/powerpoint/2012/main" userId="S::sheryl.welch@usda.gov::9ab79e52-839a-4c89-aab7-20bf15e030d7" providerId="AD"/>
      </p:ext>
    </p:extLst>
  </p:cmAuthor>
  <p:cmAuthor id="3" name="Warstler, Sandra - FPAC-BC, Raleigh, NC" initials="WS-FRN" lastIdx="5" clrIdx="2">
    <p:extLst>
      <p:ext uri="{19B8F6BF-5375-455C-9EA6-DF929625EA0E}">
        <p15:presenceInfo xmlns:p15="http://schemas.microsoft.com/office/powerpoint/2012/main" userId="S::Sandra.Warstler@usda.gov::0b5cb171-07aa-41ba-83fb-90efa4929541" providerId="AD"/>
      </p:ext>
    </p:extLst>
  </p:cmAuthor>
  <p:cmAuthor id="4" name="Harper, Craig - FBC, Fort Worth, TX" initials="HCFFWT" lastIdx="6" clrIdx="3">
    <p:extLst>
      <p:ext uri="{19B8F6BF-5375-455C-9EA6-DF929625EA0E}">
        <p15:presenceInfo xmlns:p15="http://schemas.microsoft.com/office/powerpoint/2012/main" userId="S::Craig.Harper@usda.gov::0c021c9b-7788-4da0-92ab-3c0bd8ad08b6" providerId="AD"/>
      </p:ext>
    </p:extLst>
  </p:cmAuthor>
  <p:cmAuthor id="5" name="Geraci, Denise - FPAC-FBC, Kansas City, MO" initials="GD-FKCM" lastIdx="11" clrIdx="4">
    <p:extLst>
      <p:ext uri="{19B8F6BF-5375-455C-9EA6-DF929625EA0E}">
        <p15:presenceInfo xmlns:p15="http://schemas.microsoft.com/office/powerpoint/2012/main" userId="Geraci, Denise - FPAC-FBC, Kansas City, M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D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224" autoAdjust="0"/>
  </p:normalViewPr>
  <p:slideViewPr>
    <p:cSldViewPr snapToGrid="0">
      <p:cViewPr varScale="1">
        <p:scale>
          <a:sx n="70" d="100"/>
          <a:sy n="70" d="100"/>
        </p:scale>
        <p:origin x="2118" y="54"/>
      </p:cViewPr>
      <p:guideLst>
        <p:guide orient="horz" pos="2880"/>
        <p:guide pos="211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r, Calvin - FPAC-FSA, TX" userId="f996892d-1ea2-438d-b09a-752826cbb7e1" providerId="ADAL" clId="{C6BD77D3-7750-4746-8C02-E684D9818FB6}"/>
    <pc:docChg chg="modSld">
      <pc:chgData name="Greer, Calvin - FPAC-FSA, TX" userId="f996892d-1ea2-438d-b09a-752826cbb7e1" providerId="ADAL" clId="{C6BD77D3-7750-4746-8C02-E684D9818FB6}" dt="2024-05-16T19:31:11.292" v="32" actId="6549"/>
      <pc:docMkLst>
        <pc:docMk/>
      </pc:docMkLst>
      <pc:sldChg chg="modNotesTx">
        <pc:chgData name="Greer, Calvin - FPAC-FSA, TX" userId="f996892d-1ea2-438d-b09a-752826cbb7e1" providerId="ADAL" clId="{C6BD77D3-7750-4746-8C02-E684D9818FB6}" dt="2024-05-16T19:29:45.133" v="0" actId="6549"/>
        <pc:sldMkLst>
          <pc:docMk/>
          <pc:sldMk cId="4268147693" sldId="288"/>
        </pc:sldMkLst>
      </pc:sldChg>
      <pc:sldChg chg="modNotesTx">
        <pc:chgData name="Greer, Calvin - FPAC-FSA, TX" userId="f996892d-1ea2-438d-b09a-752826cbb7e1" providerId="ADAL" clId="{C6BD77D3-7750-4746-8C02-E684D9818FB6}" dt="2024-05-16T19:30:02.733" v="7" actId="6549"/>
        <pc:sldMkLst>
          <pc:docMk/>
          <pc:sldMk cId="282138607" sldId="378"/>
        </pc:sldMkLst>
      </pc:sldChg>
      <pc:sldChg chg="modNotesTx">
        <pc:chgData name="Greer, Calvin - FPAC-FSA, TX" userId="f996892d-1ea2-438d-b09a-752826cbb7e1" providerId="ADAL" clId="{C6BD77D3-7750-4746-8C02-E684D9818FB6}" dt="2024-05-16T19:30:47.999" v="24" actId="6549"/>
        <pc:sldMkLst>
          <pc:docMk/>
          <pc:sldMk cId="3033419508" sldId="390"/>
        </pc:sldMkLst>
      </pc:sldChg>
      <pc:sldChg chg="modNotesTx">
        <pc:chgData name="Greer, Calvin - FPAC-FSA, TX" userId="f996892d-1ea2-438d-b09a-752826cbb7e1" providerId="ADAL" clId="{C6BD77D3-7750-4746-8C02-E684D9818FB6}" dt="2024-05-16T19:30:43.794" v="23" actId="6549"/>
        <pc:sldMkLst>
          <pc:docMk/>
          <pc:sldMk cId="2667808490" sldId="392"/>
        </pc:sldMkLst>
      </pc:sldChg>
      <pc:sldChg chg="modNotesTx">
        <pc:chgData name="Greer, Calvin - FPAC-FSA, TX" userId="f996892d-1ea2-438d-b09a-752826cbb7e1" providerId="ADAL" clId="{C6BD77D3-7750-4746-8C02-E684D9818FB6}" dt="2024-05-16T19:30:53.916" v="25" actId="6549"/>
        <pc:sldMkLst>
          <pc:docMk/>
          <pc:sldMk cId="369912301" sldId="393"/>
        </pc:sldMkLst>
      </pc:sldChg>
      <pc:sldChg chg="modNotesTx">
        <pc:chgData name="Greer, Calvin - FPAC-FSA, TX" userId="f996892d-1ea2-438d-b09a-752826cbb7e1" providerId="ADAL" clId="{C6BD77D3-7750-4746-8C02-E684D9818FB6}" dt="2024-05-16T19:30:28.670" v="17" actId="6549"/>
        <pc:sldMkLst>
          <pc:docMk/>
          <pc:sldMk cId="1503166498" sldId="408"/>
        </pc:sldMkLst>
      </pc:sldChg>
      <pc:sldChg chg="modNotesTx">
        <pc:chgData name="Greer, Calvin - FPAC-FSA, TX" userId="f996892d-1ea2-438d-b09a-752826cbb7e1" providerId="ADAL" clId="{C6BD77D3-7750-4746-8C02-E684D9818FB6}" dt="2024-05-16T19:29:56.874" v="5" actId="6549"/>
        <pc:sldMkLst>
          <pc:docMk/>
          <pc:sldMk cId="1231956633" sldId="417"/>
        </pc:sldMkLst>
      </pc:sldChg>
      <pc:sldChg chg="modNotesTx">
        <pc:chgData name="Greer, Calvin - FPAC-FSA, TX" userId="f996892d-1ea2-438d-b09a-752826cbb7e1" providerId="ADAL" clId="{C6BD77D3-7750-4746-8C02-E684D9818FB6}" dt="2024-05-16T19:29:54.849" v="4" actId="6549"/>
        <pc:sldMkLst>
          <pc:docMk/>
          <pc:sldMk cId="221152172" sldId="418"/>
        </pc:sldMkLst>
      </pc:sldChg>
      <pc:sldChg chg="modNotesTx">
        <pc:chgData name="Greer, Calvin - FPAC-FSA, TX" userId="f996892d-1ea2-438d-b09a-752826cbb7e1" providerId="ADAL" clId="{C6BD77D3-7750-4746-8C02-E684D9818FB6}" dt="2024-05-16T19:29:47.486" v="1" actId="6549"/>
        <pc:sldMkLst>
          <pc:docMk/>
          <pc:sldMk cId="1392228837" sldId="424"/>
        </pc:sldMkLst>
      </pc:sldChg>
      <pc:sldChg chg="modNotesTx">
        <pc:chgData name="Greer, Calvin - FPAC-FSA, TX" userId="f996892d-1ea2-438d-b09a-752826cbb7e1" providerId="ADAL" clId="{C6BD77D3-7750-4746-8C02-E684D9818FB6}" dt="2024-05-16T19:30:22.868" v="15" actId="6549"/>
        <pc:sldMkLst>
          <pc:docMk/>
          <pc:sldMk cId="124262488" sldId="425"/>
        </pc:sldMkLst>
      </pc:sldChg>
      <pc:sldChg chg="modNotesTx">
        <pc:chgData name="Greer, Calvin - FPAC-FSA, TX" userId="f996892d-1ea2-438d-b09a-752826cbb7e1" providerId="ADAL" clId="{C6BD77D3-7750-4746-8C02-E684D9818FB6}" dt="2024-05-16T19:30:21.055" v="14" actId="6549"/>
        <pc:sldMkLst>
          <pc:docMk/>
          <pc:sldMk cId="339468473" sldId="427"/>
        </pc:sldMkLst>
      </pc:sldChg>
      <pc:sldChg chg="modNotesTx">
        <pc:chgData name="Greer, Calvin - FPAC-FSA, TX" userId="f996892d-1ea2-438d-b09a-752826cbb7e1" providerId="ADAL" clId="{C6BD77D3-7750-4746-8C02-E684D9818FB6}" dt="2024-05-16T19:31:11.292" v="32" actId="6549"/>
        <pc:sldMkLst>
          <pc:docMk/>
          <pc:sldMk cId="2393314566" sldId="428"/>
        </pc:sldMkLst>
      </pc:sldChg>
      <pc:sldChg chg="modNotesTx">
        <pc:chgData name="Greer, Calvin - FPAC-FSA, TX" userId="f996892d-1ea2-438d-b09a-752826cbb7e1" providerId="ADAL" clId="{C6BD77D3-7750-4746-8C02-E684D9818FB6}" dt="2024-05-16T19:30:34.082" v="19" actId="6549"/>
        <pc:sldMkLst>
          <pc:docMk/>
          <pc:sldMk cId="1322523549" sldId="429"/>
        </pc:sldMkLst>
      </pc:sldChg>
      <pc:sldChg chg="modNotesTx">
        <pc:chgData name="Greer, Calvin - FPAC-FSA, TX" userId="f996892d-1ea2-438d-b09a-752826cbb7e1" providerId="ADAL" clId="{C6BD77D3-7750-4746-8C02-E684D9818FB6}" dt="2024-05-16T19:30:10.799" v="10" actId="6549"/>
        <pc:sldMkLst>
          <pc:docMk/>
          <pc:sldMk cId="3984447605" sldId="712"/>
        </pc:sldMkLst>
      </pc:sldChg>
      <pc:sldChg chg="modNotesTx">
        <pc:chgData name="Greer, Calvin - FPAC-FSA, TX" userId="f996892d-1ea2-438d-b09a-752826cbb7e1" providerId="ADAL" clId="{C6BD77D3-7750-4746-8C02-E684D9818FB6}" dt="2024-05-16T19:31:04.355" v="29" actId="6549"/>
        <pc:sldMkLst>
          <pc:docMk/>
          <pc:sldMk cId="2289770816" sldId="714"/>
        </pc:sldMkLst>
      </pc:sldChg>
      <pc:sldChg chg="modNotesTx">
        <pc:chgData name="Greer, Calvin - FPAC-FSA, TX" userId="f996892d-1ea2-438d-b09a-752826cbb7e1" providerId="ADAL" clId="{C6BD77D3-7750-4746-8C02-E684D9818FB6}" dt="2024-05-16T19:31:08.955" v="31" actId="6549"/>
        <pc:sldMkLst>
          <pc:docMk/>
          <pc:sldMk cId="1411240740" sldId="715"/>
        </pc:sldMkLst>
      </pc:sldChg>
      <pc:sldChg chg="modNotesTx">
        <pc:chgData name="Greer, Calvin - FPAC-FSA, TX" userId="f996892d-1ea2-438d-b09a-752826cbb7e1" providerId="ADAL" clId="{C6BD77D3-7750-4746-8C02-E684D9818FB6}" dt="2024-05-16T19:30:15.144" v="12" actId="6549"/>
        <pc:sldMkLst>
          <pc:docMk/>
          <pc:sldMk cId="2857924677" sldId="716"/>
        </pc:sldMkLst>
      </pc:sldChg>
      <pc:sldChg chg="modNotesTx">
        <pc:chgData name="Greer, Calvin - FPAC-FSA, TX" userId="f996892d-1ea2-438d-b09a-752826cbb7e1" providerId="ADAL" clId="{C6BD77D3-7750-4746-8C02-E684D9818FB6}" dt="2024-05-16T19:30:17.486" v="13" actId="6549"/>
        <pc:sldMkLst>
          <pc:docMk/>
          <pc:sldMk cId="4078107718" sldId="717"/>
        </pc:sldMkLst>
      </pc:sldChg>
      <pc:sldChg chg="modNotesTx">
        <pc:chgData name="Greer, Calvin - FPAC-FSA, TX" userId="f996892d-1ea2-438d-b09a-752826cbb7e1" providerId="ADAL" clId="{C6BD77D3-7750-4746-8C02-E684D9818FB6}" dt="2024-05-16T19:30:39.277" v="21" actId="6549"/>
        <pc:sldMkLst>
          <pc:docMk/>
          <pc:sldMk cId="28520287" sldId="723"/>
        </pc:sldMkLst>
      </pc:sldChg>
      <pc:sldChg chg="modNotesTx">
        <pc:chgData name="Greer, Calvin - FPAC-FSA, TX" userId="f996892d-1ea2-438d-b09a-752826cbb7e1" providerId="ADAL" clId="{C6BD77D3-7750-4746-8C02-E684D9818FB6}" dt="2024-05-16T19:31:06.362" v="30" actId="6549"/>
        <pc:sldMkLst>
          <pc:docMk/>
          <pc:sldMk cId="1971524115" sldId="724"/>
        </pc:sldMkLst>
      </pc:sldChg>
      <pc:sldChg chg="modNotesTx">
        <pc:chgData name="Greer, Calvin - FPAC-FSA, TX" userId="f996892d-1ea2-438d-b09a-752826cbb7e1" providerId="ADAL" clId="{C6BD77D3-7750-4746-8C02-E684D9818FB6}" dt="2024-05-16T19:30:13.590" v="11" actId="6549"/>
        <pc:sldMkLst>
          <pc:docMk/>
          <pc:sldMk cId="2531729782" sldId="725"/>
        </pc:sldMkLst>
      </pc:sldChg>
      <pc:sldChg chg="modNotesTx">
        <pc:chgData name="Greer, Calvin - FPAC-FSA, TX" userId="f996892d-1ea2-438d-b09a-752826cbb7e1" providerId="ADAL" clId="{C6BD77D3-7750-4746-8C02-E684D9818FB6}" dt="2024-05-16T19:30:56.751" v="26" actId="6549"/>
        <pc:sldMkLst>
          <pc:docMk/>
          <pc:sldMk cId="398992405" sldId="726"/>
        </pc:sldMkLst>
      </pc:sldChg>
      <pc:sldChg chg="modNotesTx">
        <pc:chgData name="Greer, Calvin - FPAC-FSA, TX" userId="f996892d-1ea2-438d-b09a-752826cbb7e1" providerId="ADAL" clId="{C6BD77D3-7750-4746-8C02-E684D9818FB6}" dt="2024-05-16T19:31:01.452" v="28" actId="6549"/>
        <pc:sldMkLst>
          <pc:docMk/>
          <pc:sldMk cId="570922625" sldId="727"/>
        </pc:sldMkLst>
      </pc:sldChg>
      <pc:sldChg chg="modNotesTx">
        <pc:chgData name="Greer, Calvin - FPAC-FSA, TX" userId="f996892d-1ea2-438d-b09a-752826cbb7e1" providerId="ADAL" clId="{C6BD77D3-7750-4746-8C02-E684D9818FB6}" dt="2024-05-16T19:30:41.822" v="22" actId="6549"/>
        <pc:sldMkLst>
          <pc:docMk/>
          <pc:sldMk cId="923529848" sldId="728"/>
        </pc:sldMkLst>
      </pc:sldChg>
      <pc:sldChg chg="modNotesTx">
        <pc:chgData name="Greer, Calvin - FPAC-FSA, TX" userId="f996892d-1ea2-438d-b09a-752826cbb7e1" providerId="ADAL" clId="{C6BD77D3-7750-4746-8C02-E684D9818FB6}" dt="2024-05-16T19:30:58.842" v="27" actId="6549"/>
        <pc:sldMkLst>
          <pc:docMk/>
          <pc:sldMk cId="2755997217" sldId="729"/>
        </pc:sldMkLst>
      </pc:sldChg>
      <pc:sldChg chg="modSp mod modNotesTx">
        <pc:chgData name="Greer, Calvin - FPAC-FSA, TX" userId="f996892d-1ea2-438d-b09a-752826cbb7e1" providerId="ADAL" clId="{C6BD77D3-7750-4746-8C02-E684D9818FB6}" dt="2024-05-16T19:30:08.747" v="9" actId="6549"/>
        <pc:sldMkLst>
          <pc:docMk/>
          <pc:sldMk cId="4186816752" sldId="730"/>
        </pc:sldMkLst>
        <pc:spChg chg="mod">
          <ac:chgData name="Greer, Calvin - FPAC-FSA, TX" userId="f996892d-1ea2-438d-b09a-752826cbb7e1" providerId="ADAL" clId="{C6BD77D3-7750-4746-8C02-E684D9818FB6}" dt="2024-05-16T19:30:07.334" v="8" actId="13926"/>
          <ac:spMkLst>
            <pc:docMk/>
            <pc:sldMk cId="4186816752" sldId="730"/>
            <ac:spMk id="13" creationId="{0C31FD5D-8940-CC22-1D7F-348D94B41A99}"/>
          </ac:spMkLst>
        </pc:spChg>
      </pc:sldChg>
      <pc:sldChg chg="modNotesTx">
        <pc:chgData name="Greer, Calvin - FPAC-FSA, TX" userId="f996892d-1ea2-438d-b09a-752826cbb7e1" providerId="ADAL" clId="{C6BD77D3-7750-4746-8C02-E684D9818FB6}" dt="2024-05-16T19:30:25.621" v="16" actId="6549"/>
        <pc:sldMkLst>
          <pc:docMk/>
          <pc:sldMk cId="3813831118" sldId="731"/>
        </pc:sldMkLst>
      </pc:sldChg>
      <pc:sldChg chg="modNotesTx">
        <pc:chgData name="Greer, Calvin - FPAC-FSA, TX" userId="f996892d-1ea2-438d-b09a-752826cbb7e1" providerId="ADAL" clId="{C6BD77D3-7750-4746-8C02-E684D9818FB6}" dt="2024-05-16T19:30:31.022" v="18" actId="6549"/>
        <pc:sldMkLst>
          <pc:docMk/>
          <pc:sldMk cId="3216782937" sldId="732"/>
        </pc:sldMkLst>
      </pc:sldChg>
      <pc:sldChg chg="modNotesTx">
        <pc:chgData name="Greer, Calvin - FPAC-FSA, TX" userId="f996892d-1ea2-438d-b09a-752826cbb7e1" providerId="ADAL" clId="{C6BD77D3-7750-4746-8C02-E684D9818FB6}" dt="2024-05-16T19:29:59.881" v="6" actId="6549"/>
        <pc:sldMkLst>
          <pc:docMk/>
          <pc:sldMk cId="954434372" sldId="734"/>
        </pc:sldMkLst>
      </pc:sldChg>
      <pc:sldChg chg="modNotesTx">
        <pc:chgData name="Greer, Calvin - FPAC-FSA, TX" userId="f996892d-1ea2-438d-b09a-752826cbb7e1" providerId="ADAL" clId="{C6BD77D3-7750-4746-8C02-E684D9818FB6}" dt="2024-05-16T19:29:49.654" v="2" actId="6549"/>
        <pc:sldMkLst>
          <pc:docMk/>
          <pc:sldMk cId="2243071158" sldId="1796"/>
        </pc:sldMkLst>
      </pc:sldChg>
      <pc:sldChg chg="modNotesTx">
        <pc:chgData name="Greer, Calvin - FPAC-FSA, TX" userId="f996892d-1ea2-438d-b09a-752826cbb7e1" providerId="ADAL" clId="{C6BD77D3-7750-4746-8C02-E684D9818FB6}" dt="2024-05-16T19:30:35.742" v="20" actId="6549"/>
        <pc:sldMkLst>
          <pc:docMk/>
          <pc:sldMk cId="2454893245" sldId="1797"/>
        </pc:sldMkLst>
      </pc:sldChg>
      <pc:sldChg chg="modNotesTx">
        <pc:chgData name="Greer, Calvin - FPAC-FSA, TX" userId="f996892d-1ea2-438d-b09a-752826cbb7e1" providerId="ADAL" clId="{C6BD77D3-7750-4746-8C02-E684D9818FB6}" dt="2024-05-16T19:29:52.005" v="3" actId="6549"/>
        <pc:sldMkLst>
          <pc:docMk/>
          <pc:sldMk cId="2525287198" sldId="17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54E75E-27BE-4BD9-9DAB-1D5FA9AEBCA9}" type="doc">
      <dgm:prSet loTypeId="urn:microsoft.com/office/officeart/2005/8/layout/pyramid1" loCatId="pyramid" qsTypeId="urn:microsoft.com/office/officeart/2005/8/quickstyle/3d2" qsCatId="3D" csTypeId="urn:microsoft.com/office/officeart/2005/8/colors/colorful1" csCatId="colorful" phldr="1"/>
      <dgm:spPr/>
    </dgm:pt>
    <dgm:pt modelId="{8FF938C5-87F3-4CC9-9B79-3039056A1F0A}">
      <dgm:prSet phldrT="[Text]"/>
      <dgm:spPr/>
      <dgm:t>
        <a:bodyPr/>
        <a:lstStyle/>
        <a:p>
          <a:pPr algn="ctr"/>
          <a:r>
            <a:rPr lang="en-US"/>
            <a:t>                           </a:t>
          </a:r>
          <a:r>
            <a:rPr lang="en-US" b="1"/>
            <a:t>EIS</a:t>
          </a:r>
        </a:p>
        <a:p>
          <a:pPr algn="ctr"/>
          <a:endParaRPr lang="en-US"/>
        </a:p>
      </dgm:t>
    </dgm:pt>
    <dgm:pt modelId="{80A96A7B-17DD-4702-8D5F-E927075E222E}" type="parTrans" cxnId="{DA9566BC-6BE9-47D4-8FF5-E29FED300793}">
      <dgm:prSet/>
      <dgm:spPr/>
      <dgm:t>
        <a:bodyPr/>
        <a:lstStyle/>
        <a:p>
          <a:endParaRPr lang="en-US"/>
        </a:p>
      </dgm:t>
    </dgm:pt>
    <dgm:pt modelId="{513F7E19-8BE7-4EC1-93D0-AD18C5E85197}" type="sibTrans" cxnId="{DA9566BC-6BE9-47D4-8FF5-E29FED300793}">
      <dgm:prSet/>
      <dgm:spPr/>
      <dgm:t>
        <a:bodyPr/>
        <a:lstStyle/>
        <a:p>
          <a:endParaRPr lang="en-US"/>
        </a:p>
      </dgm:t>
    </dgm:pt>
    <dgm:pt modelId="{75270541-3206-4A63-8BE4-F4C728136F86}">
      <dgm:prSet phldrT="[Text]"/>
      <dgm:spPr/>
      <dgm:t>
        <a:bodyPr/>
        <a:lstStyle/>
        <a:p>
          <a:r>
            <a:rPr lang="en-US" b="1"/>
            <a:t>Environmental Assessment</a:t>
          </a:r>
        </a:p>
      </dgm:t>
    </dgm:pt>
    <dgm:pt modelId="{3BAED21D-2D70-4496-B219-6F361A87DCCA}" type="parTrans" cxnId="{164AB8DD-77DD-44C0-801C-A359EC2CDDD7}">
      <dgm:prSet/>
      <dgm:spPr/>
      <dgm:t>
        <a:bodyPr/>
        <a:lstStyle/>
        <a:p>
          <a:endParaRPr lang="en-US"/>
        </a:p>
      </dgm:t>
    </dgm:pt>
    <dgm:pt modelId="{395C7A17-3282-4769-88E2-A1A164D7D420}" type="sibTrans" cxnId="{164AB8DD-77DD-44C0-801C-A359EC2CDDD7}">
      <dgm:prSet/>
      <dgm:spPr/>
      <dgm:t>
        <a:bodyPr/>
        <a:lstStyle/>
        <a:p>
          <a:endParaRPr lang="en-US"/>
        </a:p>
      </dgm:t>
    </dgm:pt>
    <dgm:pt modelId="{51C24CEF-1BF1-4951-9CBF-9246A89A714C}">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100" b="1"/>
            <a:t>Supported CatEx (S &amp; SG-CatEx)</a:t>
          </a:r>
        </a:p>
        <a:p>
          <a:pPr marL="0" marR="0" lvl="0" indent="0" defTabSz="914400" eaLnBrk="1" fontAlgn="auto" latinLnBrk="0" hangingPunct="1">
            <a:lnSpc>
              <a:spcPct val="100000"/>
            </a:lnSpc>
            <a:spcBef>
              <a:spcPts val="0"/>
            </a:spcBef>
            <a:spcAft>
              <a:spcPts val="0"/>
            </a:spcAft>
            <a:buClrTx/>
            <a:buSzTx/>
            <a:buFontTx/>
            <a:buNone/>
            <a:tabLst/>
            <a:defRPr/>
          </a:pPr>
          <a:r>
            <a:rPr lang="en-US" sz="1600"/>
            <a:t>(</a:t>
          </a:r>
          <a:r>
            <a:rPr lang="en-US" sz="1600" b="1" i="0"/>
            <a:t>SG-CatEx</a:t>
          </a:r>
          <a:r>
            <a:rPr lang="en-US" sz="1600"/>
            <a:t> = Full completion of FSA-850)</a:t>
          </a:r>
        </a:p>
        <a:p>
          <a:pPr marL="0" marR="0" lvl="0" indent="0" defTabSz="914400" eaLnBrk="1" fontAlgn="auto" latinLnBrk="0" hangingPunct="1">
            <a:lnSpc>
              <a:spcPct val="100000"/>
            </a:lnSpc>
            <a:spcBef>
              <a:spcPts val="0"/>
            </a:spcBef>
            <a:spcAft>
              <a:spcPts val="0"/>
            </a:spcAft>
            <a:buClrTx/>
            <a:buSzTx/>
            <a:buFontTx/>
            <a:buNone/>
            <a:tabLst/>
            <a:defRPr/>
          </a:pPr>
          <a:r>
            <a:rPr lang="en-US" sz="1600"/>
            <a:t>(</a:t>
          </a:r>
          <a:r>
            <a:rPr lang="en-US" sz="1600" b="1"/>
            <a:t>S-CatEx </a:t>
          </a:r>
          <a:r>
            <a:rPr lang="en-US" sz="1600"/>
            <a:t>= Limited completion of </a:t>
          </a:r>
          <a:r>
            <a:rPr lang="en-US" sz="1600" b="0">
              <a:solidFill>
                <a:sysClr val="windowText" lastClr="000000"/>
              </a:solidFill>
              <a:cs typeface="Times New Roman" panose="02020603050405020304" pitchFamily="18" charset="0"/>
            </a:rPr>
            <a:t>FSA-850)</a:t>
          </a:r>
          <a:endParaRPr lang="en-US" sz="1600"/>
        </a:p>
      </dgm:t>
    </dgm:pt>
    <dgm:pt modelId="{B9161BF7-EAFE-4860-B4DD-CC730FD5FF55}" type="sibTrans" cxnId="{725D12D6-F54D-43D7-8EE7-60FE4B3FC6F3}">
      <dgm:prSet/>
      <dgm:spPr/>
      <dgm:t>
        <a:bodyPr/>
        <a:lstStyle/>
        <a:p>
          <a:endParaRPr lang="en-US"/>
        </a:p>
      </dgm:t>
    </dgm:pt>
    <dgm:pt modelId="{A8F4AA0B-20B2-4199-8E1E-7D41D7B5387C}" type="parTrans" cxnId="{725D12D6-F54D-43D7-8EE7-60FE4B3FC6F3}">
      <dgm:prSet/>
      <dgm:spPr/>
      <dgm:t>
        <a:bodyPr/>
        <a:lstStyle/>
        <a:p>
          <a:endParaRPr lang="en-US"/>
        </a:p>
      </dgm:t>
    </dgm:pt>
    <dgm:pt modelId="{B58AC5D8-302A-4A99-B9AF-D0E43391D057}">
      <dgm:prSet custT="1"/>
      <dgm:spPr/>
      <dgm:t>
        <a:bodyPr/>
        <a:lstStyle/>
        <a:p>
          <a:pPr>
            <a:lnSpc>
              <a:spcPct val="100000"/>
            </a:lnSpc>
            <a:spcAft>
              <a:spcPts val="0"/>
            </a:spcAft>
          </a:pPr>
          <a:r>
            <a:rPr lang="en-US" sz="2700" b="1">
              <a:solidFill>
                <a:sysClr val="windowText" lastClr="000000"/>
              </a:solidFill>
              <a:cs typeface="Times New Roman" panose="02020603050405020304" pitchFamily="18" charset="0"/>
            </a:rPr>
            <a:t>Listed CatEx </a:t>
          </a:r>
          <a:r>
            <a:rPr lang="en-US" sz="2700" b="0">
              <a:solidFill>
                <a:sysClr val="windowText" lastClr="000000"/>
              </a:solidFill>
              <a:cs typeface="Times New Roman" panose="02020603050405020304" pitchFamily="18" charset="0"/>
            </a:rPr>
            <a:t>(L-CatEx) </a:t>
          </a:r>
        </a:p>
        <a:p>
          <a:pPr>
            <a:lnSpc>
              <a:spcPct val="100000"/>
            </a:lnSpc>
            <a:spcAft>
              <a:spcPts val="0"/>
            </a:spcAft>
          </a:pPr>
          <a:r>
            <a:rPr lang="en-US" sz="2000" b="0">
              <a:solidFill>
                <a:sysClr val="windowText" lastClr="000000"/>
              </a:solidFill>
              <a:cs typeface="Times New Roman" panose="02020603050405020304" pitchFamily="18" charset="0"/>
            </a:rPr>
            <a:t>(L-CatEx = Limited completion of FSA-850)</a:t>
          </a:r>
          <a:endParaRPr lang="en-US" sz="2000"/>
        </a:p>
      </dgm:t>
    </dgm:pt>
    <dgm:pt modelId="{3795F547-DD7F-478C-A0A6-3A590F6E379A}" type="sibTrans" cxnId="{A9230CA4-17D5-469B-88D4-03CDD9E63B95}">
      <dgm:prSet/>
      <dgm:spPr/>
      <dgm:t>
        <a:bodyPr/>
        <a:lstStyle/>
        <a:p>
          <a:endParaRPr lang="en-US"/>
        </a:p>
      </dgm:t>
    </dgm:pt>
    <dgm:pt modelId="{48BCD27C-6D8B-498E-A7DF-801768AC2010}" type="parTrans" cxnId="{A9230CA4-17D5-469B-88D4-03CDD9E63B95}">
      <dgm:prSet/>
      <dgm:spPr/>
      <dgm:t>
        <a:bodyPr/>
        <a:lstStyle/>
        <a:p>
          <a:endParaRPr lang="en-US"/>
        </a:p>
      </dgm:t>
    </dgm:pt>
    <dgm:pt modelId="{56A974D0-899C-4B17-88A7-53906533F34C}" type="pres">
      <dgm:prSet presAssocID="{5054E75E-27BE-4BD9-9DAB-1D5FA9AEBCA9}" presName="Name0" presStyleCnt="0">
        <dgm:presLayoutVars>
          <dgm:dir/>
          <dgm:animLvl val="lvl"/>
          <dgm:resizeHandles val="exact"/>
        </dgm:presLayoutVars>
      </dgm:prSet>
      <dgm:spPr/>
    </dgm:pt>
    <dgm:pt modelId="{7CA3B4DF-793B-4D88-84BC-73921E6FEED1}" type="pres">
      <dgm:prSet presAssocID="{8FF938C5-87F3-4CC9-9B79-3039056A1F0A}" presName="Name8" presStyleCnt="0"/>
      <dgm:spPr/>
    </dgm:pt>
    <dgm:pt modelId="{D9611385-D87E-443B-9F4D-F8506D6AA7FA}" type="pres">
      <dgm:prSet presAssocID="{8FF938C5-87F3-4CC9-9B79-3039056A1F0A}" presName="level" presStyleLbl="node1" presStyleIdx="0" presStyleCnt="4" custScaleY="95043">
        <dgm:presLayoutVars>
          <dgm:chMax val="1"/>
          <dgm:bulletEnabled val="1"/>
        </dgm:presLayoutVars>
      </dgm:prSet>
      <dgm:spPr/>
    </dgm:pt>
    <dgm:pt modelId="{E18366A5-E610-485B-9696-09C417507B12}" type="pres">
      <dgm:prSet presAssocID="{8FF938C5-87F3-4CC9-9B79-3039056A1F0A}" presName="levelTx" presStyleLbl="revTx" presStyleIdx="0" presStyleCnt="0">
        <dgm:presLayoutVars>
          <dgm:chMax val="1"/>
          <dgm:bulletEnabled val="1"/>
        </dgm:presLayoutVars>
      </dgm:prSet>
      <dgm:spPr/>
    </dgm:pt>
    <dgm:pt modelId="{E7FD2818-D1A2-4F89-8B72-02B76CEE4166}" type="pres">
      <dgm:prSet presAssocID="{75270541-3206-4A63-8BE4-F4C728136F86}" presName="Name8" presStyleCnt="0"/>
      <dgm:spPr/>
    </dgm:pt>
    <dgm:pt modelId="{0E5C35AA-2D9A-481C-BEF3-2EC39752FE77}" type="pres">
      <dgm:prSet presAssocID="{75270541-3206-4A63-8BE4-F4C728136F86}" presName="level" presStyleLbl="node1" presStyleIdx="1" presStyleCnt="4">
        <dgm:presLayoutVars>
          <dgm:chMax val="1"/>
          <dgm:bulletEnabled val="1"/>
        </dgm:presLayoutVars>
      </dgm:prSet>
      <dgm:spPr/>
    </dgm:pt>
    <dgm:pt modelId="{6ACFD284-9C0C-4B56-B04B-624DEC255016}" type="pres">
      <dgm:prSet presAssocID="{75270541-3206-4A63-8BE4-F4C728136F86}" presName="levelTx" presStyleLbl="revTx" presStyleIdx="0" presStyleCnt="0">
        <dgm:presLayoutVars>
          <dgm:chMax val="1"/>
          <dgm:bulletEnabled val="1"/>
        </dgm:presLayoutVars>
      </dgm:prSet>
      <dgm:spPr/>
    </dgm:pt>
    <dgm:pt modelId="{424455DC-A991-4F37-BE30-92F48FA9AD9C}" type="pres">
      <dgm:prSet presAssocID="{51C24CEF-1BF1-4951-9CBF-9246A89A714C}" presName="Name8" presStyleCnt="0"/>
      <dgm:spPr/>
    </dgm:pt>
    <dgm:pt modelId="{40E28EDA-E834-4B77-BAD7-EF4532D872A9}" type="pres">
      <dgm:prSet presAssocID="{51C24CEF-1BF1-4951-9CBF-9246A89A714C}" presName="level" presStyleLbl="node1" presStyleIdx="2" presStyleCnt="4" custScaleX="100053" custScaleY="95812">
        <dgm:presLayoutVars>
          <dgm:chMax val="1"/>
          <dgm:bulletEnabled val="1"/>
        </dgm:presLayoutVars>
      </dgm:prSet>
      <dgm:spPr/>
    </dgm:pt>
    <dgm:pt modelId="{D162E40D-1CC0-48C5-8892-A696AEE23D7F}" type="pres">
      <dgm:prSet presAssocID="{51C24CEF-1BF1-4951-9CBF-9246A89A714C}" presName="levelTx" presStyleLbl="revTx" presStyleIdx="0" presStyleCnt="0">
        <dgm:presLayoutVars>
          <dgm:chMax val="1"/>
          <dgm:bulletEnabled val="1"/>
        </dgm:presLayoutVars>
      </dgm:prSet>
      <dgm:spPr/>
    </dgm:pt>
    <dgm:pt modelId="{E1BE3408-F5AC-40A9-A7C2-771D426E7ADC}" type="pres">
      <dgm:prSet presAssocID="{B58AC5D8-302A-4A99-B9AF-D0E43391D057}" presName="Name8" presStyleCnt="0"/>
      <dgm:spPr/>
    </dgm:pt>
    <dgm:pt modelId="{D6DCA4AB-7152-461E-AF67-3C453B7E4EF4}" type="pres">
      <dgm:prSet presAssocID="{B58AC5D8-302A-4A99-B9AF-D0E43391D057}" presName="level" presStyleLbl="node1" presStyleIdx="3" presStyleCnt="4" custLinFactNeighborX="1593" custLinFactNeighborY="1684">
        <dgm:presLayoutVars>
          <dgm:chMax val="1"/>
          <dgm:bulletEnabled val="1"/>
        </dgm:presLayoutVars>
      </dgm:prSet>
      <dgm:spPr/>
    </dgm:pt>
    <dgm:pt modelId="{85F32590-8C52-4780-B627-F2DE054DF8D6}" type="pres">
      <dgm:prSet presAssocID="{B58AC5D8-302A-4A99-B9AF-D0E43391D057}" presName="levelTx" presStyleLbl="revTx" presStyleIdx="0" presStyleCnt="0">
        <dgm:presLayoutVars>
          <dgm:chMax val="1"/>
          <dgm:bulletEnabled val="1"/>
        </dgm:presLayoutVars>
      </dgm:prSet>
      <dgm:spPr/>
    </dgm:pt>
  </dgm:ptLst>
  <dgm:cxnLst>
    <dgm:cxn modelId="{D56A8A3B-23F3-4E0F-97C0-0209429FFA73}" type="presOf" srcId="{51C24CEF-1BF1-4951-9CBF-9246A89A714C}" destId="{40E28EDA-E834-4B77-BAD7-EF4532D872A9}" srcOrd="0" destOrd="0" presId="urn:microsoft.com/office/officeart/2005/8/layout/pyramid1"/>
    <dgm:cxn modelId="{32D73A60-AD7D-4357-99AA-6DA01DC2CA06}" type="presOf" srcId="{75270541-3206-4A63-8BE4-F4C728136F86}" destId="{6ACFD284-9C0C-4B56-B04B-624DEC255016}" srcOrd="1" destOrd="0" presId="urn:microsoft.com/office/officeart/2005/8/layout/pyramid1"/>
    <dgm:cxn modelId="{BB2DBC50-AB45-4453-B0DF-3EE20868A830}" type="presOf" srcId="{8FF938C5-87F3-4CC9-9B79-3039056A1F0A}" destId="{D9611385-D87E-443B-9F4D-F8506D6AA7FA}" srcOrd="0" destOrd="0" presId="urn:microsoft.com/office/officeart/2005/8/layout/pyramid1"/>
    <dgm:cxn modelId="{A9230CA4-17D5-469B-88D4-03CDD9E63B95}" srcId="{5054E75E-27BE-4BD9-9DAB-1D5FA9AEBCA9}" destId="{B58AC5D8-302A-4A99-B9AF-D0E43391D057}" srcOrd="3" destOrd="0" parTransId="{48BCD27C-6D8B-498E-A7DF-801768AC2010}" sibTransId="{3795F547-DD7F-478C-A0A6-3A590F6E379A}"/>
    <dgm:cxn modelId="{C5AC08B0-7D7A-478B-A4D6-5A73B99B3423}" type="presOf" srcId="{8FF938C5-87F3-4CC9-9B79-3039056A1F0A}" destId="{E18366A5-E610-485B-9696-09C417507B12}" srcOrd="1" destOrd="0" presId="urn:microsoft.com/office/officeart/2005/8/layout/pyramid1"/>
    <dgm:cxn modelId="{4BD55DBC-FF59-4322-ABC6-76FCA0A61130}" type="presOf" srcId="{51C24CEF-1BF1-4951-9CBF-9246A89A714C}" destId="{D162E40D-1CC0-48C5-8892-A696AEE23D7F}" srcOrd="1" destOrd="0" presId="urn:microsoft.com/office/officeart/2005/8/layout/pyramid1"/>
    <dgm:cxn modelId="{DA9566BC-6BE9-47D4-8FF5-E29FED300793}" srcId="{5054E75E-27BE-4BD9-9DAB-1D5FA9AEBCA9}" destId="{8FF938C5-87F3-4CC9-9B79-3039056A1F0A}" srcOrd="0" destOrd="0" parTransId="{80A96A7B-17DD-4702-8D5F-E927075E222E}" sibTransId="{513F7E19-8BE7-4EC1-93D0-AD18C5E85197}"/>
    <dgm:cxn modelId="{1C024BD5-06CF-4857-99EB-510EDF190F5A}" type="presOf" srcId="{75270541-3206-4A63-8BE4-F4C728136F86}" destId="{0E5C35AA-2D9A-481C-BEF3-2EC39752FE77}" srcOrd="0" destOrd="0" presId="urn:microsoft.com/office/officeart/2005/8/layout/pyramid1"/>
    <dgm:cxn modelId="{725D12D6-F54D-43D7-8EE7-60FE4B3FC6F3}" srcId="{5054E75E-27BE-4BD9-9DAB-1D5FA9AEBCA9}" destId="{51C24CEF-1BF1-4951-9CBF-9246A89A714C}" srcOrd="2" destOrd="0" parTransId="{A8F4AA0B-20B2-4199-8E1E-7D41D7B5387C}" sibTransId="{B9161BF7-EAFE-4860-B4DD-CC730FD5FF55}"/>
    <dgm:cxn modelId="{164AB8DD-77DD-44C0-801C-A359EC2CDDD7}" srcId="{5054E75E-27BE-4BD9-9DAB-1D5FA9AEBCA9}" destId="{75270541-3206-4A63-8BE4-F4C728136F86}" srcOrd="1" destOrd="0" parTransId="{3BAED21D-2D70-4496-B219-6F361A87DCCA}" sibTransId="{395C7A17-3282-4769-88E2-A1A164D7D420}"/>
    <dgm:cxn modelId="{5CF5C8DD-7704-48A4-8CBD-A18693A13CE7}" type="presOf" srcId="{B58AC5D8-302A-4A99-B9AF-D0E43391D057}" destId="{85F32590-8C52-4780-B627-F2DE054DF8D6}" srcOrd="1" destOrd="0" presId="urn:microsoft.com/office/officeart/2005/8/layout/pyramid1"/>
    <dgm:cxn modelId="{0564B9F6-EC04-4A0A-891A-537E21D6644C}" type="presOf" srcId="{B58AC5D8-302A-4A99-B9AF-D0E43391D057}" destId="{D6DCA4AB-7152-461E-AF67-3C453B7E4EF4}" srcOrd="0" destOrd="0" presId="urn:microsoft.com/office/officeart/2005/8/layout/pyramid1"/>
    <dgm:cxn modelId="{057F1FFE-D1E1-4CEC-B174-E91997649D01}" type="presOf" srcId="{5054E75E-27BE-4BD9-9DAB-1D5FA9AEBCA9}" destId="{56A974D0-899C-4B17-88A7-53906533F34C}" srcOrd="0" destOrd="0" presId="urn:microsoft.com/office/officeart/2005/8/layout/pyramid1"/>
    <dgm:cxn modelId="{E3D5B024-2A7D-46CF-B6A3-EB7675D8D0EC}" type="presParOf" srcId="{56A974D0-899C-4B17-88A7-53906533F34C}" destId="{7CA3B4DF-793B-4D88-84BC-73921E6FEED1}" srcOrd="0" destOrd="0" presId="urn:microsoft.com/office/officeart/2005/8/layout/pyramid1"/>
    <dgm:cxn modelId="{465C5C69-2D4E-4428-B236-6B76EB078EB6}" type="presParOf" srcId="{7CA3B4DF-793B-4D88-84BC-73921E6FEED1}" destId="{D9611385-D87E-443B-9F4D-F8506D6AA7FA}" srcOrd="0" destOrd="0" presId="urn:microsoft.com/office/officeart/2005/8/layout/pyramid1"/>
    <dgm:cxn modelId="{78ACCD21-3FF5-420E-BC96-87BF82A24434}" type="presParOf" srcId="{7CA3B4DF-793B-4D88-84BC-73921E6FEED1}" destId="{E18366A5-E610-485B-9696-09C417507B12}" srcOrd="1" destOrd="0" presId="urn:microsoft.com/office/officeart/2005/8/layout/pyramid1"/>
    <dgm:cxn modelId="{39679849-C502-4B96-BEC2-47E8B6F01497}" type="presParOf" srcId="{56A974D0-899C-4B17-88A7-53906533F34C}" destId="{E7FD2818-D1A2-4F89-8B72-02B76CEE4166}" srcOrd="1" destOrd="0" presId="urn:microsoft.com/office/officeart/2005/8/layout/pyramid1"/>
    <dgm:cxn modelId="{9F00EC76-9AB6-46B9-8005-3757930D985A}" type="presParOf" srcId="{E7FD2818-D1A2-4F89-8B72-02B76CEE4166}" destId="{0E5C35AA-2D9A-481C-BEF3-2EC39752FE77}" srcOrd="0" destOrd="0" presId="urn:microsoft.com/office/officeart/2005/8/layout/pyramid1"/>
    <dgm:cxn modelId="{4724C2C4-A82C-4F75-8518-6991521B3FD7}" type="presParOf" srcId="{E7FD2818-D1A2-4F89-8B72-02B76CEE4166}" destId="{6ACFD284-9C0C-4B56-B04B-624DEC255016}" srcOrd="1" destOrd="0" presId="urn:microsoft.com/office/officeart/2005/8/layout/pyramid1"/>
    <dgm:cxn modelId="{6A1E0459-1CEC-46B4-AF48-8C33E790E9E8}" type="presParOf" srcId="{56A974D0-899C-4B17-88A7-53906533F34C}" destId="{424455DC-A991-4F37-BE30-92F48FA9AD9C}" srcOrd="2" destOrd="0" presId="urn:microsoft.com/office/officeart/2005/8/layout/pyramid1"/>
    <dgm:cxn modelId="{119C6866-8948-4AD9-85C2-2FCB5C2F62AF}" type="presParOf" srcId="{424455DC-A991-4F37-BE30-92F48FA9AD9C}" destId="{40E28EDA-E834-4B77-BAD7-EF4532D872A9}" srcOrd="0" destOrd="0" presId="urn:microsoft.com/office/officeart/2005/8/layout/pyramid1"/>
    <dgm:cxn modelId="{EA86801C-FAFF-49FE-BC0A-1C159A99195C}" type="presParOf" srcId="{424455DC-A991-4F37-BE30-92F48FA9AD9C}" destId="{D162E40D-1CC0-48C5-8892-A696AEE23D7F}" srcOrd="1" destOrd="0" presId="urn:microsoft.com/office/officeart/2005/8/layout/pyramid1"/>
    <dgm:cxn modelId="{6C628E92-9100-4D7F-8665-14459A00BFD6}" type="presParOf" srcId="{56A974D0-899C-4B17-88A7-53906533F34C}" destId="{E1BE3408-F5AC-40A9-A7C2-771D426E7ADC}" srcOrd="3" destOrd="0" presId="urn:microsoft.com/office/officeart/2005/8/layout/pyramid1"/>
    <dgm:cxn modelId="{445F7605-405B-48D9-8238-7931A0313571}" type="presParOf" srcId="{E1BE3408-F5AC-40A9-A7C2-771D426E7ADC}" destId="{D6DCA4AB-7152-461E-AF67-3C453B7E4EF4}" srcOrd="0" destOrd="0" presId="urn:microsoft.com/office/officeart/2005/8/layout/pyramid1"/>
    <dgm:cxn modelId="{6ECA3928-A5EB-41DD-B8AC-A23D98D7FE06}" type="presParOf" srcId="{E1BE3408-F5AC-40A9-A7C2-771D426E7ADC}" destId="{85F32590-8C52-4780-B627-F2DE054DF8D6}"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11385-D87E-443B-9F4D-F8506D6AA7FA}">
      <dsp:nvSpPr>
        <dsp:cNvPr id="0" name=""/>
        <dsp:cNvSpPr/>
      </dsp:nvSpPr>
      <dsp:spPr>
        <a:xfrm>
          <a:off x="2761473" y="0"/>
          <a:ext cx="1774497" cy="1347269"/>
        </a:xfrm>
        <a:prstGeom prst="trapezoid">
          <a:avLst>
            <a:gd name="adj" fmla="val 65855"/>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a:t>                           </a:t>
          </a:r>
          <a:r>
            <a:rPr lang="en-US" sz="2700" b="1" kern="1200"/>
            <a:t>EIS</a:t>
          </a:r>
        </a:p>
        <a:p>
          <a:pPr marL="0" lvl="0" indent="0" algn="ctr" defTabSz="1200150">
            <a:lnSpc>
              <a:spcPct val="90000"/>
            </a:lnSpc>
            <a:spcBef>
              <a:spcPct val="0"/>
            </a:spcBef>
            <a:spcAft>
              <a:spcPct val="35000"/>
            </a:spcAft>
            <a:buNone/>
          </a:pPr>
          <a:endParaRPr lang="en-US" sz="2700" kern="1200"/>
        </a:p>
      </dsp:txBody>
      <dsp:txXfrm>
        <a:off x="2761473" y="0"/>
        <a:ext cx="1774497" cy="1347269"/>
      </dsp:txXfrm>
    </dsp:sp>
    <dsp:sp modelId="{0E5C35AA-2D9A-481C-BEF3-2EC39752FE77}">
      <dsp:nvSpPr>
        <dsp:cNvPr id="0" name=""/>
        <dsp:cNvSpPr/>
      </dsp:nvSpPr>
      <dsp:spPr>
        <a:xfrm>
          <a:off x="1827950" y="1347269"/>
          <a:ext cx="3641543" cy="1417536"/>
        </a:xfrm>
        <a:prstGeom prst="trapezoid">
          <a:avLst>
            <a:gd name="adj" fmla="val 65855"/>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a:t>Environmental Assessment</a:t>
          </a:r>
        </a:p>
      </dsp:txBody>
      <dsp:txXfrm>
        <a:off x="2465220" y="1347269"/>
        <a:ext cx="2367003" cy="1417536"/>
      </dsp:txXfrm>
    </dsp:sp>
    <dsp:sp modelId="{40E28EDA-E834-4B77-BAD7-EF4532D872A9}">
      <dsp:nvSpPr>
        <dsp:cNvPr id="0" name=""/>
        <dsp:cNvSpPr/>
      </dsp:nvSpPr>
      <dsp:spPr>
        <a:xfrm>
          <a:off x="932084" y="2764806"/>
          <a:ext cx="5433276" cy="1358170"/>
        </a:xfrm>
        <a:prstGeom prst="trapezoid">
          <a:avLst>
            <a:gd name="adj" fmla="val 65855"/>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100" b="1" kern="1200"/>
            <a:t>Supported CatEx (S &amp; SG-CatEx)</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a:t>(</a:t>
          </a:r>
          <a:r>
            <a:rPr lang="en-US" sz="1600" b="1" i="0" kern="1200"/>
            <a:t>SG-CatEx</a:t>
          </a:r>
          <a:r>
            <a:rPr lang="en-US" sz="1600" kern="1200"/>
            <a:t> = Full completion of FSA-850)</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a:t>(</a:t>
          </a:r>
          <a:r>
            <a:rPr lang="en-US" sz="1600" b="1" kern="1200"/>
            <a:t>S-CatEx </a:t>
          </a:r>
          <a:r>
            <a:rPr lang="en-US" sz="1600" kern="1200"/>
            <a:t>= Limited completion of </a:t>
          </a:r>
          <a:r>
            <a:rPr lang="en-US" sz="1600" b="0" kern="1200">
              <a:solidFill>
                <a:sysClr val="windowText" lastClr="000000"/>
              </a:solidFill>
              <a:cs typeface="Times New Roman" panose="02020603050405020304" pitchFamily="18" charset="0"/>
            </a:rPr>
            <a:t>FSA-850)</a:t>
          </a:r>
          <a:endParaRPr lang="en-US" sz="1600" kern="1200"/>
        </a:p>
      </dsp:txBody>
      <dsp:txXfrm>
        <a:off x="1882907" y="2764806"/>
        <a:ext cx="3531629" cy="1358170"/>
      </dsp:txXfrm>
    </dsp:sp>
    <dsp:sp modelId="{D6DCA4AB-7152-461E-AF67-3C453B7E4EF4}">
      <dsp:nvSpPr>
        <dsp:cNvPr id="0" name=""/>
        <dsp:cNvSpPr/>
      </dsp:nvSpPr>
      <dsp:spPr>
        <a:xfrm>
          <a:off x="0" y="4122977"/>
          <a:ext cx="7297445" cy="1417536"/>
        </a:xfrm>
        <a:prstGeom prst="trapezoid">
          <a:avLst>
            <a:gd name="adj" fmla="val 65855"/>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100000"/>
            </a:lnSpc>
            <a:spcBef>
              <a:spcPct val="0"/>
            </a:spcBef>
            <a:spcAft>
              <a:spcPts val="0"/>
            </a:spcAft>
            <a:buNone/>
          </a:pPr>
          <a:r>
            <a:rPr lang="en-US" sz="2700" b="1" kern="1200">
              <a:solidFill>
                <a:sysClr val="windowText" lastClr="000000"/>
              </a:solidFill>
              <a:cs typeface="Times New Roman" panose="02020603050405020304" pitchFamily="18" charset="0"/>
            </a:rPr>
            <a:t>Listed CatEx </a:t>
          </a:r>
          <a:r>
            <a:rPr lang="en-US" sz="2700" b="0" kern="1200">
              <a:solidFill>
                <a:sysClr val="windowText" lastClr="000000"/>
              </a:solidFill>
              <a:cs typeface="Times New Roman" panose="02020603050405020304" pitchFamily="18" charset="0"/>
            </a:rPr>
            <a:t>(L-CatEx) </a:t>
          </a:r>
        </a:p>
        <a:p>
          <a:pPr marL="0" lvl="0" indent="0" algn="ctr" defTabSz="1200150">
            <a:lnSpc>
              <a:spcPct val="100000"/>
            </a:lnSpc>
            <a:spcBef>
              <a:spcPct val="0"/>
            </a:spcBef>
            <a:spcAft>
              <a:spcPts val="0"/>
            </a:spcAft>
            <a:buNone/>
          </a:pPr>
          <a:r>
            <a:rPr lang="en-US" sz="2000" b="0" kern="1200">
              <a:solidFill>
                <a:sysClr val="windowText" lastClr="000000"/>
              </a:solidFill>
              <a:cs typeface="Times New Roman" panose="02020603050405020304" pitchFamily="18" charset="0"/>
            </a:rPr>
            <a:t>(L-CatEx = Limited completion of FSA-850)</a:t>
          </a:r>
          <a:endParaRPr lang="en-US" sz="2000" kern="1200"/>
        </a:p>
      </dsp:txBody>
      <dsp:txXfrm>
        <a:off x="1277052" y="4122977"/>
        <a:ext cx="4743339" cy="141753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D55D1A-B1C3-409C-AE92-75DBD2822189}"/>
              </a:ext>
            </a:extLst>
          </p:cNvPr>
          <p:cNvSpPr>
            <a:spLocks noGrp="1"/>
          </p:cNvSpPr>
          <p:nvPr>
            <p:ph type="hdr" sz="quarter"/>
          </p:nvPr>
        </p:nvSpPr>
        <p:spPr>
          <a:xfrm>
            <a:off x="0" y="1"/>
            <a:ext cx="3043343" cy="46761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E6CAA65-DE29-4E0E-A930-90C95457F198}"/>
              </a:ext>
            </a:extLst>
          </p:cNvPr>
          <p:cNvSpPr>
            <a:spLocks noGrp="1"/>
          </p:cNvSpPr>
          <p:nvPr>
            <p:ph type="dt" sz="quarter" idx="1"/>
          </p:nvPr>
        </p:nvSpPr>
        <p:spPr>
          <a:xfrm>
            <a:off x="3977929" y="1"/>
            <a:ext cx="3043343" cy="467610"/>
          </a:xfrm>
          <a:prstGeom prst="rect">
            <a:avLst/>
          </a:prstGeom>
        </p:spPr>
        <p:txBody>
          <a:bodyPr vert="horz" lIns="91440" tIns="45720" rIns="91440" bIns="45720" rtlCol="0"/>
          <a:lstStyle>
            <a:lvl1pPr algn="r">
              <a:defRPr sz="1200"/>
            </a:lvl1pPr>
          </a:lstStyle>
          <a:p>
            <a:fld id="{12148269-AF5C-43CD-A1D5-0D1BE39F575A}" type="datetimeFigureOut">
              <a:rPr lang="en-US" smtClean="0"/>
              <a:t>5/16/2024</a:t>
            </a:fld>
            <a:endParaRPr lang="en-US"/>
          </a:p>
        </p:txBody>
      </p:sp>
      <p:sp>
        <p:nvSpPr>
          <p:cNvPr id="4" name="Footer Placeholder 3">
            <a:extLst>
              <a:ext uri="{FF2B5EF4-FFF2-40B4-BE49-F238E27FC236}">
                <a16:creationId xmlns:a16="http://schemas.microsoft.com/office/drawing/2014/main" id="{AE74E205-83B1-4A91-8E45-9CFA97FBB7C8}"/>
              </a:ext>
            </a:extLst>
          </p:cNvPr>
          <p:cNvSpPr>
            <a:spLocks noGrp="1"/>
          </p:cNvSpPr>
          <p:nvPr>
            <p:ph type="ftr" sz="quarter" idx="2"/>
          </p:nvPr>
        </p:nvSpPr>
        <p:spPr>
          <a:xfrm>
            <a:off x="0" y="8841491"/>
            <a:ext cx="3043343" cy="46760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89A53D5-52FC-4510-A88C-032B8708429E}"/>
              </a:ext>
            </a:extLst>
          </p:cNvPr>
          <p:cNvSpPr>
            <a:spLocks noGrp="1"/>
          </p:cNvSpPr>
          <p:nvPr>
            <p:ph type="sldNum" sz="quarter" idx="3"/>
          </p:nvPr>
        </p:nvSpPr>
        <p:spPr>
          <a:xfrm>
            <a:off x="3977929" y="8841491"/>
            <a:ext cx="3043343" cy="467609"/>
          </a:xfrm>
          <a:prstGeom prst="rect">
            <a:avLst/>
          </a:prstGeom>
        </p:spPr>
        <p:txBody>
          <a:bodyPr vert="horz" lIns="91440" tIns="45720" rIns="91440" bIns="45720" rtlCol="0" anchor="b"/>
          <a:lstStyle>
            <a:lvl1pPr algn="r">
              <a:defRPr sz="1200"/>
            </a:lvl1pPr>
          </a:lstStyle>
          <a:p>
            <a:fld id="{57B27A7F-484B-4C24-9182-E8F59B4752EB}" type="slidenum">
              <a:rPr lang="en-US" smtClean="0"/>
              <a:t>‹#›</a:t>
            </a:fld>
            <a:endParaRPr lang="en-US"/>
          </a:p>
        </p:txBody>
      </p:sp>
    </p:spTree>
    <p:extLst>
      <p:ext uri="{BB962C8B-B14F-4D97-AF65-F5344CB8AC3E}">
        <p14:creationId xmlns:p14="http://schemas.microsoft.com/office/powerpoint/2010/main" val="20060834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61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7929" y="1"/>
            <a:ext cx="3043343" cy="467610"/>
          </a:xfrm>
          <a:prstGeom prst="rect">
            <a:avLst/>
          </a:prstGeom>
        </p:spPr>
        <p:txBody>
          <a:bodyPr vert="horz" lIns="91440" tIns="45720" rIns="91440" bIns="45720" rtlCol="0"/>
          <a:lstStyle>
            <a:lvl1pPr algn="r">
              <a:defRPr sz="1200"/>
            </a:lvl1pPr>
          </a:lstStyle>
          <a:p>
            <a:fld id="{F08F4411-57F1-49AD-9D97-E07A5AB90BE3}" type="datetimeFigureOut">
              <a:rPr lang="en-US" smtClean="0"/>
              <a:t>5/16/2024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2310" y="4480007"/>
            <a:ext cx="5618480" cy="366545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491"/>
            <a:ext cx="3043343" cy="46760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7929" y="8841491"/>
            <a:ext cx="3043343" cy="467609"/>
          </a:xfrm>
          <a:prstGeom prst="rect">
            <a:avLst/>
          </a:prstGeom>
        </p:spPr>
        <p:txBody>
          <a:bodyPr vert="horz" lIns="91440" tIns="45720" rIns="91440" bIns="45720" rtlCol="0" anchor="b"/>
          <a:lstStyle>
            <a:lvl1pPr algn="r">
              <a:defRPr sz="1200"/>
            </a:lvl1pPr>
          </a:lstStyle>
          <a:p>
            <a:fld id="{F17E6286-66B1-4DAB-B973-B1B915EA10E8}" type="slidenum">
              <a:rPr lang="en-US" smtClean="0"/>
              <a:t>‹#›</a:t>
            </a:fld>
            <a:endParaRPr lang="en-US"/>
          </a:p>
        </p:txBody>
      </p:sp>
    </p:spTree>
    <p:extLst>
      <p:ext uri="{BB962C8B-B14F-4D97-AF65-F5344CB8AC3E}">
        <p14:creationId xmlns:p14="http://schemas.microsoft.com/office/powerpoint/2010/main" val="22929317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Matt Henderson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17E6286-66B1-4DAB-B973-B1B915EA10E8}" type="slidenum">
              <a:rPr lang="en-US" smtClean="0"/>
              <a:t>1</a:t>
            </a:fld>
            <a:endParaRPr lang="en-US"/>
          </a:p>
        </p:txBody>
      </p:sp>
    </p:spTree>
    <p:extLst>
      <p:ext uri="{BB962C8B-B14F-4D97-AF65-F5344CB8AC3E}">
        <p14:creationId xmlns:p14="http://schemas.microsoft.com/office/powerpoint/2010/main" val="97640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82636-A465-4209-A2D8-5AB236E813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1D908-DEE8-0E6F-6826-0D44E7D500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5EF7E2-25C4-6586-BBF4-B76504D13A74}"/>
              </a:ext>
            </a:extLst>
          </p:cNvPr>
          <p:cNvSpPr>
            <a:spLocks noGrp="1"/>
          </p:cNvSpPr>
          <p:nvPr>
            <p:ph type="body" idx="1"/>
          </p:nvPr>
        </p:nvSpPr>
        <p:spPr/>
        <p:txBody>
          <a:bodyPr/>
          <a:lstStyle/>
          <a:p>
            <a:pPr lvl="0"/>
            <a:endParaRPr lang="en-US" sz="1200" b="0" i="0" kern="1200" dirty="0">
              <a:solidFill>
                <a:srgbClr val="111111"/>
              </a:solidFill>
              <a:effectLst/>
              <a:latin typeface="-apple-system"/>
              <a:ea typeface="+mn-ea"/>
              <a:cs typeface="+mn-cs"/>
            </a:endParaRPr>
          </a:p>
        </p:txBody>
      </p:sp>
      <p:sp>
        <p:nvSpPr>
          <p:cNvPr id="4" name="Slide Number Placeholder 3">
            <a:extLst>
              <a:ext uri="{FF2B5EF4-FFF2-40B4-BE49-F238E27FC236}">
                <a16:creationId xmlns:a16="http://schemas.microsoft.com/office/drawing/2014/main" id="{505EBB8F-AA29-E81C-6660-B0354B4C7EE6}"/>
              </a:ext>
            </a:extLst>
          </p:cNvPr>
          <p:cNvSpPr>
            <a:spLocks noGrp="1"/>
          </p:cNvSpPr>
          <p:nvPr>
            <p:ph type="sldNum" sz="quarter" idx="5"/>
          </p:nvPr>
        </p:nvSpPr>
        <p:spPr/>
        <p:txBody>
          <a:bodyPr/>
          <a:lstStyle/>
          <a:p>
            <a:fld id="{F17E6286-66B1-4DAB-B973-B1B915EA10E8}" type="slidenum">
              <a:rPr lang="en-US" smtClean="0"/>
              <a:t>10</a:t>
            </a:fld>
            <a:endParaRPr lang="en-US"/>
          </a:p>
        </p:txBody>
      </p:sp>
    </p:spTree>
    <p:extLst>
      <p:ext uri="{BB962C8B-B14F-4D97-AF65-F5344CB8AC3E}">
        <p14:creationId xmlns:p14="http://schemas.microsoft.com/office/powerpoint/2010/main" val="592444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111111"/>
              </a:solidFill>
              <a:effectLst/>
              <a:latin typeface="-apple-system"/>
              <a:ea typeface="+mn-ea"/>
              <a:cs typeface="+mn-cs"/>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11</a:t>
            </a:fld>
            <a:endParaRPr lang="en-US"/>
          </a:p>
        </p:txBody>
      </p:sp>
    </p:spTree>
    <p:extLst>
      <p:ext uri="{BB962C8B-B14F-4D97-AF65-F5344CB8AC3E}">
        <p14:creationId xmlns:p14="http://schemas.microsoft.com/office/powerpoint/2010/main" val="1387748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35D67-D8A4-6EB0-98A9-CEE78457B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3D6AB5-02E1-1BA2-0E44-0E21111A8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6158A8-B453-49A1-2C55-F2230C7E02FE}"/>
              </a:ext>
            </a:extLst>
          </p:cNvPr>
          <p:cNvSpPr>
            <a:spLocks noGrp="1"/>
          </p:cNvSpPr>
          <p:nvPr>
            <p:ph type="body" idx="1"/>
          </p:nvPr>
        </p:nvSpPr>
        <p:spPr/>
        <p:txBody>
          <a:bodyPr/>
          <a:lstStyle/>
          <a:p>
            <a:pPr lvl="0"/>
            <a:endParaRPr lang="en-US" sz="1200" b="0" i="0" kern="1200" dirty="0">
              <a:solidFill>
                <a:srgbClr val="111111"/>
              </a:solidFill>
              <a:effectLst/>
              <a:latin typeface="-apple-system"/>
              <a:ea typeface="+mn-ea"/>
              <a:cs typeface="+mn-cs"/>
            </a:endParaRPr>
          </a:p>
        </p:txBody>
      </p:sp>
      <p:sp>
        <p:nvSpPr>
          <p:cNvPr id="4" name="Slide Number Placeholder 3">
            <a:extLst>
              <a:ext uri="{FF2B5EF4-FFF2-40B4-BE49-F238E27FC236}">
                <a16:creationId xmlns:a16="http://schemas.microsoft.com/office/drawing/2014/main" id="{8F0D2FBB-ABAA-05C8-68C2-0FECFF73CAE6}"/>
              </a:ext>
            </a:extLst>
          </p:cNvPr>
          <p:cNvSpPr>
            <a:spLocks noGrp="1"/>
          </p:cNvSpPr>
          <p:nvPr>
            <p:ph type="sldNum" sz="quarter" idx="5"/>
          </p:nvPr>
        </p:nvSpPr>
        <p:spPr/>
        <p:txBody>
          <a:bodyPr/>
          <a:lstStyle/>
          <a:p>
            <a:fld id="{F17E6286-66B1-4DAB-B973-B1B915EA10E8}" type="slidenum">
              <a:rPr lang="en-US" smtClean="0"/>
              <a:t>12</a:t>
            </a:fld>
            <a:endParaRPr lang="en-US"/>
          </a:p>
        </p:txBody>
      </p:sp>
    </p:spTree>
    <p:extLst>
      <p:ext uri="{BB962C8B-B14F-4D97-AF65-F5344CB8AC3E}">
        <p14:creationId xmlns:p14="http://schemas.microsoft.com/office/powerpoint/2010/main" val="749632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dirty="0">
              <a:solidFill>
                <a:srgbClr val="111111"/>
              </a:solidFill>
              <a:effectLst/>
              <a:latin typeface="-apple-system"/>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13</a:t>
            </a:fld>
            <a:endParaRPr lang="en-US"/>
          </a:p>
        </p:txBody>
      </p:sp>
    </p:spTree>
    <p:extLst>
      <p:ext uri="{BB962C8B-B14F-4D97-AF65-F5344CB8AC3E}">
        <p14:creationId xmlns:p14="http://schemas.microsoft.com/office/powerpoint/2010/main" val="389763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dirty="0">
              <a:solidFill>
                <a:srgbClr val="111111"/>
              </a:solidFill>
              <a:effectLst/>
              <a:latin typeface="-apple-system"/>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14</a:t>
            </a:fld>
            <a:endParaRPr lang="en-US"/>
          </a:p>
        </p:txBody>
      </p:sp>
    </p:spTree>
    <p:extLst>
      <p:ext uri="{BB962C8B-B14F-4D97-AF65-F5344CB8AC3E}">
        <p14:creationId xmlns:p14="http://schemas.microsoft.com/office/powerpoint/2010/main" val="2286601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CA388-4A5B-8EFF-BF16-C410A0E96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45AFC-26BD-B1B3-161A-EC436EF04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50F92-AC1A-AA73-C996-DF3114B7CB8C}"/>
              </a:ext>
            </a:extLst>
          </p:cNvPr>
          <p:cNvSpPr>
            <a:spLocks noGrp="1"/>
          </p:cNvSpPr>
          <p:nvPr>
            <p:ph type="body" idx="1"/>
          </p:nvPr>
        </p:nvSpPr>
        <p:spPr/>
        <p:txBody>
          <a:bodyPr/>
          <a:lstStyle/>
          <a:p>
            <a:endParaRPr lang="en-US" sz="1200" b="0" i="0" kern="1200" dirty="0">
              <a:solidFill>
                <a:srgbClr val="111111"/>
              </a:solidFill>
              <a:effectLst/>
              <a:latin typeface="-apple-system"/>
              <a:ea typeface="+mn-ea"/>
              <a:cs typeface="+mn-cs"/>
            </a:endParaRPr>
          </a:p>
        </p:txBody>
      </p:sp>
      <p:sp>
        <p:nvSpPr>
          <p:cNvPr id="4" name="Slide Number Placeholder 3">
            <a:extLst>
              <a:ext uri="{FF2B5EF4-FFF2-40B4-BE49-F238E27FC236}">
                <a16:creationId xmlns:a16="http://schemas.microsoft.com/office/drawing/2014/main" id="{72D9E4E1-117D-695C-B115-61AA9F4FB840}"/>
              </a:ext>
            </a:extLst>
          </p:cNvPr>
          <p:cNvSpPr>
            <a:spLocks noGrp="1"/>
          </p:cNvSpPr>
          <p:nvPr>
            <p:ph type="sldNum" sz="quarter" idx="5"/>
          </p:nvPr>
        </p:nvSpPr>
        <p:spPr/>
        <p:txBody>
          <a:bodyPr/>
          <a:lstStyle/>
          <a:p>
            <a:fld id="{F17E6286-66B1-4DAB-B973-B1B915EA10E8}" type="slidenum">
              <a:rPr lang="en-US" smtClean="0"/>
              <a:t>15</a:t>
            </a:fld>
            <a:endParaRPr lang="en-US"/>
          </a:p>
        </p:txBody>
      </p:sp>
    </p:spTree>
    <p:extLst>
      <p:ext uri="{BB962C8B-B14F-4D97-AF65-F5344CB8AC3E}">
        <p14:creationId xmlns:p14="http://schemas.microsoft.com/office/powerpoint/2010/main" val="1041944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747C5-035F-1451-07A3-2EFE1BA98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C4E90-4968-4A8E-BB88-EA87EA30FE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45DEE1-56A9-ECF8-F5A4-93FD02D21B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111111"/>
              </a:solidFill>
              <a:effectLst/>
              <a:latin typeface="-apple-system"/>
              <a:ea typeface="+mn-ea"/>
              <a:cs typeface="+mn-cs"/>
            </a:endParaRPr>
          </a:p>
        </p:txBody>
      </p:sp>
      <p:sp>
        <p:nvSpPr>
          <p:cNvPr id="4" name="Slide Number Placeholder 3">
            <a:extLst>
              <a:ext uri="{FF2B5EF4-FFF2-40B4-BE49-F238E27FC236}">
                <a16:creationId xmlns:a16="http://schemas.microsoft.com/office/drawing/2014/main" id="{992E1E0D-1107-3B58-5247-0A56C9454F10}"/>
              </a:ext>
            </a:extLst>
          </p:cNvPr>
          <p:cNvSpPr>
            <a:spLocks noGrp="1"/>
          </p:cNvSpPr>
          <p:nvPr>
            <p:ph type="sldNum" sz="quarter" idx="5"/>
          </p:nvPr>
        </p:nvSpPr>
        <p:spPr/>
        <p:txBody>
          <a:bodyPr/>
          <a:lstStyle/>
          <a:p>
            <a:fld id="{F17E6286-66B1-4DAB-B973-B1B915EA10E8}" type="slidenum">
              <a:rPr lang="en-US" smtClean="0"/>
              <a:t>16</a:t>
            </a:fld>
            <a:endParaRPr lang="en-US"/>
          </a:p>
        </p:txBody>
      </p:sp>
    </p:spTree>
    <p:extLst>
      <p:ext uri="{BB962C8B-B14F-4D97-AF65-F5344CB8AC3E}">
        <p14:creationId xmlns:p14="http://schemas.microsoft.com/office/powerpoint/2010/main" val="800728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D3DBB-AD86-E8D4-128A-1A8F5C880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A4C82-08EE-BDF4-CDCF-4ADDDC3D1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9B01C-0864-7DF8-439A-5169FA8911DE}"/>
              </a:ext>
            </a:extLst>
          </p:cNvPr>
          <p:cNvSpPr>
            <a:spLocks noGrp="1"/>
          </p:cNvSpPr>
          <p:nvPr>
            <p:ph type="body" idx="1"/>
          </p:nvPr>
        </p:nvSpPr>
        <p:spPr/>
        <p:txBody>
          <a:bodyPr/>
          <a:lstStyle/>
          <a:p>
            <a:pPr algn="l"/>
            <a:endParaRPr lang="en-US" sz="1800" b="0" i="0" dirty="0">
              <a:solidFill>
                <a:srgbClr val="111111"/>
              </a:solidFill>
              <a:effectLst/>
              <a:latin typeface="-apple-system"/>
            </a:endParaRPr>
          </a:p>
        </p:txBody>
      </p:sp>
      <p:sp>
        <p:nvSpPr>
          <p:cNvPr id="4" name="Slide Number Placeholder 3">
            <a:extLst>
              <a:ext uri="{FF2B5EF4-FFF2-40B4-BE49-F238E27FC236}">
                <a16:creationId xmlns:a16="http://schemas.microsoft.com/office/drawing/2014/main" id="{4D8D5112-A664-5604-5F7D-62BBCB6919ED}"/>
              </a:ext>
            </a:extLst>
          </p:cNvPr>
          <p:cNvSpPr>
            <a:spLocks noGrp="1"/>
          </p:cNvSpPr>
          <p:nvPr>
            <p:ph type="sldNum" sz="quarter" idx="5"/>
          </p:nvPr>
        </p:nvSpPr>
        <p:spPr/>
        <p:txBody>
          <a:bodyPr/>
          <a:lstStyle/>
          <a:p>
            <a:fld id="{F17E6286-66B1-4DAB-B973-B1B915EA10E8}" type="slidenum">
              <a:rPr lang="en-US" smtClean="0"/>
              <a:t>17</a:t>
            </a:fld>
            <a:endParaRPr lang="en-US"/>
          </a:p>
        </p:txBody>
      </p:sp>
    </p:spTree>
    <p:extLst>
      <p:ext uri="{BB962C8B-B14F-4D97-AF65-F5344CB8AC3E}">
        <p14:creationId xmlns:p14="http://schemas.microsoft.com/office/powerpoint/2010/main" val="397225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44AF6-27FF-9052-B8FF-94571DD0A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A208B-D389-201C-8EE5-7DE2F6145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A2CA8B-42A9-8918-D48C-E7ECFEAD158E}"/>
              </a:ext>
            </a:extLst>
          </p:cNvPr>
          <p:cNvSpPr>
            <a:spLocks noGrp="1"/>
          </p:cNvSpPr>
          <p:nvPr>
            <p:ph type="body" idx="1"/>
          </p:nvPr>
        </p:nvSpPr>
        <p:spPr/>
        <p:txBody>
          <a:bodyPr/>
          <a:lstStyle/>
          <a:p>
            <a:pPr algn="l"/>
            <a:endParaRPr lang="en-US" sz="1800" b="0" i="0" dirty="0">
              <a:solidFill>
                <a:srgbClr val="111111"/>
              </a:solidFill>
              <a:effectLst/>
              <a:latin typeface="-apple-system"/>
            </a:endParaRPr>
          </a:p>
        </p:txBody>
      </p:sp>
      <p:sp>
        <p:nvSpPr>
          <p:cNvPr id="4" name="Slide Number Placeholder 3">
            <a:extLst>
              <a:ext uri="{FF2B5EF4-FFF2-40B4-BE49-F238E27FC236}">
                <a16:creationId xmlns:a16="http://schemas.microsoft.com/office/drawing/2014/main" id="{A882B166-75B2-6722-4778-268623D48C3D}"/>
              </a:ext>
            </a:extLst>
          </p:cNvPr>
          <p:cNvSpPr>
            <a:spLocks noGrp="1"/>
          </p:cNvSpPr>
          <p:nvPr>
            <p:ph type="sldNum" sz="quarter" idx="5"/>
          </p:nvPr>
        </p:nvSpPr>
        <p:spPr/>
        <p:txBody>
          <a:bodyPr/>
          <a:lstStyle/>
          <a:p>
            <a:fld id="{F17E6286-66B1-4DAB-B973-B1B915EA10E8}" type="slidenum">
              <a:rPr lang="en-US" smtClean="0"/>
              <a:t>18</a:t>
            </a:fld>
            <a:endParaRPr lang="en-US"/>
          </a:p>
        </p:txBody>
      </p:sp>
    </p:spTree>
    <p:extLst>
      <p:ext uri="{BB962C8B-B14F-4D97-AF65-F5344CB8AC3E}">
        <p14:creationId xmlns:p14="http://schemas.microsoft.com/office/powerpoint/2010/main" val="773025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3C33E-EC17-853E-FD6B-4D554393C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0FF01-4098-813F-F236-F325B94CE6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8171C2-C404-2447-8C68-47042FF180C8}"/>
              </a:ext>
            </a:extLst>
          </p:cNvPr>
          <p:cNvSpPr>
            <a:spLocks noGrp="1"/>
          </p:cNvSpPr>
          <p:nvPr>
            <p:ph type="body" idx="1"/>
          </p:nvPr>
        </p:nvSpPr>
        <p:spPr/>
        <p:txBody>
          <a:bodyPr/>
          <a:lstStyle/>
          <a:p>
            <a:pPr algn="l"/>
            <a:endParaRPr lang="en-US" sz="1800" b="0" i="0" dirty="0">
              <a:solidFill>
                <a:srgbClr val="111111"/>
              </a:solidFill>
              <a:effectLst/>
              <a:latin typeface="-apple-system"/>
            </a:endParaRPr>
          </a:p>
          <a:p>
            <a:pPr algn="l"/>
            <a:endParaRPr lang="en-US" sz="1800" b="0" i="0" dirty="0">
              <a:solidFill>
                <a:srgbClr val="111111"/>
              </a:solidFill>
              <a:effectLst/>
              <a:latin typeface="-apple-system"/>
            </a:endParaRPr>
          </a:p>
        </p:txBody>
      </p:sp>
      <p:sp>
        <p:nvSpPr>
          <p:cNvPr id="4" name="Slide Number Placeholder 3">
            <a:extLst>
              <a:ext uri="{FF2B5EF4-FFF2-40B4-BE49-F238E27FC236}">
                <a16:creationId xmlns:a16="http://schemas.microsoft.com/office/drawing/2014/main" id="{2A401112-0B3E-5510-3698-ADE7C2C5D83D}"/>
              </a:ext>
            </a:extLst>
          </p:cNvPr>
          <p:cNvSpPr>
            <a:spLocks noGrp="1"/>
          </p:cNvSpPr>
          <p:nvPr>
            <p:ph type="sldNum" sz="quarter" idx="5"/>
          </p:nvPr>
        </p:nvSpPr>
        <p:spPr/>
        <p:txBody>
          <a:bodyPr/>
          <a:lstStyle/>
          <a:p>
            <a:fld id="{F17E6286-66B1-4DAB-B973-B1B915EA10E8}" type="slidenum">
              <a:rPr lang="en-US" smtClean="0"/>
              <a:t>19</a:t>
            </a:fld>
            <a:endParaRPr lang="en-US"/>
          </a:p>
        </p:txBody>
      </p:sp>
    </p:spTree>
    <p:extLst>
      <p:ext uri="{BB962C8B-B14F-4D97-AF65-F5344CB8AC3E}">
        <p14:creationId xmlns:p14="http://schemas.microsoft.com/office/powerpoint/2010/main" val="413333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2</a:t>
            </a:fld>
            <a:endParaRPr lang="en-US"/>
          </a:p>
        </p:txBody>
      </p:sp>
    </p:spTree>
    <p:extLst>
      <p:ext uri="{BB962C8B-B14F-4D97-AF65-F5344CB8AC3E}">
        <p14:creationId xmlns:p14="http://schemas.microsoft.com/office/powerpoint/2010/main" val="2234930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9214E-F13E-B5B5-A42D-418E50A4DA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DAB962-965D-4BFD-0388-6557102D2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C0BD4-3F6A-AD8A-0C8C-B48ABC265968}"/>
              </a:ext>
            </a:extLst>
          </p:cNvPr>
          <p:cNvSpPr>
            <a:spLocks noGrp="1"/>
          </p:cNvSpPr>
          <p:nvPr>
            <p:ph type="body" idx="1"/>
          </p:nvPr>
        </p:nvSpPr>
        <p:spPr/>
        <p:txBody>
          <a:bodyPr/>
          <a:lstStyle/>
          <a:p>
            <a:pPr algn="l"/>
            <a:endParaRPr lang="en-US" sz="1800" b="1" i="0" dirty="0">
              <a:solidFill>
                <a:srgbClr val="111111"/>
              </a:solidFill>
              <a:effectLst/>
              <a:latin typeface="-apple-system"/>
            </a:endParaRPr>
          </a:p>
        </p:txBody>
      </p:sp>
      <p:sp>
        <p:nvSpPr>
          <p:cNvPr id="4" name="Slide Number Placeholder 3">
            <a:extLst>
              <a:ext uri="{FF2B5EF4-FFF2-40B4-BE49-F238E27FC236}">
                <a16:creationId xmlns:a16="http://schemas.microsoft.com/office/drawing/2014/main" id="{22085290-0B87-6449-F454-B7F2830DE18B}"/>
              </a:ext>
            </a:extLst>
          </p:cNvPr>
          <p:cNvSpPr>
            <a:spLocks noGrp="1"/>
          </p:cNvSpPr>
          <p:nvPr>
            <p:ph type="sldNum" sz="quarter" idx="5"/>
          </p:nvPr>
        </p:nvSpPr>
        <p:spPr/>
        <p:txBody>
          <a:bodyPr/>
          <a:lstStyle/>
          <a:p>
            <a:fld id="{F17E6286-66B1-4DAB-B973-B1B915EA10E8}" type="slidenum">
              <a:rPr lang="en-US" smtClean="0"/>
              <a:t>20</a:t>
            </a:fld>
            <a:endParaRPr lang="en-US"/>
          </a:p>
        </p:txBody>
      </p:sp>
    </p:spTree>
    <p:extLst>
      <p:ext uri="{BB962C8B-B14F-4D97-AF65-F5344CB8AC3E}">
        <p14:creationId xmlns:p14="http://schemas.microsoft.com/office/powerpoint/2010/main" val="3472023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C93E9-1C16-40D2-BF8F-3D0D8339E397}"/>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AB51439F-A526-4B45-8415-3B5CD532445C}"/>
              </a:ext>
            </a:extLst>
          </p:cNvPr>
          <p:cNvSpPr txBox="1">
            <a:spLocks noGrp="1"/>
          </p:cNvSpPr>
          <p:nvPr>
            <p:ph type="body" sz="quarter" idx="1"/>
          </p:nvPr>
        </p:nvSpPr>
        <p:spPr/>
        <p:txBody>
          <a:bodyPr/>
          <a:lstStyle/>
          <a:p>
            <a:endParaRPr lang="en-US" b="1" dirty="0"/>
          </a:p>
        </p:txBody>
      </p:sp>
      <p:sp>
        <p:nvSpPr>
          <p:cNvPr id="4" name="Slide Number Placeholder 3">
            <a:extLst>
              <a:ext uri="{FF2B5EF4-FFF2-40B4-BE49-F238E27FC236}">
                <a16:creationId xmlns:a16="http://schemas.microsoft.com/office/drawing/2014/main" id="{DC25923B-CC25-49A4-9757-8EB797582E3C}"/>
              </a:ext>
            </a:extLst>
          </p:cNvPr>
          <p:cNvSpPr txBox="1"/>
          <p:nvPr/>
        </p:nvSpPr>
        <p:spPr>
          <a:xfrm>
            <a:off x="4143585" y="9119466"/>
            <a:ext cx="3169923" cy="481733"/>
          </a:xfrm>
          <a:prstGeom prst="rect">
            <a:avLst/>
          </a:prstGeom>
          <a:noFill/>
          <a:ln cap="flat">
            <a:noFill/>
          </a:ln>
        </p:spPr>
        <p:txBody>
          <a:bodyPr vert="horz" wrap="square" lIns="96661" tIns="48335" rIns="96661" bIns="48335" anchor="b" anchorCtr="0" compatLnSpc="1">
            <a:noAutofit/>
          </a:bodyPr>
          <a:lstStyle/>
          <a:p>
            <a:pPr marL="0" marR="0" lvl="0" indent="0" algn="r" defTabSz="96661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ABC8373-E06E-4FE8-B8A7-936294C673E2}"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21</a:t>
            </a:fld>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04477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i="0" kern="1200" dirty="0">
              <a:solidFill>
                <a:srgbClr val="111111"/>
              </a:solidFill>
              <a:effectLst/>
              <a:latin typeface="-apple-system"/>
              <a:ea typeface="+mn-ea"/>
              <a:cs typeface="+mn-cs"/>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22</a:t>
            </a:fld>
            <a:endParaRPr lang="en-US"/>
          </a:p>
        </p:txBody>
      </p:sp>
    </p:spTree>
    <p:extLst>
      <p:ext uri="{BB962C8B-B14F-4D97-AF65-F5344CB8AC3E}">
        <p14:creationId xmlns:p14="http://schemas.microsoft.com/office/powerpoint/2010/main" val="3115811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3EAE6-C84B-5A05-B62A-E72E390C0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7909C-A4C9-69B4-E6EB-72FBB80CE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1F9080-05B7-48ED-A3C0-818D31CE9836}"/>
              </a:ext>
            </a:extLst>
          </p:cNvPr>
          <p:cNvSpPr>
            <a:spLocks noGrp="1"/>
          </p:cNvSpPr>
          <p:nvPr>
            <p:ph type="body" idx="1"/>
          </p:nvPr>
        </p:nvSpPr>
        <p:spPr/>
        <p:txBody>
          <a:bodyPr/>
          <a:lstStyle/>
          <a:p>
            <a:pPr lvl="0"/>
            <a:endParaRPr lang="en-US" sz="1200" b="0" i="0" kern="1200" dirty="0">
              <a:solidFill>
                <a:srgbClr val="111111"/>
              </a:solidFill>
              <a:effectLst/>
              <a:latin typeface="-apple-system"/>
              <a:ea typeface="+mn-ea"/>
              <a:cs typeface="+mn-cs"/>
            </a:endParaRPr>
          </a:p>
        </p:txBody>
      </p:sp>
      <p:sp>
        <p:nvSpPr>
          <p:cNvPr id="4" name="Slide Number Placeholder 3">
            <a:extLst>
              <a:ext uri="{FF2B5EF4-FFF2-40B4-BE49-F238E27FC236}">
                <a16:creationId xmlns:a16="http://schemas.microsoft.com/office/drawing/2014/main" id="{9EAED8FE-6E27-17B9-08C0-829D748B51CD}"/>
              </a:ext>
            </a:extLst>
          </p:cNvPr>
          <p:cNvSpPr>
            <a:spLocks noGrp="1"/>
          </p:cNvSpPr>
          <p:nvPr>
            <p:ph type="sldNum" sz="quarter" idx="5"/>
          </p:nvPr>
        </p:nvSpPr>
        <p:spPr/>
        <p:txBody>
          <a:bodyPr/>
          <a:lstStyle/>
          <a:p>
            <a:fld id="{F17E6286-66B1-4DAB-B973-B1B915EA10E8}" type="slidenum">
              <a:rPr lang="en-US" smtClean="0"/>
              <a:t>23</a:t>
            </a:fld>
            <a:endParaRPr lang="en-US"/>
          </a:p>
        </p:txBody>
      </p:sp>
    </p:spTree>
    <p:extLst>
      <p:ext uri="{BB962C8B-B14F-4D97-AF65-F5344CB8AC3E}">
        <p14:creationId xmlns:p14="http://schemas.microsoft.com/office/powerpoint/2010/main" val="1364514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i="0" kern="1200" dirty="0">
              <a:solidFill>
                <a:srgbClr val="111111"/>
              </a:solidFill>
              <a:effectLst/>
              <a:latin typeface="-apple-system"/>
              <a:ea typeface="+mn-ea"/>
              <a:cs typeface="+mn-cs"/>
            </a:endParaRPr>
          </a:p>
          <a:p>
            <a:pPr lvl="0"/>
            <a:endParaRPr lang="en-US" sz="1200" b="0" i="0" kern="1200" dirty="0">
              <a:solidFill>
                <a:srgbClr val="111111"/>
              </a:solidFill>
              <a:effectLst/>
              <a:latin typeface="-apple-system"/>
              <a:ea typeface="+mn-ea"/>
              <a:cs typeface="+mn-cs"/>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24</a:t>
            </a:fld>
            <a:endParaRPr lang="en-US"/>
          </a:p>
        </p:txBody>
      </p:sp>
    </p:spTree>
    <p:extLst>
      <p:ext uri="{BB962C8B-B14F-4D97-AF65-F5344CB8AC3E}">
        <p14:creationId xmlns:p14="http://schemas.microsoft.com/office/powerpoint/2010/main" val="4243954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i="0" kern="1200" dirty="0">
              <a:solidFill>
                <a:srgbClr val="111111"/>
              </a:solidFill>
              <a:effectLst/>
              <a:latin typeface="-apple-system"/>
              <a:ea typeface="+mn-ea"/>
              <a:cs typeface="+mn-cs"/>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25</a:t>
            </a:fld>
            <a:endParaRPr lang="en-US"/>
          </a:p>
        </p:txBody>
      </p:sp>
    </p:spTree>
    <p:extLst>
      <p:ext uri="{BB962C8B-B14F-4D97-AF65-F5344CB8AC3E}">
        <p14:creationId xmlns:p14="http://schemas.microsoft.com/office/powerpoint/2010/main" val="2706003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i="0" kern="1200" dirty="0">
              <a:solidFill>
                <a:srgbClr val="111111"/>
              </a:solidFill>
              <a:effectLst/>
              <a:latin typeface="-apple-system"/>
              <a:ea typeface="+mn-ea"/>
              <a:cs typeface="+mn-cs"/>
            </a:endParaRPr>
          </a:p>
          <a:p>
            <a:pPr lvl="0"/>
            <a:endParaRPr lang="en-US" sz="1200" b="0" i="0" kern="1200" dirty="0">
              <a:solidFill>
                <a:srgbClr val="111111"/>
              </a:solidFill>
              <a:effectLst/>
              <a:latin typeface="-apple-system"/>
              <a:ea typeface="+mn-ea"/>
              <a:cs typeface="+mn-cs"/>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26</a:t>
            </a:fld>
            <a:endParaRPr lang="en-US"/>
          </a:p>
        </p:txBody>
      </p:sp>
    </p:spTree>
    <p:extLst>
      <p:ext uri="{BB962C8B-B14F-4D97-AF65-F5344CB8AC3E}">
        <p14:creationId xmlns:p14="http://schemas.microsoft.com/office/powerpoint/2010/main" val="3329215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Times New Roman" panose="02020603050405020304" pitchFamily="18" charset="0"/>
              <a:ea typeface="MS Mincho" panose="020206090402050803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MS Mincho" panose="02020609040205080304" pitchFamily="49" charset="-128"/>
            </a:endParaRPr>
          </a:p>
          <a:p>
            <a:endParaRPr lang="en-US" sz="1200" b="0" i="0" kern="1200" dirty="0">
              <a:solidFill>
                <a:srgbClr val="111111"/>
              </a:solidFill>
              <a:effectLst/>
              <a:latin typeface="-apple-system"/>
              <a:ea typeface="+mn-ea"/>
              <a:cs typeface="+mn-cs"/>
            </a:endParaRPr>
          </a:p>
          <a:p>
            <a:endParaRPr lang="en-US" sz="1200" b="0" i="0" kern="1200" dirty="0">
              <a:solidFill>
                <a:srgbClr val="111111"/>
              </a:solidFill>
              <a:effectLst/>
              <a:latin typeface="-apple-system"/>
              <a:ea typeface="+mn-ea"/>
              <a:cs typeface="+mn-cs"/>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27</a:t>
            </a:fld>
            <a:endParaRPr lang="en-US"/>
          </a:p>
        </p:txBody>
      </p:sp>
    </p:spTree>
    <p:extLst>
      <p:ext uri="{BB962C8B-B14F-4D97-AF65-F5344CB8AC3E}">
        <p14:creationId xmlns:p14="http://schemas.microsoft.com/office/powerpoint/2010/main" val="88682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0EFC3-942D-244F-7963-5C0984CB76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AB17F4-7BF6-326A-3D94-7C2C99099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A70A95-9ACC-6F2B-04BB-64C059CA18AA}"/>
              </a:ext>
            </a:extLst>
          </p:cNvPr>
          <p:cNvSpPr>
            <a:spLocks noGrp="1"/>
          </p:cNvSpPr>
          <p:nvPr>
            <p:ph type="body" idx="1"/>
          </p:nvPr>
        </p:nvSpPr>
        <p:spPr/>
        <p:txBody>
          <a:bodyPr/>
          <a:lstStyle/>
          <a:p>
            <a:pPr lvl="0"/>
            <a:endParaRPr lang="en-US" sz="1200" b="0" i="0" kern="1200" dirty="0">
              <a:solidFill>
                <a:srgbClr val="111111"/>
              </a:solidFill>
              <a:effectLst/>
              <a:latin typeface="-apple-system"/>
              <a:ea typeface="+mn-ea"/>
              <a:cs typeface="+mn-cs"/>
            </a:endParaRPr>
          </a:p>
        </p:txBody>
      </p:sp>
      <p:sp>
        <p:nvSpPr>
          <p:cNvPr id="4" name="Slide Number Placeholder 3">
            <a:extLst>
              <a:ext uri="{FF2B5EF4-FFF2-40B4-BE49-F238E27FC236}">
                <a16:creationId xmlns:a16="http://schemas.microsoft.com/office/drawing/2014/main" id="{938EF1DB-C598-85C2-F49C-F7DF2C00F83C}"/>
              </a:ext>
            </a:extLst>
          </p:cNvPr>
          <p:cNvSpPr>
            <a:spLocks noGrp="1"/>
          </p:cNvSpPr>
          <p:nvPr>
            <p:ph type="sldNum" sz="quarter" idx="5"/>
          </p:nvPr>
        </p:nvSpPr>
        <p:spPr/>
        <p:txBody>
          <a:bodyPr/>
          <a:lstStyle/>
          <a:p>
            <a:fld id="{F17E6286-66B1-4DAB-B973-B1B915EA10E8}" type="slidenum">
              <a:rPr lang="en-US" smtClean="0"/>
              <a:t>28</a:t>
            </a:fld>
            <a:endParaRPr lang="en-US"/>
          </a:p>
        </p:txBody>
      </p:sp>
    </p:spTree>
    <p:extLst>
      <p:ext uri="{BB962C8B-B14F-4D97-AF65-F5344CB8AC3E}">
        <p14:creationId xmlns:p14="http://schemas.microsoft.com/office/powerpoint/2010/main" val="1142383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98879-11FD-3E96-6E1F-623B281B9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53C86-C02C-3B93-F102-5CDBA68383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BE338-238B-74D7-8029-1D751AFEF96D}"/>
              </a:ext>
            </a:extLst>
          </p:cNvPr>
          <p:cNvSpPr>
            <a:spLocks noGrp="1"/>
          </p:cNvSpPr>
          <p:nvPr>
            <p:ph type="body" idx="1"/>
          </p:nvPr>
        </p:nvSpPr>
        <p:spPr/>
        <p:txBody>
          <a:bodyPr/>
          <a:lstStyle/>
          <a:p>
            <a:pPr lvl="0"/>
            <a:endParaRPr lang="en-US" sz="1200" b="0" i="0" kern="1200" dirty="0">
              <a:solidFill>
                <a:srgbClr val="111111"/>
              </a:solidFill>
              <a:effectLst/>
              <a:latin typeface="-apple-system"/>
              <a:ea typeface="+mn-ea"/>
              <a:cs typeface="+mn-cs"/>
            </a:endParaRPr>
          </a:p>
        </p:txBody>
      </p:sp>
      <p:sp>
        <p:nvSpPr>
          <p:cNvPr id="4" name="Slide Number Placeholder 3">
            <a:extLst>
              <a:ext uri="{FF2B5EF4-FFF2-40B4-BE49-F238E27FC236}">
                <a16:creationId xmlns:a16="http://schemas.microsoft.com/office/drawing/2014/main" id="{E8E8CB2E-D39C-B202-68E1-0741649AA94E}"/>
              </a:ext>
            </a:extLst>
          </p:cNvPr>
          <p:cNvSpPr>
            <a:spLocks noGrp="1"/>
          </p:cNvSpPr>
          <p:nvPr>
            <p:ph type="sldNum" sz="quarter" idx="5"/>
          </p:nvPr>
        </p:nvSpPr>
        <p:spPr/>
        <p:txBody>
          <a:bodyPr/>
          <a:lstStyle/>
          <a:p>
            <a:fld id="{F17E6286-66B1-4DAB-B973-B1B915EA10E8}" type="slidenum">
              <a:rPr lang="en-US" smtClean="0"/>
              <a:t>29</a:t>
            </a:fld>
            <a:endParaRPr lang="en-US"/>
          </a:p>
        </p:txBody>
      </p:sp>
    </p:spTree>
    <p:extLst>
      <p:ext uri="{BB962C8B-B14F-4D97-AF65-F5344CB8AC3E}">
        <p14:creationId xmlns:p14="http://schemas.microsoft.com/office/powerpoint/2010/main" val="421475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3</a:t>
            </a:fld>
            <a:endParaRPr lang="en-US"/>
          </a:p>
        </p:txBody>
      </p:sp>
    </p:spTree>
    <p:extLst>
      <p:ext uri="{BB962C8B-B14F-4D97-AF65-F5344CB8AC3E}">
        <p14:creationId xmlns:p14="http://schemas.microsoft.com/office/powerpoint/2010/main" val="2449693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0D4A2-0EF8-1887-61F0-8BAF2D436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2EB47-58EF-1EDF-A8B5-9007F920B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9B851-3D14-DDCB-6745-C87CE7264BB7}"/>
              </a:ext>
            </a:extLst>
          </p:cNvPr>
          <p:cNvSpPr>
            <a:spLocks noGrp="1"/>
          </p:cNvSpPr>
          <p:nvPr>
            <p:ph type="body" idx="1"/>
          </p:nvPr>
        </p:nvSpPr>
        <p:spPr/>
        <p:txBody>
          <a:bodyPr/>
          <a:lstStyle/>
          <a:p>
            <a:pPr lvl="0"/>
            <a:endParaRPr lang="en-US" sz="1200" b="0" i="0" kern="1200" dirty="0">
              <a:solidFill>
                <a:srgbClr val="111111"/>
              </a:solidFill>
              <a:effectLst/>
              <a:latin typeface="-apple-system"/>
              <a:ea typeface="+mn-ea"/>
              <a:cs typeface="+mn-cs"/>
            </a:endParaRPr>
          </a:p>
        </p:txBody>
      </p:sp>
      <p:sp>
        <p:nvSpPr>
          <p:cNvPr id="4" name="Slide Number Placeholder 3">
            <a:extLst>
              <a:ext uri="{FF2B5EF4-FFF2-40B4-BE49-F238E27FC236}">
                <a16:creationId xmlns:a16="http://schemas.microsoft.com/office/drawing/2014/main" id="{6056259A-1540-BE61-C46A-EBA6AE91B091}"/>
              </a:ext>
            </a:extLst>
          </p:cNvPr>
          <p:cNvSpPr>
            <a:spLocks noGrp="1"/>
          </p:cNvSpPr>
          <p:nvPr>
            <p:ph type="sldNum" sz="quarter" idx="5"/>
          </p:nvPr>
        </p:nvSpPr>
        <p:spPr/>
        <p:txBody>
          <a:bodyPr/>
          <a:lstStyle/>
          <a:p>
            <a:fld id="{F17E6286-66B1-4DAB-B973-B1B915EA10E8}" type="slidenum">
              <a:rPr lang="en-US" smtClean="0"/>
              <a:t>30</a:t>
            </a:fld>
            <a:endParaRPr lang="en-US"/>
          </a:p>
        </p:txBody>
      </p:sp>
    </p:spTree>
    <p:extLst>
      <p:ext uri="{BB962C8B-B14F-4D97-AF65-F5344CB8AC3E}">
        <p14:creationId xmlns:p14="http://schemas.microsoft.com/office/powerpoint/2010/main" val="1766405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dirty="0">
              <a:solidFill>
                <a:srgbClr val="111111"/>
              </a:solidFill>
              <a:effectLst/>
              <a:latin typeface="-apple-system"/>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31</a:t>
            </a:fld>
            <a:endParaRPr lang="en-US"/>
          </a:p>
        </p:txBody>
      </p:sp>
    </p:spTree>
    <p:extLst>
      <p:ext uri="{BB962C8B-B14F-4D97-AF65-F5344CB8AC3E}">
        <p14:creationId xmlns:p14="http://schemas.microsoft.com/office/powerpoint/2010/main" val="493413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dirty="0">
              <a:solidFill>
                <a:srgbClr val="111111"/>
              </a:solidFill>
              <a:effectLst/>
              <a:latin typeface="-apple-system"/>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32</a:t>
            </a:fld>
            <a:endParaRPr lang="en-US"/>
          </a:p>
        </p:txBody>
      </p:sp>
    </p:spTree>
    <p:extLst>
      <p:ext uri="{BB962C8B-B14F-4D97-AF65-F5344CB8AC3E}">
        <p14:creationId xmlns:p14="http://schemas.microsoft.com/office/powerpoint/2010/main" val="4091350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dirty="0">
              <a:solidFill>
                <a:srgbClr val="111111"/>
              </a:solidFill>
              <a:effectLst/>
              <a:latin typeface="-apple-system"/>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33</a:t>
            </a:fld>
            <a:endParaRPr lang="en-US"/>
          </a:p>
        </p:txBody>
      </p:sp>
    </p:spTree>
    <p:extLst>
      <p:ext uri="{BB962C8B-B14F-4D97-AF65-F5344CB8AC3E}">
        <p14:creationId xmlns:p14="http://schemas.microsoft.com/office/powerpoint/2010/main" val="3594621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34</a:t>
            </a:fld>
            <a:endParaRPr lang="en-US"/>
          </a:p>
        </p:txBody>
      </p:sp>
    </p:spTree>
    <p:extLst>
      <p:ext uri="{BB962C8B-B14F-4D97-AF65-F5344CB8AC3E}">
        <p14:creationId xmlns:p14="http://schemas.microsoft.com/office/powerpoint/2010/main" val="2125567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35</a:t>
            </a:fld>
            <a:endParaRPr lang="en-US"/>
          </a:p>
        </p:txBody>
      </p:sp>
    </p:spTree>
    <p:extLst>
      <p:ext uri="{BB962C8B-B14F-4D97-AF65-F5344CB8AC3E}">
        <p14:creationId xmlns:p14="http://schemas.microsoft.com/office/powerpoint/2010/main" val="120239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C93E9-1C16-40D2-BF8F-3D0D8339E397}"/>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AB51439F-A526-4B45-8415-3B5CD532445C}"/>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DC25923B-CC25-49A4-9757-8EB797582E3C}"/>
              </a:ext>
            </a:extLst>
          </p:cNvPr>
          <p:cNvSpPr txBox="1"/>
          <p:nvPr/>
        </p:nvSpPr>
        <p:spPr>
          <a:xfrm>
            <a:off x="4143585" y="9119466"/>
            <a:ext cx="3169923" cy="481733"/>
          </a:xfrm>
          <a:prstGeom prst="rect">
            <a:avLst/>
          </a:prstGeom>
          <a:noFill/>
          <a:ln cap="flat">
            <a:noFill/>
          </a:ln>
        </p:spPr>
        <p:txBody>
          <a:bodyPr vert="horz" wrap="square" lIns="96661" tIns="48335" rIns="96661" bIns="48335" anchor="b" anchorCtr="0" compatLnSpc="1">
            <a:noAutofit/>
          </a:bodyPr>
          <a:lstStyle/>
          <a:p>
            <a:pPr marL="0" marR="0" lvl="0" indent="0" algn="r" defTabSz="96661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ABC8373-E06E-4FE8-B8A7-936294C673E2}"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a:t>
            </a:fld>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5985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i="0" kern="1200" dirty="0">
              <a:solidFill>
                <a:srgbClr val="111111"/>
              </a:solidFill>
              <a:effectLst/>
              <a:latin typeface="-apple-system"/>
              <a:ea typeface="+mn-ea"/>
              <a:cs typeface="+mn-cs"/>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5</a:t>
            </a:fld>
            <a:endParaRPr lang="en-US"/>
          </a:p>
        </p:txBody>
      </p:sp>
    </p:spTree>
    <p:extLst>
      <p:ext uri="{BB962C8B-B14F-4D97-AF65-F5344CB8AC3E}">
        <p14:creationId xmlns:p14="http://schemas.microsoft.com/office/powerpoint/2010/main" val="363177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111111"/>
              </a:solidFill>
              <a:effectLst/>
              <a:latin typeface="-apple-system"/>
              <a:ea typeface="+mn-ea"/>
              <a:cs typeface="+mn-cs"/>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6</a:t>
            </a:fld>
            <a:endParaRPr lang="en-US"/>
          </a:p>
        </p:txBody>
      </p:sp>
    </p:spTree>
    <p:extLst>
      <p:ext uri="{BB962C8B-B14F-4D97-AF65-F5344CB8AC3E}">
        <p14:creationId xmlns:p14="http://schemas.microsoft.com/office/powerpoint/2010/main" val="489733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i="0" kern="1200" dirty="0">
              <a:solidFill>
                <a:srgbClr val="111111"/>
              </a:solidFill>
              <a:effectLst/>
              <a:latin typeface="-apple-system"/>
              <a:ea typeface="+mn-ea"/>
              <a:cs typeface="+mn-cs"/>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7</a:t>
            </a:fld>
            <a:endParaRPr lang="en-US"/>
          </a:p>
        </p:txBody>
      </p:sp>
    </p:spTree>
    <p:extLst>
      <p:ext uri="{BB962C8B-B14F-4D97-AF65-F5344CB8AC3E}">
        <p14:creationId xmlns:p14="http://schemas.microsoft.com/office/powerpoint/2010/main" val="3886895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1918B-8F13-4F87-A3FA-85ED532BA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0CDB0-BE0C-298D-5B8C-A52A431CBB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B2A4B-FCCC-C9A2-65F4-4983A96ED0DE}"/>
              </a:ext>
            </a:extLst>
          </p:cNvPr>
          <p:cNvSpPr>
            <a:spLocks noGrp="1"/>
          </p:cNvSpPr>
          <p:nvPr>
            <p:ph type="body" idx="1"/>
          </p:nvPr>
        </p:nvSpPr>
        <p:spPr/>
        <p:txBody>
          <a:bodyPr/>
          <a:lstStyle/>
          <a:p>
            <a:pPr algn="l"/>
            <a:endParaRPr lang="en-US" sz="1200" b="0" i="0" kern="1200" dirty="0">
              <a:solidFill>
                <a:srgbClr val="111111"/>
              </a:solidFill>
              <a:effectLst/>
              <a:latin typeface="-apple-system"/>
              <a:ea typeface="+mn-ea"/>
              <a:cs typeface="+mn-cs"/>
            </a:endParaRPr>
          </a:p>
        </p:txBody>
      </p:sp>
      <p:sp>
        <p:nvSpPr>
          <p:cNvPr id="4" name="Slide Number Placeholder 3">
            <a:extLst>
              <a:ext uri="{FF2B5EF4-FFF2-40B4-BE49-F238E27FC236}">
                <a16:creationId xmlns:a16="http://schemas.microsoft.com/office/drawing/2014/main" id="{F7BF0CE2-4CB4-9421-2211-EA2CE0D1B56D}"/>
              </a:ext>
            </a:extLst>
          </p:cNvPr>
          <p:cNvSpPr>
            <a:spLocks noGrp="1"/>
          </p:cNvSpPr>
          <p:nvPr>
            <p:ph type="sldNum" sz="quarter" idx="5"/>
          </p:nvPr>
        </p:nvSpPr>
        <p:spPr/>
        <p:txBody>
          <a:bodyPr/>
          <a:lstStyle/>
          <a:p>
            <a:fld id="{F17E6286-66B1-4DAB-B973-B1B915EA10E8}" type="slidenum">
              <a:rPr lang="en-US" smtClean="0"/>
              <a:t>8</a:t>
            </a:fld>
            <a:endParaRPr lang="en-US"/>
          </a:p>
        </p:txBody>
      </p:sp>
    </p:spTree>
    <p:extLst>
      <p:ext uri="{BB962C8B-B14F-4D97-AF65-F5344CB8AC3E}">
        <p14:creationId xmlns:p14="http://schemas.microsoft.com/office/powerpoint/2010/main" val="55665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111111"/>
              </a:solidFill>
              <a:effectLst/>
              <a:latin typeface="-apple-system"/>
              <a:ea typeface="+mn-ea"/>
              <a:cs typeface="+mn-cs"/>
            </a:endParaRPr>
          </a:p>
        </p:txBody>
      </p:sp>
      <p:sp>
        <p:nvSpPr>
          <p:cNvPr id="4" name="Slide Number Placeholder 3"/>
          <p:cNvSpPr>
            <a:spLocks noGrp="1"/>
          </p:cNvSpPr>
          <p:nvPr>
            <p:ph type="sldNum" sz="quarter" idx="5"/>
          </p:nvPr>
        </p:nvSpPr>
        <p:spPr/>
        <p:txBody>
          <a:bodyPr/>
          <a:lstStyle/>
          <a:p>
            <a:fld id="{F17E6286-66B1-4DAB-B973-B1B915EA10E8}" type="slidenum">
              <a:rPr lang="en-US" smtClean="0"/>
              <a:t>9</a:t>
            </a:fld>
            <a:endParaRPr lang="en-US"/>
          </a:p>
        </p:txBody>
      </p:sp>
    </p:spTree>
    <p:extLst>
      <p:ext uri="{BB962C8B-B14F-4D97-AF65-F5344CB8AC3E}">
        <p14:creationId xmlns:p14="http://schemas.microsoft.com/office/powerpoint/2010/main" val="219786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BBA4-2FB7-E041-9F77-F485B959AB87}"/>
              </a:ext>
            </a:extLst>
          </p:cNvPr>
          <p:cNvSpPr>
            <a:spLocks noGrp="1"/>
          </p:cNvSpPr>
          <p:nvPr>
            <p:ph type="title" hasCustomPrompt="1"/>
          </p:nvPr>
        </p:nvSpPr>
        <p:spPr>
          <a:xfrm>
            <a:off x="171450" y="808039"/>
            <a:ext cx="10058401" cy="770731"/>
          </a:xfrm>
          <a:prstGeom prst="rect">
            <a:avLst/>
          </a:prstGeom>
        </p:spPr>
        <p:txBody>
          <a:bodyPr/>
          <a:lstStyle>
            <a:lvl1pPr>
              <a:defRPr sz="4000" b="1" i="0">
                <a:solidFill>
                  <a:srgbClr val="0C6C55"/>
                </a:solidFill>
                <a:latin typeface="Arial" panose="020B0604020202020204" pitchFamily="34" charset="0"/>
                <a:cs typeface="Arial" panose="020B0604020202020204" pitchFamily="34" charset="0"/>
              </a:defRPr>
            </a:lvl1pPr>
          </a:lstStyle>
          <a:p>
            <a:r>
              <a:rPr lang="en-US"/>
              <a:t>Title of Slide</a:t>
            </a:r>
          </a:p>
        </p:txBody>
      </p:sp>
    </p:spTree>
    <p:extLst>
      <p:ext uri="{BB962C8B-B14F-4D97-AF65-F5344CB8AC3E}">
        <p14:creationId xmlns:p14="http://schemas.microsoft.com/office/powerpoint/2010/main" val="420570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11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65E27-9571-4397-8944-01574606947F}"/>
              </a:ext>
            </a:extLst>
          </p:cNvPr>
          <p:cNvSpPr txBox="1">
            <a:spLocks noGrp="1"/>
          </p:cNvSpPr>
          <p:nvPr>
            <p:ph type="title"/>
          </p:nvPr>
        </p:nvSpPr>
        <p:spPr>
          <a:xfrm>
            <a:off x="381000" y="1576710"/>
            <a:ext cx="6598920" cy="3124833"/>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US" b="1" i="0" u="none" strike="noStrike" cap="none" spc="0" baseline="0">
                <a:solidFill>
                  <a:srgbClr val="FFFFFF"/>
                </a:solidFill>
                <a:uFillTx/>
                <a:latin typeface="Open Sans Extrabold" pitchFamily="34"/>
                <a:ea typeface="Open Sans Extrabold" pitchFamily="34"/>
                <a:cs typeface="Open Sans Extrabold" pitchFamily="34"/>
              </a:defRPr>
            </a:lvl1pPr>
          </a:lstStyle>
          <a:p>
            <a:pPr lvl="0"/>
            <a:r>
              <a:rPr lang="en-US"/>
              <a:t>Click to edit Master title style</a:t>
            </a:r>
          </a:p>
        </p:txBody>
      </p:sp>
    </p:spTree>
    <p:extLst>
      <p:ext uri="{BB962C8B-B14F-4D97-AF65-F5344CB8AC3E}">
        <p14:creationId xmlns:p14="http://schemas.microsoft.com/office/powerpoint/2010/main" val="403689042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0C6132-39F6-844C-870A-E1823458DCAB}"/>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9318419"/>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53D2ED-7B18-F24E-9594-69354461AB72}"/>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53909206"/>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3161AF8-250C-4836-A015-26DDD1EFBF04}"/>
              </a:ext>
            </a:extLst>
          </p:cNvPr>
          <p:cNvPicPr>
            <a:picLocks noChangeAspect="1"/>
          </p:cNvPicPr>
          <p:nvPr/>
        </p:nvPicPr>
        <p:blipFill>
          <a:blip r:embed="rId3"/>
          <a:stretch>
            <a:fillRect/>
          </a:stretch>
        </p:blipFill>
        <p:spPr>
          <a:xfrm>
            <a:off x="0" y="0"/>
            <a:ext cx="12192000" cy="6858000"/>
          </a:xfrm>
          <a:prstGeom prst="rect">
            <a:avLst/>
          </a:prstGeom>
          <a:noFill/>
          <a:ln cap="flat">
            <a:noFill/>
          </a:ln>
        </p:spPr>
      </p:pic>
      <p:pic>
        <p:nvPicPr>
          <p:cNvPr id="3" name="Picture 9">
            <a:extLst>
              <a:ext uri="{FF2B5EF4-FFF2-40B4-BE49-F238E27FC236}">
                <a16:creationId xmlns:a16="http://schemas.microsoft.com/office/drawing/2014/main" id="{E8DF68F3-63FA-41E0-B1F5-DCD4F9234F2E}"/>
              </a:ext>
            </a:extLst>
          </p:cNvPr>
          <p:cNvPicPr>
            <a:picLocks noChangeAspect="1"/>
          </p:cNvPicPr>
          <p:nvPr/>
        </p:nvPicPr>
        <p:blipFill>
          <a:blip r:embed="rId4"/>
          <a:stretch>
            <a:fillRect/>
          </a:stretch>
        </p:blipFill>
        <p:spPr>
          <a:xfrm>
            <a:off x="7430340" y="6355081"/>
            <a:ext cx="4605869" cy="381003"/>
          </a:xfrm>
          <a:prstGeom prst="rect">
            <a:avLst/>
          </a:prstGeom>
          <a:noFill/>
          <a:ln cap="flat">
            <a:noFill/>
          </a:ln>
        </p:spPr>
      </p:pic>
    </p:spTree>
    <p:extLst>
      <p:ext uri="{BB962C8B-B14F-4D97-AF65-F5344CB8AC3E}">
        <p14:creationId xmlns:p14="http://schemas.microsoft.com/office/powerpoint/2010/main" val="4149818290"/>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www3.epa.gov/npdes/pubs/sector_table.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C28ED5-BD4E-43E5-9CF1-EBE12842AF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42699" y="3788205"/>
            <a:ext cx="4009261" cy="1539442"/>
          </a:xfrm>
          <a:prstGeom prst="rect">
            <a:avLst/>
          </a:prstGeom>
        </p:spPr>
      </p:pic>
      <p:pic>
        <p:nvPicPr>
          <p:cNvPr id="9" name="Picture 8">
            <a:extLst>
              <a:ext uri="{FF2B5EF4-FFF2-40B4-BE49-F238E27FC236}">
                <a16:creationId xmlns:a16="http://schemas.microsoft.com/office/drawing/2014/main" id="{FBD1551B-7F42-4270-9C98-623591DD793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345" y="1360661"/>
            <a:ext cx="4385483" cy="2355026"/>
          </a:xfrm>
          <a:prstGeom prst="rect">
            <a:avLst/>
          </a:prstGeom>
        </p:spPr>
      </p:pic>
      <p:sp>
        <p:nvSpPr>
          <p:cNvPr id="10" name="Title 1">
            <a:extLst>
              <a:ext uri="{FF2B5EF4-FFF2-40B4-BE49-F238E27FC236}">
                <a16:creationId xmlns:a16="http://schemas.microsoft.com/office/drawing/2014/main" id="{E693EEE9-FB59-417C-BF15-ADFEBA1A3248}"/>
              </a:ext>
            </a:extLst>
          </p:cNvPr>
          <p:cNvSpPr txBox="1">
            <a:spLocks/>
          </p:cNvSpPr>
          <p:nvPr/>
        </p:nvSpPr>
        <p:spPr>
          <a:xfrm>
            <a:off x="106680" y="5572445"/>
            <a:ext cx="9631680" cy="9381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chemeClr val="bg1"/>
                </a:solidFill>
                <a:latin typeface="+mn-lt"/>
                <a:ea typeface="Open Sans Extrabold" panose="020B0606030504020204" pitchFamily="34" charset="0"/>
                <a:cs typeface="Open Sans Extrabold" panose="020B0606030504020204" pitchFamily="34" charset="0"/>
              </a:rPr>
              <a:t>Training for Guaranteed Lenders: Environmental Responsibilities and Due Diligence</a:t>
            </a:r>
          </a:p>
          <a:p>
            <a:pPr>
              <a:spcBef>
                <a:spcPts val="600"/>
              </a:spcBef>
              <a:spcAft>
                <a:spcPts val="600"/>
              </a:spcAft>
            </a:pPr>
            <a:endParaRPr lang="en-US" sz="20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 name="Picture 1">
            <a:extLst>
              <a:ext uri="{FF2B5EF4-FFF2-40B4-BE49-F238E27FC236}">
                <a16:creationId xmlns:a16="http://schemas.microsoft.com/office/drawing/2014/main" id="{43F9171F-12B2-5AC0-5559-A5E4080AAA59}"/>
              </a:ext>
            </a:extLst>
          </p:cNvPr>
          <p:cNvPicPr>
            <a:picLocks noChangeAspect="1"/>
          </p:cNvPicPr>
          <p:nvPr/>
        </p:nvPicPr>
        <p:blipFill>
          <a:blip r:embed="rId5"/>
          <a:stretch>
            <a:fillRect/>
          </a:stretch>
        </p:blipFill>
        <p:spPr>
          <a:xfrm>
            <a:off x="4560570" y="1229549"/>
            <a:ext cx="2758258" cy="4137386"/>
          </a:xfrm>
          <a:prstGeom prst="rect">
            <a:avLst/>
          </a:prstGeom>
        </p:spPr>
      </p:pic>
      <p:pic>
        <p:nvPicPr>
          <p:cNvPr id="3" name="Picture 2">
            <a:extLst>
              <a:ext uri="{FF2B5EF4-FFF2-40B4-BE49-F238E27FC236}">
                <a16:creationId xmlns:a16="http://schemas.microsoft.com/office/drawing/2014/main" id="{437EE3CD-EA1C-3C50-0BAD-92889676191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627438" y="3268158"/>
            <a:ext cx="4514736" cy="2059489"/>
          </a:xfrm>
          <a:prstGeom prst="rect">
            <a:avLst/>
          </a:prstGeom>
        </p:spPr>
      </p:pic>
      <p:pic>
        <p:nvPicPr>
          <p:cNvPr id="6" name="Picture 5">
            <a:extLst>
              <a:ext uri="{FF2B5EF4-FFF2-40B4-BE49-F238E27FC236}">
                <a16:creationId xmlns:a16="http://schemas.microsoft.com/office/drawing/2014/main" id="{07178735-6FBE-5871-090F-FA44D4AEA8BF}"/>
              </a:ext>
            </a:extLst>
          </p:cNvPr>
          <p:cNvPicPr>
            <a:picLocks noChangeAspect="1"/>
          </p:cNvPicPr>
          <p:nvPr/>
        </p:nvPicPr>
        <p:blipFill>
          <a:blip r:embed="rId7"/>
          <a:stretch>
            <a:fillRect/>
          </a:stretch>
        </p:blipFill>
        <p:spPr>
          <a:xfrm>
            <a:off x="8229600" y="1360661"/>
            <a:ext cx="3310396" cy="1736914"/>
          </a:xfrm>
          <a:prstGeom prst="rect">
            <a:avLst/>
          </a:prstGeom>
        </p:spPr>
      </p:pic>
    </p:spTree>
    <p:extLst>
      <p:ext uri="{BB962C8B-B14F-4D97-AF65-F5344CB8AC3E}">
        <p14:creationId xmlns:p14="http://schemas.microsoft.com/office/powerpoint/2010/main" val="3153606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10056-7651-931A-2321-BBF369494D8D}"/>
            </a:ext>
          </a:extLst>
        </p:cNvPr>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120135D3-87FF-CE60-B9E8-0F137C71AE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3" name="TextBox 2">
            <a:extLst>
              <a:ext uri="{FF2B5EF4-FFF2-40B4-BE49-F238E27FC236}">
                <a16:creationId xmlns:a16="http://schemas.microsoft.com/office/drawing/2014/main" id="{20576A40-6A4D-3904-3DC1-578C71E607D7}"/>
              </a:ext>
            </a:extLst>
          </p:cNvPr>
          <p:cNvSpPr txBox="1"/>
          <p:nvPr/>
        </p:nvSpPr>
        <p:spPr>
          <a:xfrm>
            <a:off x="3491304" y="-8434"/>
            <a:ext cx="7786296" cy="707886"/>
          </a:xfrm>
          <a:prstGeom prst="rect">
            <a:avLst/>
          </a:prstGeom>
          <a:noFill/>
        </p:spPr>
        <p:txBody>
          <a:bodyPr wrap="square" rtlCol="0">
            <a:spAutoFit/>
          </a:bodyPr>
          <a:lstStyle/>
          <a:p>
            <a:r>
              <a:rPr lang="en-US" sz="4000">
                <a:solidFill>
                  <a:schemeClr val="bg1"/>
                </a:solidFill>
              </a:rPr>
              <a:t>Roles and Responsibilities NEPA</a:t>
            </a:r>
          </a:p>
        </p:txBody>
      </p:sp>
      <p:sp>
        <p:nvSpPr>
          <p:cNvPr id="13" name="TextBox 12">
            <a:extLst>
              <a:ext uri="{FF2B5EF4-FFF2-40B4-BE49-F238E27FC236}">
                <a16:creationId xmlns:a16="http://schemas.microsoft.com/office/drawing/2014/main" id="{0C31FD5D-8940-CC22-1D7F-348D94B41A99}"/>
              </a:ext>
            </a:extLst>
          </p:cNvPr>
          <p:cNvSpPr txBox="1"/>
          <p:nvPr/>
        </p:nvSpPr>
        <p:spPr>
          <a:xfrm>
            <a:off x="341489" y="1066800"/>
            <a:ext cx="9410700" cy="827919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3600" b="1" dirty="0"/>
              <a:t>Producers Role</a:t>
            </a:r>
            <a:r>
              <a:rPr lang="en-US" sz="3600" dirty="0"/>
              <a:t>- Be responsive to requests from FSA.</a:t>
            </a:r>
          </a:p>
          <a:p>
            <a:pPr marL="742950" lvl="1" indent="-285750">
              <a:spcBef>
                <a:spcPts val="600"/>
              </a:spcBef>
              <a:spcAft>
                <a:spcPts val="600"/>
              </a:spcAft>
              <a:buFont typeface="Arial" panose="020B0604020202020204" pitchFamily="34" charset="0"/>
              <a:buChar char="•"/>
            </a:pPr>
            <a:r>
              <a:rPr lang="en-US" sz="3600" dirty="0"/>
              <a:t>Participate in the planning process and early discussions with FSA and the lender</a:t>
            </a:r>
          </a:p>
          <a:p>
            <a:pPr marL="1200150" lvl="2" indent="-285750">
              <a:spcBef>
                <a:spcPts val="600"/>
              </a:spcBef>
              <a:spcAft>
                <a:spcPts val="600"/>
              </a:spcAft>
              <a:buFont typeface="Arial" panose="020B0604020202020204" pitchFamily="34" charset="0"/>
              <a:buChar char="•"/>
            </a:pPr>
            <a:r>
              <a:rPr lang="en-US" sz="3600" dirty="0"/>
              <a:t>Provide information and details about project</a:t>
            </a:r>
          </a:p>
          <a:p>
            <a:pPr marL="742950" lvl="1" indent="-285750">
              <a:spcBef>
                <a:spcPts val="600"/>
              </a:spcBef>
              <a:spcAft>
                <a:spcPts val="600"/>
              </a:spcAft>
              <a:buFont typeface="Arial" panose="020B0604020202020204" pitchFamily="34" charset="0"/>
              <a:buChar char="•"/>
            </a:pPr>
            <a:r>
              <a:rPr lang="en-US" sz="3600" dirty="0"/>
              <a:t>Agree not to initiate or undertake project actions until after all environmental reviews have concluded</a:t>
            </a:r>
          </a:p>
          <a:p>
            <a:pPr marL="742950" lvl="1" indent="-285750">
              <a:spcBef>
                <a:spcPts val="600"/>
              </a:spcBef>
              <a:spcAft>
                <a:spcPts val="600"/>
              </a:spcAft>
              <a:buFont typeface="Arial" panose="020B0604020202020204" pitchFamily="34" charset="0"/>
              <a:buChar char="•"/>
            </a:pPr>
            <a:endParaRPr lang="en-US" sz="3600" dirty="0"/>
          </a:p>
          <a:p>
            <a:pPr marL="285750" indent="-285750">
              <a:spcBef>
                <a:spcPts val="600"/>
              </a:spcBef>
              <a:spcAft>
                <a:spcPts val="600"/>
              </a:spcAft>
              <a:buFont typeface="Arial" panose="020B0604020202020204" pitchFamily="34" charset="0"/>
              <a:buChar char="•"/>
            </a:pPr>
            <a:endParaRPr lang="en-US" sz="3400" dirty="0"/>
          </a:p>
          <a:p>
            <a:pPr marL="285750" indent="-285750">
              <a:spcBef>
                <a:spcPts val="600"/>
              </a:spcBef>
              <a:spcAft>
                <a:spcPts val="600"/>
              </a:spcAft>
              <a:buFont typeface="Arial" panose="020B0604020202020204" pitchFamily="34" charset="0"/>
              <a:buChar char="•"/>
            </a:pPr>
            <a:endParaRPr lang="en-US" sz="3400" dirty="0"/>
          </a:p>
          <a:p>
            <a:pPr marL="742950" lvl="1" indent="-285750">
              <a:spcBef>
                <a:spcPts val="600"/>
              </a:spcBef>
              <a:spcAft>
                <a:spcPts val="600"/>
              </a:spcAft>
              <a:buFont typeface="Arial" panose="020B0604020202020204" pitchFamily="34" charset="0"/>
              <a:buChar char="•"/>
            </a:pPr>
            <a:endParaRPr lang="en-US" sz="3400" dirty="0"/>
          </a:p>
        </p:txBody>
      </p:sp>
    </p:spTree>
    <p:extLst>
      <p:ext uri="{BB962C8B-B14F-4D97-AF65-F5344CB8AC3E}">
        <p14:creationId xmlns:p14="http://schemas.microsoft.com/office/powerpoint/2010/main" val="4186816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3" name="TextBox 2">
            <a:extLst>
              <a:ext uri="{FF2B5EF4-FFF2-40B4-BE49-F238E27FC236}">
                <a16:creationId xmlns:a16="http://schemas.microsoft.com/office/drawing/2014/main" id="{C805FB02-D366-46A8-8E5E-00B6F98FC352}"/>
              </a:ext>
            </a:extLst>
          </p:cNvPr>
          <p:cNvSpPr txBox="1"/>
          <p:nvPr/>
        </p:nvSpPr>
        <p:spPr>
          <a:xfrm>
            <a:off x="3491304" y="-8434"/>
            <a:ext cx="7786296" cy="707886"/>
          </a:xfrm>
          <a:prstGeom prst="rect">
            <a:avLst/>
          </a:prstGeom>
          <a:noFill/>
        </p:spPr>
        <p:txBody>
          <a:bodyPr wrap="square" rtlCol="0">
            <a:spAutoFit/>
          </a:bodyPr>
          <a:lstStyle/>
          <a:p>
            <a:r>
              <a:rPr lang="en-US" sz="4000">
                <a:solidFill>
                  <a:schemeClr val="bg1"/>
                </a:solidFill>
              </a:rPr>
              <a:t>Roles and Responsibilities (NEPA)</a:t>
            </a:r>
          </a:p>
        </p:txBody>
      </p:sp>
      <p:sp>
        <p:nvSpPr>
          <p:cNvPr id="13" name="TextBox 12">
            <a:extLst>
              <a:ext uri="{FF2B5EF4-FFF2-40B4-BE49-F238E27FC236}">
                <a16:creationId xmlns:a16="http://schemas.microsoft.com/office/drawing/2014/main" id="{9C2D1926-FB6E-7C4C-194E-89D143A437AC}"/>
              </a:ext>
            </a:extLst>
          </p:cNvPr>
          <p:cNvSpPr txBox="1"/>
          <p:nvPr/>
        </p:nvSpPr>
        <p:spPr>
          <a:xfrm>
            <a:off x="303388" y="699452"/>
            <a:ext cx="10288411" cy="5047536"/>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3200" b="1" dirty="0"/>
              <a:t>Producers Role (Continued)</a:t>
            </a:r>
            <a:endParaRPr lang="en-US" sz="3400" dirty="0"/>
          </a:p>
          <a:p>
            <a:pPr marL="742950" lvl="1" indent="-285750">
              <a:spcBef>
                <a:spcPts val="600"/>
              </a:spcBef>
              <a:spcAft>
                <a:spcPts val="600"/>
              </a:spcAft>
              <a:buFont typeface="Arial" panose="020B0604020202020204" pitchFamily="34" charset="0"/>
              <a:buChar char="•"/>
            </a:pPr>
            <a:r>
              <a:rPr lang="en-US" sz="3400" dirty="0"/>
              <a:t>Provide compliance documentation including a current  AD-1026</a:t>
            </a:r>
          </a:p>
          <a:p>
            <a:pPr marL="742950" lvl="2" indent="-285750">
              <a:spcBef>
                <a:spcPts val="600"/>
              </a:spcBef>
              <a:spcAft>
                <a:spcPts val="600"/>
              </a:spcAft>
              <a:buFont typeface="Arial" panose="020B0604020202020204" pitchFamily="34" charset="0"/>
              <a:buChar char="•"/>
            </a:pPr>
            <a:r>
              <a:rPr lang="en-US" sz="3600" dirty="0"/>
              <a:t>Pay cost for permits and plans</a:t>
            </a:r>
          </a:p>
          <a:p>
            <a:pPr marL="742950" lvl="2" indent="-285750">
              <a:spcBef>
                <a:spcPts val="600"/>
              </a:spcBef>
              <a:spcAft>
                <a:spcPts val="600"/>
              </a:spcAft>
              <a:buFont typeface="Arial" panose="020B0604020202020204" pitchFamily="34" charset="0"/>
              <a:buChar char="•"/>
            </a:pPr>
            <a:r>
              <a:rPr lang="en-US" sz="3400" dirty="0"/>
              <a:t>Publish notices when directed by FSA to solicit public comments</a:t>
            </a:r>
          </a:p>
          <a:p>
            <a:pPr marL="457200" lvl="2">
              <a:spcBef>
                <a:spcPts val="600"/>
              </a:spcBef>
              <a:spcAft>
                <a:spcPts val="600"/>
              </a:spcAft>
            </a:pPr>
            <a:endParaRPr lang="en-US" sz="3400" dirty="0"/>
          </a:p>
          <a:p>
            <a:pPr marL="742950" lvl="1" indent="-285750">
              <a:spcBef>
                <a:spcPts val="600"/>
              </a:spcBef>
              <a:spcAft>
                <a:spcPts val="600"/>
              </a:spcAft>
              <a:buFont typeface="Arial" panose="020B0604020202020204" pitchFamily="34" charset="0"/>
              <a:buChar char="•"/>
            </a:pPr>
            <a:endParaRPr lang="en-US" sz="3400" dirty="0"/>
          </a:p>
        </p:txBody>
      </p:sp>
    </p:spTree>
    <p:extLst>
      <p:ext uri="{BB962C8B-B14F-4D97-AF65-F5344CB8AC3E}">
        <p14:creationId xmlns:p14="http://schemas.microsoft.com/office/powerpoint/2010/main" val="398444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02378-8941-E1D3-DEFF-FD642897AE11}"/>
            </a:ext>
          </a:extLst>
        </p:cNvPr>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03FE335A-344A-22CD-1A65-A20C678581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3" name="TextBox 2">
            <a:extLst>
              <a:ext uri="{FF2B5EF4-FFF2-40B4-BE49-F238E27FC236}">
                <a16:creationId xmlns:a16="http://schemas.microsoft.com/office/drawing/2014/main" id="{6A95791B-02F0-49D0-4E71-85D29B4B92D7}"/>
              </a:ext>
            </a:extLst>
          </p:cNvPr>
          <p:cNvSpPr txBox="1"/>
          <p:nvPr/>
        </p:nvSpPr>
        <p:spPr>
          <a:xfrm>
            <a:off x="3491304" y="-8434"/>
            <a:ext cx="7786296" cy="707886"/>
          </a:xfrm>
          <a:prstGeom prst="rect">
            <a:avLst/>
          </a:prstGeom>
          <a:noFill/>
        </p:spPr>
        <p:txBody>
          <a:bodyPr wrap="square" rtlCol="0">
            <a:spAutoFit/>
          </a:bodyPr>
          <a:lstStyle/>
          <a:p>
            <a:r>
              <a:rPr lang="en-US" sz="4000">
                <a:solidFill>
                  <a:schemeClr val="bg1"/>
                </a:solidFill>
              </a:rPr>
              <a:t>Roles and Responsibilities (NEPA)</a:t>
            </a:r>
          </a:p>
        </p:txBody>
      </p:sp>
      <p:sp>
        <p:nvSpPr>
          <p:cNvPr id="13" name="TextBox 12">
            <a:extLst>
              <a:ext uri="{FF2B5EF4-FFF2-40B4-BE49-F238E27FC236}">
                <a16:creationId xmlns:a16="http://schemas.microsoft.com/office/drawing/2014/main" id="{9B7DB554-8E88-CE09-D312-FE4BC5014C9C}"/>
              </a:ext>
            </a:extLst>
          </p:cNvPr>
          <p:cNvSpPr txBox="1"/>
          <p:nvPr/>
        </p:nvSpPr>
        <p:spPr>
          <a:xfrm>
            <a:off x="303388" y="699452"/>
            <a:ext cx="10288411" cy="587853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3400"/>
              <a:t>Pursue  required permits and plans, and provide FSA with related documents: </a:t>
            </a:r>
          </a:p>
          <a:p>
            <a:pPr marL="742950" lvl="1" indent="-285750">
              <a:spcBef>
                <a:spcPts val="600"/>
              </a:spcBef>
              <a:spcAft>
                <a:spcPts val="600"/>
              </a:spcAft>
              <a:buFont typeface="Arial" panose="020B0604020202020204" pitchFamily="34" charset="0"/>
              <a:buChar char="•"/>
            </a:pPr>
            <a:r>
              <a:rPr lang="en-US" sz="3400"/>
              <a:t>Building plans, plat and permits</a:t>
            </a:r>
          </a:p>
          <a:p>
            <a:pPr marL="742950" lvl="1" indent="-285750">
              <a:spcBef>
                <a:spcPts val="600"/>
              </a:spcBef>
              <a:spcAft>
                <a:spcPts val="600"/>
              </a:spcAft>
              <a:buFont typeface="Arial" panose="020B0604020202020204" pitchFamily="34" charset="0"/>
              <a:buChar char="•"/>
            </a:pPr>
            <a:r>
              <a:rPr lang="en-US" sz="3400"/>
              <a:t>CAFO operating permits</a:t>
            </a:r>
          </a:p>
          <a:p>
            <a:pPr marL="742950" lvl="1" indent="-285750">
              <a:spcBef>
                <a:spcPts val="600"/>
              </a:spcBef>
              <a:spcAft>
                <a:spcPts val="600"/>
              </a:spcAft>
              <a:buFont typeface="Arial" panose="020B0604020202020204" pitchFamily="34" charset="0"/>
              <a:buChar char="•"/>
            </a:pPr>
            <a:r>
              <a:rPr lang="en-US" sz="3400"/>
              <a:t>NPDES permits</a:t>
            </a:r>
          </a:p>
          <a:p>
            <a:pPr marL="742950" lvl="1" indent="-285750">
              <a:spcBef>
                <a:spcPts val="600"/>
              </a:spcBef>
              <a:spcAft>
                <a:spcPts val="600"/>
              </a:spcAft>
              <a:buFont typeface="Arial" panose="020B0604020202020204" pitchFamily="34" charset="0"/>
              <a:buChar char="•"/>
            </a:pPr>
            <a:r>
              <a:rPr lang="en-US" sz="3400"/>
              <a:t>Storm Water Pollution Prevention Plans/permits</a:t>
            </a:r>
          </a:p>
          <a:p>
            <a:pPr marL="742950" lvl="1" indent="-285750">
              <a:spcBef>
                <a:spcPts val="600"/>
              </a:spcBef>
              <a:spcAft>
                <a:spcPts val="600"/>
              </a:spcAft>
              <a:buFont typeface="Arial" panose="020B0604020202020204" pitchFamily="34" charset="0"/>
              <a:buChar char="•"/>
            </a:pPr>
            <a:r>
              <a:rPr lang="en-US" sz="3400"/>
              <a:t>Nutrient / Animal Waste/Management plans </a:t>
            </a:r>
          </a:p>
          <a:p>
            <a:pPr marL="742950" lvl="1" indent="-285750">
              <a:spcBef>
                <a:spcPts val="600"/>
              </a:spcBef>
              <a:spcAft>
                <a:spcPts val="600"/>
              </a:spcAft>
              <a:buFont typeface="Arial" panose="020B0604020202020204" pitchFamily="34" charset="0"/>
              <a:buChar char="•"/>
            </a:pPr>
            <a:r>
              <a:rPr lang="en-US" sz="3400"/>
              <a:t>Wetland determinations or delineations etc.</a:t>
            </a:r>
          </a:p>
          <a:p>
            <a:pPr marL="742950" lvl="1" indent="-285750">
              <a:spcBef>
                <a:spcPts val="600"/>
              </a:spcBef>
              <a:spcAft>
                <a:spcPts val="600"/>
              </a:spcAft>
              <a:buFont typeface="Arial" panose="020B0604020202020204" pitchFamily="34" charset="0"/>
              <a:buChar char="•"/>
            </a:pPr>
            <a:endParaRPr lang="en-US" sz="3400"/>
          </a:p>
        </p:txBody>
      </p:sp>
    </p:spTree>
    <p:extLst>
      <p:ext uri="{BB962C8B-B14F-4D97-AF65-F5344CB8AC3E}">
        <p14:creationId xmlns:p14="http://schemas.microsoft.com/office/powerpoint/2010/main" val="2531729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4" name="Rectangle 2">
            <a:extLst>
              <a:ext uri="{FF2B5EF4-FFF2-40B4-BE49-F238E27FC236}">
                <a16:creationId xmlns:a16="http://schemas.microsoft.com/office/drawing/2014/main" id="{BDF0E8C9-D6AB-3A5A-487C-0F6AD0E57CD7}"/>
              </a:ext>
            </a:extLst>
          </p:cNvPr>
          <p:cNvSpPr>
            <a:spLocks noChangeArrowheads="1"/>
          </p:cNvSpPr>
          <p:nvPr/>
        </p:nvSpPr>
        <p:spPr bwMode="auto">
          <a:xfrm>
            <a:off x="23622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857BECDD-BD7B-A542-A220-595C132DF4A1}"/>
              </a:ext>
            </a:extLst>
          </p:cNvPr>
          <p:cNvSpPr>
            <a:spLocks noChangeArrowheads="1"/>
          </p:cNvSpPr>
          <p:nvPr/>
        </p:nvSpPr>
        <p:spPr bwMode="auto">
          <a:xfrm>
            <a:off x="536043" y="669924"/>
            <a:ext cx="12895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173EB2D-EFF2-1764-3EC9-D6A5CBF25E19}"/>
              </a:ext>
            </a:extLst>
          </p:cNvPr>
          <p:cNvSpPr>
            <a:spLocks noChangeArrowheads="1"/>
          </p:cNvSpPr>
          <p:nvPr/>
        </p:nvSpPr>
        <p:spPr bwMode="auto">
          <a:xfrm flipV="1">
            <a:off x="2737702" y="1800224"/>
            <a:ext cx="118291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C5773E0C-7FD1-B338-EDDF-AF08A99330BE}"/>
              </a:ext>
            </a:extLst>
          </p:cNvPr>
          <p:cNvSpPr txBox="1"/>
          <p:nvPr/>
        </p:nvSpPr>
        <p:spPr>
          <a:xfrm>
            <a:off x="4267199" y="-44881"/>
            <a:ext cx="8382001" cy="707886"/>
          </a:xfrm>
          <a:prstGeom prst="rect">
            <a:avLst/>
          </a:prstGeom>
          <a:noFill/>
        </p:spPr>
        <p:txBody>
          <a:bodyPr wrap="square" rtlCol="0">
            <a:spAutoFit/>
          </a:bodyPr>
          <a:lstStyle/>
          <a:p>
            <a:r>
              <a:rPr lang="en-US" sz="4000">
                <a:solidFill>
                  <a:schemeClr val="bg1"/>
                </a:solidFill>
                <a:latin typeface="Times New Roman" panose="02020603050405020304" pitchFamily="18" charset="0"/>
                <a:cs typeface="Times New Roman" panose="02020603050405020304" pitchFamily="18" charset="0"/>
              </a:rPr>
              <a:t>Common Questions (NEPA)</a:t>
            </a:r>
          </a:p>
        </p:txBody>
      </p:sp>
      <p:sp>
        <p:nvSpPr>
          <p:cNvPr id="2" name="TextBox 3">
            <a:extLst>
              <a:ext uri="{FF2B5EF4-FFF2-40B4-BE49-F238E27FC236}">
                <a16:creationId xmlns:a16="http://schemas.microsoft.com/office/drawing/2014/main" id="{596165AC-42E1-CF45-D85A-118DA6EE0F9B}"/>
              </a:ext>
            </a:extLst>
          </p:cNvPr>
          <p:cNvSpPr txBox="1"/>
          <p:nvPr/>
        </p:nvSpPr>
        <p:spPr>
          <a:xfrm>
            <a:off x="303389" y="1722758"/>
            <a:ext cx="9452610" cy="4401205"/>
          </a:xfrm>
          <a:prstGeom prst="rect">
            <a:avLst/>
          </a:prstGeom>
          <a:noFill/>
          <a:ln cap="flat">
            <a:noFill/>
          </a:ln>
        </p:spPr>
        <p:txBody>
          <a:bodyPr vert="horz" wrap="square" lIns="91440" tIns="45720" rIns="91440" bIns="45720" anchor="t" anchorCtr="0" compatLnSpc="1">
            <a:spAutoFit/>
          </a:bodyPr>
          <a:lstStyle/>
          <a:p>
            <a:pPr marL="457200" indent="-457200" algn="just">
              <a:buFont typeface="Arial" panose="020B0604020202020204" pitchFamily="34" charset="0"/>
              <a:buChar char="•"/>
            </a:pPr>
            <a:r>
              <a:rPr lang="en-US" sz="2800">
                <a:effectLst/>
                <a:ea typeface="Calibri" panose="020F0502020204030204" pitchFamily="34" charset="0"/>
                <a:cs typeface="Arial" panose="020B0604020202020204" pitchFamily="34" charset="0"/>
              </a:rPr>
              <a:t>FSA encourages lenders to contact the Agency early in the planning process for an application that may include ground disturbance and/or large amounts of livestock.  </a:t>
            </a:r>
          </a:p>
          <a:p>
            <a:pPr marL="457200" indent="-457200" algn="just">
              <a:buFont typeface="Arial" panose="020B0604020202020204" pitchFamily="34" charset="0"/>
              <a:buChar char="•"/>
            </a:pPr>
            <a:r>
              <a:rPr lang="en-US" sz="2800">
                <a:effectLst/>
                <a:ea typeface="Calibri" panose="020F0502020204030204" pitchFamily="34" charset="0"/>
                <a:cs typeface="Arial" panose="020B0604020202020204" pitchFamily="34" charset="0"/>
              </a:rPr>
              <a:t>The review can generally be started prior to the application being submitted, but the lender should work with FSA to make sure it appears that the other aspects of the application (eligibility, feasibility, security, etc.) are favorable before dedicating a significant amount of time to the NEPA environmental review.</a:t>
            </a:r>
          </a:p>
          <a:p>
            <a:pPr marL="457200" indent="-457200" algn="l">
              <a:buFont typeface="Arial" panose="020B0604020202020204" pitchFamily="34" charset="0"/>
              <a:buChar char="•"/>
            </a:pPr>
            <a:endParaRPr lang="en-US" sz="2800" b="0" i="0" u="none" strike="noStrike">
              <a:effectLst/>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8BA64C5-8A49-2964-781A-476E10550C00}"/>
              </a:ext>
            </a:extLst>
          </p:cNvPr>
          <p:cNvSpPr txBox="1">
            <a:spLocks noGrp="1"/>
          </p:cNvSpPr>
          <p:nvPr>
            <p:ph type="title"/>
          </p:nvPr>
        </p:nvSpPr>
        <p:spPr>
          <a:xfrm>
            <a:off x="74406" y="685795"/>
            <a:ext cx="12043188" cy="770731"/>
          </a:xfrm>
        </p:spPr>
        <p:txBody>
          <a:bodyPr/>
          <a:lstStyle/>
          <a:p>
            <a:pPr lvl="0"/>
            <a:r>
              <a:rPr lang="en-US" sz="3600"/>
              <a:t>When can the NEPA review begin?</a:t>
            </a:r>
          </a:p>
        </p:txBody>
      </p:sp>
    </p:spTree>
    <p:extLst>
      <p:ext uri="{BB962C8B-B14F-4D97-AF65-F5344CB8AC3E}">
        <p14:creationId xmlns:p14="http://schemas.microsoft.com/office/powerpoint/2010/main" val="2857924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4" name="Rectangle 2">
            <a:extLst>
              <a:ext uri="{FF2B5EF4-FFF2-40B4-BE49-F238E27FC236}">
                <a16:creationId xmlns:a16="http://schemas.microsoft.com/office/drawing/2014/main" id="{BDF0E8C9-D6AB-3A5A-487C-0F6AD0E57CD7}"/>
              </a:ext>
            </a:extLst>
          </p:cNvPr>
          <p:cNvSpPr>
            <a:spLocks noChangeArrowheads="1"/>
          </p:cNvSpPr>
          <p:nvPr/>
        </p:nvSpPr>
        <p:spPr bwMode="auto">
          <a:xfrm>
            <a:off x="23622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857BECDD-BD7B-A542-A220-595C132DF4A1}"/>
              </a:ext>
            </a:extLst>
          </p:cNvPr>
          <p:cNvSpPr>
            <a:spLocks noChangeArrowheads="1"/>
          </p:cNvSpPr>
          <p:nvPr/>
        </p:nvSpPr>
        <p:spPr bwMode="auto">
          <a:xfrm>
            <a:off x="536043" y="669924"/>
            <a:ext cx="12895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173EB2D-EFF2-1764-3EC9-D6A5CBF25E19}"/>
              </a:ext>
            </a:extLst>
          </p:cNvPr>
          <p:cNvSpPr>
            <a:spLocks noChangeArrowheads="1"/>
          </p:cNvSpPr>
          <p:nvPr/>
        </p:nvSpPr>
        <p:spPr bwMode="auto">
          <a:xfrm flipV="1">
            <a:off x="2737702" y="1800224"/>
            <a:ext cx="118291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C5773E0C-7FD1-B338-EDDF-AF08A99330BE}"/>
              </a:ext>
            </a:extLst>
          </p:cNvPr>
          <p:cNvSpPr txBox="1"/>
          <p:nvPr/>
        </p:nvSpPr>
        <p:spPr>
          <a:xfrm>
            <a:off x="4267199" y="-44881"/>
            <a:ext cx="8382001" cy="707886"/>
          </a:xfrm>
          <a:prstGeom prst="rect">
            <a:avLst/>
          </a:prstGeom>
          <a:noFill/>
        </p:spPr>
        <p:txBody>
          <a:bodyPr wrap="square" rtlCol="0">
            <a:spAutoFit/>
          </a:bodyPr>
          <a:lstStyle/>
          <a:p>
            <a:r>
              <a:rPr lang="en-US" sz="4000">
                <a:solidFill>
                  <a:schemeClr val="bg1"/>
                </a:solidFill>
                <a:latin typeface="Times New Roman" panose="02020603050405020304" pitchFamily="18" charset="0"/>
                <a:cs typeface="Times New Roman" panose="02020603050405020304" pitchFamily="18" charset="0"/>
              </a:rPr>
              <a:t>Common Questions (NEPA)</a:t>
            </a:r>
          </a:p>
        </p:txBody>
      </p:sp>
      <p:sp>
        <p:nvSpPr>
          <p:cNvPr id="2" name="TextBox 3">
            <a:extLst>
              <a:ext uri="{FF2B5EF4-FFF2-40B4-BE49-F238E27FC236}">
                <a16:creationId xmlns:a16="http://schemas.microsoft.com/office/drawing/2014/main" id="{596165AC-42E1-CF45-D85A-118DA6EE0F9B}"/>
              </a:ext>
            </a:extLst>
          </p:cNvPr>
          <p:cNvSpPr txBox="1"/>
          <p:nvPr/>
        </p:nvSpPr>
        <p:spPr>
          <a:xfrm>
            <a:off x="303389" y="1800224"/>
            <a:ext cx="9452610" cy="5386090"/>
          </a:xfrm>
          <a:prstGeom prst="rect">
            <a:avLst/>
          </a:prstGeom>
          <a:noFill/>
          <a:ln cap="flat">
            <a:noFill/>
          </a:ln>
        </p:spPr>
        <p:txBody>
          <a:bodyPr vert="horz" wrap="square" lIns="91440" tIns="45720" rIns="91440" bIns="45720" anchor="t" anchorCtr="0" compatLnSpc="1">
            <a:spAutoFit/>
          </a:bodyPr>
          <a:lstStyle/>
          <a:p>
            <a:pPr marL="457200" indent="-457200" algn="just">
              <a:buFont typeface="Arial" panose="020B0604020202020204" pitchFamily="34" charset="0"/>
              <a:buChar char="•"/>
            </a:pPr>
            <a:r>
              <a:rPr lang="en-US" sz="3200">
                <a:effectLst/>
                <a:ea typeface="Calibri" panose="020F0502020204030204" pitchFamily="34" charset="0"/>
                <a:cs typeface="Arial" panose="020B0604020202020204" pitchFamily="34" charset="0"/>
              </a:rPr>
              <a:t>The application is not considered complete until FSA has all the information needed to complete the NEPA environmental review.  </a:t>
            </a:r>
          </a:p>
          <a:p>
            <a:pPr marL="457200" indent="-457200" algn="just">
              <a:buFont typeface="Arial" panose="020B0604020202020204" pitchFamily="34" charset="0"/>
              <a:buChar char="•"/>
            </a:pPr>
            <a:r>
              <a:rPr lang="en-US" sz="3200">
                <a:effectLst/>
                <a:ea typeface="Calibri" panose="020F0502020204030204" pitchFamily="34" charset="0"/>
                <a:cs typeface="Arial" panose="020B0604020202020204" pitchFamily="34" charset="0"/>
              </a:rPr>
              <a:t>If consultations with outside agencies are required, the application is not considered complete until all those consultations are finished.  </a:t>
            </a:r>
          </a:p>
          <a:p>
            <a:pPr marL="457200" indent="-457200" algn="just">
              <a:buFont typeface="Arial" panose="020B0604020202020204" pitchFamily="34" charset="0"/>
              <a:buChar char="•"/>
            </a:pPr>
            <a:r>
              <a:rPr lang="en-US" sz="3200">
                <a:effectLst/>
                <a:ea typeface="Calibri" panose="020F0502020204030204" pitchFamily="34" charset="0"/>
                <a:cs typeface="Arial" panose="020B0604020202020204" pitchFamily="34" charset="0"/>
              </a:rPr>
              <a:t>2-FLP, Paragraph 97 allows for extended application processing timeframes if a more complex environmental review is required.</a:t>
            </a:r>
          </a:p>
          <a:p>
            <a:pPr marL="457200" indent="-457200" algn="l">
              <a:buFont typeface="Arial" panose="020B0604020202020204" pitchFamily="34" charset="0"/>
              <a:buChar char="•"/>
            </a:pPr>
            <a:endParaRPr lang="en-US" sz="2800" b="0" i="0" u="none" strike="noStrike">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b="0" i="0" u="none" strike="noStrike">
              <a:effectLst/>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8BA64C5-8A49-2964-781A-476E10550C00}"/>
              </a:ext>
            </a:extLst>
          </p:cNvPr>
          <p:cNvSpPr txBox="1">
            <a:spLocks noGrp="1"/>
          </p:cNvSpPr>
          <p:nvPr>
            <p:ph type="title"/>
          </p:nvPr>
        </p:nvSpPr>
        <p:spPr>
          <a:xfrm>
            <a:off x="74406" y="685795"/>
            <a:ext cx="12043188" cy="770731"/>
          </a:xfrm>
        </p:spPr>
        <p:txBody>
          <a:bodyPr/>
          <a:lstStyle/>
          <a:p>
            <a:pPr lvl="0"/>
            <a:r>
              <a:rPr lang="en-US" sz="3600"/>
              <a:t>When is the Guaranteed application complete?</a:t>
            </a:r>
          </a:p>
        </p:txBody>
      </p:sp>
    </p:spTree>
    <p:extLst>
      <p:ext uri="{BB962C8B-B14F-4D97-AF65-F5344CB8AC3E}">
        <p14:creationId xmlns:p14="http://schemas.microsoft.com/office/powerpoint/2010/main" val="407810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D81F3-1915-1AF7-FC07-99542908FBAB}"/>
            </a:ext>
          </a:extLst>
        </p:cNvPr>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656FFED-D890-E98C-499F-71436DE29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4" name="Rectangle 2">
            <a:extLst>
              <a:ext uri="{FF2B5EF4-FFF2-40B4-BE49-F238E27FC236}">
                <a16:creationId xmlns:a16="http://schemas.microsoft.com/office/drawing/2014/main" id="{7540D4A5-A145-5B45-6291-DE74264C04F8}"/>
              </a:ext>
            </a:extLst>
          </p:cNvPr>
          <p:cNvSpPr>
            <a:spLocks noChangeArrowheads="1"/>
          </p:cNvSpPr>
          <p:nvPr/>
        </p:nvSpPr>
        <p:spPr bwMode="auto">
          <a:xfrm>
            <a:off x="23622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D0EFC262-3FE0-2C71-CACB-678EAEBD6178}"/>
              </a:ext>
            </a:extLst>
          </p:cNvPr>
          <p:cNvSpPr>
            <a:spLocks noChangeArrowheads="1"/>
          </p:cNvSpPr>
          <p:nvPr/>
        </p:nvSpPr>
        <p:spPr bwMode="auto">
          <a:xfrm>
            <a:off x="536043" y="669924"/>
            <a:ext cx="12895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26ED642-F33F-1722-D349-3A3BD9D9AE6F}"/>
              </a:ext>
            </a:extLst>
          </p:cNvPr>
          <p:cNvSpPr>
            <a:spLocks noChangeArrowheads="1"/>
          </p:cNvSpPr>
          <p:nvPr/>
        </p:nvSpPr>
        <p:spPr bwMode="auto">
          <a:xfrm flipV="1">
            <a:off x="2737702" y="1800224"/>
            <a:ext cx="118291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7462D469-DA25-E7A0-7EAC-BDB0055ECC85}"/>
              </a:ext>
            </a:extLst>
          </p:cNvPr>
          <p:cNvSpPr txBox="1"/>
          <p:nvPr/>
        </p:nvSpPr>
        <p:spPr>
          <a:xfrm>
            <a:off x="3506610" y="-16593"/>
            <a:ext cx="8382001" cy="707886"/>
          </a:xfrm>
          <a:prstGeom prst="rect">
            <a:avLst/>
          </a:prstGeom>
          <a:noFill/>
        </p:spPr>
        <p:txBody>
          <a:bodyPr wrap="square" rtlCol="0">
            <a:spAutoFit/>
          </a:bodyPr>
          <a:lstStyle/>
          <a:p>
            <a:r>
              <a:rPr lang="en-US" sz="4000">
                <a:solidFill>
                  <a:schemeClr val="bg1"/>
                </a:solidFill>
                <a:latin typeface="Times New Roman" panose="02020603050405020304" pitchFamily="18" charset="0"/>
                <a:cs typeface="Times New Roman" panose="02020603050405020304" pitchFamily="18" charset="0"/>
              </a:rPr>
              <a:t>Common Questions (NEPA)</a:t>
            </a:r>
          </a:p>
        </p:txBody>
      </p:sp>
      <p:sp>
        <p:nvSpPr>
          <p:cNvPr id="3" name="Title 1">
            <a:extLst>
              <a:ext uri="{FF2B5EF4-FFF2-40B4-BE49-F238E27FC236}">
                <a16:creationId xmlns:a16="http://schemas.microsoft.com/office/drawing/2014/main" id="{7D0D3519-7582-A391-96AC-C713981D6B0D}"/>
              </a:ext>
            </a:extLst>
          </p:cNvPr>
          <p:cNvSpPr txBox="1">
            <a:spLocks noGrp="1"/>
          </p:cNvSpPr>
          <p:nvPr>
            <p:ph type="title"/>
          </p:nvPr>
        </p:nvSpPr>
        <p:spPr>
          <a:xfrm>
            <a:off x="74405" y="685795"/>
            <a:ext cx="11829197" cy="770731"/>
          </a:xfrm>
        </p:spPr>
        <p:txBody>
          <a:bodyPr/>
          <a:lstStyle/>
          <a:p>
            <a:pPr lvl="0"/>
            <a:r>
              <a:rPr lang="en-US" sz="3600"/>
              <a:t>Why does The Environmental Review take so long?</a:t>
            </a:r>
          </a:p>
        </p:txBody>
      </p:sp>
      <p:sp>
        <p:nvSpPr>
          <p:cNvPr id="11" name="TextBox 3">
            <a:extLst>
              <a:ext uri="{FF2B5EF4-FFF2-40B4-BE49-F238E27FC236}">
                <a16:creationId xmlns:a16="http://schemas.microsoft.com/office/drawing/2014/main" id="{E4F94E09-13AE-3077-B92B-DC64F3905AFA}"/>
              </a:ext>
            </a:extLst>
          </p:cNvPr>
          <p:cNvSpPr txBox="1"/>
          <p:nvPr/>
        </p:nvSpPr>
        <p:spPr>
          <a:xfrm>
            <a:off x="248247" y="1406924"/>
            <a:ext cx="10169711" cy="5139869"/>
          </a:xfrm>
          <a:prstGeom prst="rect">
            <a:avLst/>
          </a:prstGeom>
          <a:noFill/>
          <a:ln cap="flat">
            <a:noFill/>
          </a:ln>
        </p:spPr>
        <p:txBody>
          <a:bodyPr vert="horz" wrap="square" lIns="91440" tIns="45720" rIns="91440" bIns="45720" anchor="t" anchorCtr="0" compatLnSpc="1">
            <a:spAutoFit/>
          </a:bodyPr>
          <a:lstStyle/>
          <a:p>
            <a:pPr marL="457200" indent="-457200">
              <a:buFont typeface="Arial" panose="020B0604020202020204" pitchFamily="34" charset="0"/>
              <a:buChar char="•"/>
            </a:pPr>
            <a:r>
              <a:rPr lang="en-US" sz="3000">
                <a:cs typeface="Arial"/>
              </a:rPr>
              <a:t>Consultation with outside agencies (SHPO, THPO, Fish and Wildlife, etc.)</a:t>
            </a:r>
            <a:endParaRPr lang="en-US" sz="3000">
              <a:cs typeface="Arial" panose="020B0604020202020204" pitchFamily="34" charset="0"/>
            </a:endParaRPr>
          </a:p>
          <a:p>
            <a:pPr marL="457200" indent="-457200">
              <a:buFont typeface="Arial" panose="020B0604020202020204" pitchFamily="34" charset="0"/>
              <a:buChar char="•"/>
            </a:pPr>
            <a:r>
              <a:rPr lang="en-US" sz="3000">
                <a:cs typeface="Arial"/>
              </a:rPr>
              <a:t>Public Comment Periods </a:t>
            </a:r>
            <a:endParaRPr lang="en-US" sz="3000">
              <a:cs typeface="Arial" panose="020B0604020202020204" pitchFamily="34" charset="0"/>
            </a:endParaRPr>
          </a:p>
          <a:p>
            <a:pPr marL="914400" lvl="1" indent="-457200">
              <a:buFont typeface="Arial" panose="020B0604020202020204" pitchFamily="34" charset="0"/>
              <a:buChar char="•"/>
            </a:pPr>
            <a:r>
              <a:rPr lang="en-US" sz="3000">
                <a:cs typeface="Arial"/>
              </a:rPr>
              <a:t>If the loan request involves an Environmental Assessment, the public must be given a chance to comment</a:t>
            </a:r>
          </a:p>
          <a:p>
            <a:pPr marL="457200" indent="-457200" algn="l">
              <a:buFont typeface="Arial" panose="020B0604020202020204" pitchFamily="34" charset="0"/>
              <a:buChar char="•"/>
            </a:pPr>
            <a:r>
              <a:rPr lang="en-US" sz="3000">
                <a:cs typeface="Arial"/>
              </a:rPr>
              <a:t>Time for necessary Permits and development of related Plans</a:t>
            </a:r>
          </a:p>
          <a:p>
            <a:pPr marL="914400" lvl="1" indent="-457200">
              <a:buFont typeface="Arial" panose="020B0604020202020204" pitchFamily="34" charset="0"/>
              <a:buChar char="•"/>
            </a:pPr>
            <a:r>
              <a:rPr lang="en-US" sz="3000">
                <a:cs typeface="Arial"/>
              </a:rPr>
              <a:t>FSA does not control permitting</a:t>
            </a:r>
          </a:p>
          <a:p>
            <a:pPr marL="457200" indent="-457200" algn="l">
              <a:buFont typeface="Arial" panose="020B0604020202020204" pitchFamily="34" charset="0"/>
              <a:buChar char="•"/>
            </a:pPr>
            <a:r>
              <a:rPr lang="en-US" sz="3000" b="0" i="0" u="none" strike="noStrike">
                <a:effectLst/>
                <a:cs typeface="Arial"/>
              </a:rPr>
              <a:t>Generally, the consultation and public comment process can be concluded in a few months (assuming there are no significant impacts)</a:t>
            </a:r>
          </a:p>
          <a:p>
            <a:pPr marL="457200" indent="-457200" algn="l">
              <a:buFont typeface="Arial" panose="020B0604020202020204" pitchFamily="34" charset="0"/>
              <a:buChar char="•"/>
            </a:pPr>
            <a:endParaRPr lang="en-US" sz="2800" b="0" i="0" u="none" strike="noStrike">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6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C1D09-2AB4-5ADA-7A5B-7ACDB080DBF6}"/>
            </a:ext>
          </a:extLst>
        </p:cNvPr>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17436427-21A1-7E7A-489D-EAD064881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4" name="Rectangle 2">
            <a:extLst>
              <a:ext uri="{FF2B5EF4-FFF2-40B4-BE49-F238E27FC236}">
                <a16:creationId xmlns:a16="http://schemas.microsoft.com/office/drawing/2014/main" id="{F5A99ADB-6658-BA4E-8683-B650F5E551C6}"/>
              </a:ext>
            </a:extLst>
          </p:cNvPr>
          <p:cNvSpPr>
            <a:spLocks noChangeArrowheads="1"/>
          </p:cNvSpPr>
          <p:nvPr/>
        </p:nvSpPr>
        <p:spPr bwMode="auto">
          <a:xfrm>
            <a:off x="23622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572ADC08-E454-2C84-3010-4CC8A4924E5E}"/>
              </a:ext>
            </a:extLst>
          </p:cNvPr>
          <p:cNvSpPr>
            <a:spLocks noChangeArrowheads="1"/>
          </p:cNvSpPr>
          <p:nvPr/>
        </p:nvSpPr>
        <p:spPr bwMode="auto">
          <a:xfrm>
            <a:off x="536043" y="669924"/>
            <a:ext cx="12895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695406A4-D0AF-37A2-FFE7-25884A4D6489}"/>
              </a:ext>
            </a:extLst>
          </p:cNvPr>
          <p:cNvSpPr>
            <a:spLocks noChangeArrowheads="1"/>
          </p:cNvSpPr>
          <p:nvPr/>
        </p:nvSpPr>
        <p:spPr bwMode="auto">
          <a:xfrm flipV="1">
            <a:off x="2737702" y="1800224"/>
            <a:ext cx="118291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31643CA3-4E07-AADC-7C23-197152091F00}"/>
              </a:ext>
            </a:extLst>
          </p:cNvPr>
          <p:cNvSpPr txBox="1"/>
          <p:nvPr/>
        </p:nvSpPr>
        <p:spPr>
          <a:xfrm>
            <a:off x="3610982" y="-11846"/>
            <a:ext cx="8382001" cy="707886"/>
          </a:xfrm>
          <a:prstGeom prst="rect">
            <a:avLst/>
          </a:prstGeom>
          <a:noFill/>
        </p:spPr>
        <p:txBody>
          <a:bodyPr wrap="square" rtlCol="0">
            <a:spAutoFit/>
          </a:bodyPr>
          <a:lstStyle/>
          <a:p>
            <a:r>
              <a:rPr lang="en-US" sz="4000">
                <a:solidFill>
                  <a:schemeClr val="bg1"/>
                </a:solidFill>
                <a:latin typeface="Times New Roman" panose="02020603050405020304" pitchFamily="18" charset="0"/>
                <a:cs typeface="Times New Roman" panose="02020603050405020304" pitchFamily="18" charset="0"/>
              </a:rPr>
              <a:t>Common Questions (NEPA)</a:t>
            </a:r>
          </a:p>
        </p:txBody>
      </p:sp>
      <p:sp>
        <p:nvSpPr>
          <p:cNvPr id="3" name="Title 1">
            <a:extLst>
              <a:ext uri="{FF2B5EF4-FFF2-40B4-BE49-F238E27FC236}">
                <a16:creationId xmlns:a16="http://schemas.microsoft.com/office/drawing/2014/main" id="{5C4CC25F-345D-7107-0374-941FE207FDBA}"/>
              </a:ext>
            </a:extLst>
          </p:cNvPr>
          <p:cNvSpPr txBox="1">
            <a:spLocks noGrp="1"/>
          </p:cNvSpPr>
          <p:nvPr>
            <p:ph type="title"/>
          </p:nvPr>
        </p:nvSpPr>
        <p:spPr>
          <a:xfrm>
            <a:off x="74406" y="685795"/>
            <a:ext cx="11161284" cy="770731"/>
          </a:xfrm>
        </p:spPr>
        <p:txBody>
          <a:bodyPr/>
          <a:lstStyle/>
          <a:p>
            <a:pPr lvl="0"/>
            <a:r>
              <a:rPr lang="en-US" sz="3600"/>
              <a:t>Which loans experience the longest Duration?</a:t>
            </a:r>
          </a:p>
        </p:txBody>
      </p:sp>
      <p:sp>
        <p:nvSpPr>
          <p:cNvPr id="11" name="TextBox 3">
            <a:extLst>
              <a:ext uri="{FF2B5EF4-FFF2-40B4-BE49-F238E27FC236}">
                <a16:creationId xmlns:a16="http://schemas.microsoft.com/office/drawing/2014/main" id="{4851901A-C76C-F314-62EB-ECBD72D34B35}"/>
              </a:ext>
            </a:extLst>
          </p:cNvPr>
          <p:cNvSpPr txBox="1"/>
          <p:nvPr/>
        </p:nvSpPr>
        <p:spPr>
          <a:xfrm>
            <a:off x="312307" y="1295194"/>
            <a:ext cx="10423825" cy="5078313"/>
          </a:xfrm>
          <a:prstGeom prst="rect">
            <a:avLst/>
          </a:prstGeom>
          <a:noFill/>
          <a:ln cap="flat">
            <a:noFill/>
          </a:ln>
        </p:spPr>
        <p:txBody>
          <a:bodyPr vert="horz" wrap="square" lIns="91440" tIns="45720" rIns="91440" bIns="45720" anchor="t" anchorCtr="0" compatLnSpc="1">
            <a:spAutoFit/>
          </a:bodyPr>
          <a:lstStyle/>
          <a:p>
            <a:pPr marL="457200" indent="-457200">
              <a:buFont typeface="Arial" panose="020B0604020202020204" pitchFamily="34" charset="0"/>
              <a:buChar char="•"/>
            </a:pPr>
            <a:r>
              <a:rPr lang="en-US" sz="3600">
                <a:cs typeface="Arial" panose="020B0604020202020204" pitchFamily="34" charset="0"/>
              </a:rPr>
              <a:t>Any loan involving “Supported CATEX’s” or “Environmental Assessments” </a:t>
            </a:r>
          </a:p>
          <a:p>
            <a:pPr marL="914400" lvl="1" indent="-457200">
              <a:buFont typeface="Arial" panose="020B0604020202020204" pitchFamily="34" charset="0"/>
              <a:buChar char="•"/>
            </a:pPr>
            <a:r>
              <a:rPr lang="en-US" sz="3600" b="0" i="0" u="none" strike="noStrike">
                <a:effectLst/>
                <a:cs typeface="Arial" panose="020B0604020202020204" pitchFamily="34" charset="0"/>
              </a:rPr>
              <a:t>CAFO’s</a:t>
            </a:r>
          </a:p>
          <a:p>
            <a:pPr marL="914400" lvl="1" indent="-457200">
              <a:buFont typeface="Arial" panose="020B0604020202020204" pitchFamily="34" charset="0"/>
              <a:buChar char="•"/>
            </a:pPr>
            <a:r>
              <a:rPr lang="en-US" sz="3600" b="0" i="0" u="none" strike="noStrike">
                <a:effectLst/>
                <a:cs typeface="Arial" panose="020B0604020202020204" pitchFamily="34" charset="0"/>
              </a:rPr>
              <a:t>Loans involving ground disturbance (other than normal tillage) or construction</a:t>
            </a:r>
          </a:p>
          <a:p>
            <a:pPr marL="914400" lvl="1" indent="-457200">
              <a:buFont typeface="Arial" panose="020B0604020202020204" pitchFamily="34" charset="0"/>
              <a:buChar char="•"/>
            </a:pPr>
            <a:r>
              <a:rPr lang="en-US" sz="3600" b="0" i="0" u="none" strike="noStrike">
                <a:effectLst/>
                <a:cs typeface="Arial" panose="020B0604020202020204" pitchFamily="34" charset="0"/>
              </a:rPr>
              <a:t>Refinancing of construction debt within 12 months of operation (24 months if operation is a large or Medium CAFO)</a:t>
            </a:r>
          </a:p>
          <a:p>
            <a:pPr marL="914400" lvl="1" indent="-457200">
              <a:buFont typeface="Arial" panose="020B0604020202020204" pitchFamily="34" charset="0"/>
              <a:buChar char="•"/>
            </a:pPr>
            <a:r>
              <a:rPr lang="en-US" sz="3600" b="0" i="0" u="none" strike="noStrike">
                <a:effectLst/>
                <a:cs typeface="Arial" panose="020B0604020202020204" pitchFamily="34" charset="0"/>
              </a:rPr>
              <a:t>Extraordinary Circumstances</a:t>
            </a:r>
          </a:p>
        </p:txBody>
      </p:sp>
    </p:spTree>
    <p:extLst>
      <p:ext uri="{BB962C8B-B14F-4D97-AF65-F5344CB8AC3E}">
        <p14:creationId xmlns:p14="http://schemas.microsoft.com/office/powerpoint/2010/main" val="124262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261F4-2D77-3A6F-709A-9926959651B0}"/>
            </a:ext>
          </a:extLst>
        </p:cNvPr>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4AB9C874-3A58-2C6D-FB19-610E4427E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4" name="Rectangle 2">
            <a:extLst>
              <a:ext uri="{FF2B5EF4-FFF2-40B4-BE49-F238E27FC236}">
                <a16:creationId xmlns:a16="http://schemas.microsoft.com/office/drawing/2014/main" id="{86875ABE-8115-14EC-19D5-2A62FFB4552A}"/>
              </a:ext>
            </a:extLst>
          </p:cNvPr>
          <p:cNvSpPr>
            <a:spLocks noChangeArrowheads="1"/>
          </p:cNvSpPr>
          <p:nvPr/>
        </p:nvSpPr>
        <p:spPr bwMode="auto">
          <a:xfrm>
            <a:off x="23622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B482781A-AFB2-2666-4750-4C166029B856}"/>
              </a:ext>
            </a:extLst>
          </p:cNvPr>
          <p:cNvSpPr>
            <a:spLocks noChangeArrowheads="1"/>
          </p:cNvSpPr>
          <p:nvPr/>
        </p:nvSpPr>
        <p:spPr bwMode="auto">
          <a:xfrm>
            <a:off x="536043" y="669924"/>
            <a:ext cx="12895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11CC241F-CE10-CF64-AB01-7F0B18B4E684}"/>
              </a:ext>
            </a:extLst>
          </p:cNvPr>
          <p:cNvSpPr>
            <a:spLocks noChangeArrowheads="1"/>
          </p:cNvSpPr>
          <p:nvPr/>
        </p:nvSpPr>
        <p:spPr bwMode="auto">
          <a:xfrm flipV="1">
            <a:off x="2737702" y="1800224"/>
            <a:ext cx="118291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1AC62D41-EA99-2516-BF87-4919D1B6B032}"/>
              </a:ext>
            </a:extLst>
          </p:cNvPr>
          <p:cNvSpPr txBox="1"/>
          <p:nvPr/>
        </p:nvSpPr>
        <p:spPr>
          <a:xfrm>
            <a:off x="3691127" y="-22091"/>
            <a:ext cx="8382001" cy="707886"/>
          </a:xfrm>
          <a:prstGeom prst="rect">
            <a:avLst/>
          </a:prstGeom>
          <a:noFill/>
        </p:spPr>
        <p:txBody>
          <a:bodyPr wrap="square" rtlCol="0">
            <a:spAutoFit/>
          </a:bodyPr>
          <a:lstStyle/>
          <a:p>
            <a:r>
              <a:rPr lang="en-US" sz="4000">
                <a:solidFill>
                  <a:schemeClr val="bg1"/>
                </a:solidFill>
                <a:latin typeface="Times New Roman" panose="02020603050405020304" pitchFamily="18" charset="0"/>
                <a:cs typeface="Times New Roman" panose="02020603050405020304" pitchFamily="18" charset="0"/>
              </a:rPr>
              <a:t>Common Questions (NEPA)</a:t>
            </a:r>
          </a:p>
        </p:txBody>
      </p:sp>
      <p:sp>
        <p:nvSpPr>
          <p:cNvPr id="2" name="TextBox 3">
            <a:extLst>
              <a:ext uri="{FF2B5EF4-FFF2-40B4-BE49-F238E27FC236}">
                <a16:creationId xmlns:a16="http://schemas.microsoft.com/office/drawing/2014/main" id="{56FBE283-9069-0993-5EC4-E86D72023604}"/>
              </a:ext>
            </a:extLst>
          </p:cNvPr>
          <p:cNvSpPr txBox="1"/>
          <p:nvPr/>
        </p:nvSpPr>
        <p:spPr>
          <a:xfrm>
            <a:off x="74406" y="1800224"/>
            <a:ext cx="10384044" cy="3046988"/>
          </a:xfrm>
          <a:prstGeom prst="rect">
            <a:avLst/>
          </a:prstGeom>
          <a:noFill/>
          <a:ln cap="flat">
            <a:noFill/>
          </a:ln>
        </p:spPr>
        <p:txBody>
          <a:bodyPr vert="horz" wrap="square" lIns="91440" tIns="45720" rIns="91440" bIns="45720" anchor="t" anchorCtr="0" compatLnSpc="1">
            <a:spAutoFit/>
          </a:bodyPr>
          <a:lstStyle/>
          <a:p>
            <a:pPr marL="457200" indent="-457200" algn="l">
              <a:buFont typeface="Arial" panose="020B0604020202020204" pitchFamily="34" charset="0"/>
              <a:buChar char="•"/>
            </a:pPr>
            <a:r>
              <a:rPr lang="en-US" sz="3200" b="0" i="0" u="none" strike="noStrike">
                <a:effectLst/>
                <a:cs typeface="Arial" panose="020B0604020202020204" pitchFamily="34" charset="0"/>
              </a:rPr>
              <a:t>CAFO is a type of Animal Feeding Operation (AFO) and is defined by:</a:t>
            </a:r>
          </a:p>
          <a:p>
            <a:pPr marL="914400" lvl="1" indent="-457200">
              <a:buFont typeface="Arial" panose="020B0604020202020204" pitchFamily="34" charset="0"/>
              <a:buChar char="•"/>
            </a:pPr>
            <a:r>
              <a:rPr lang="en-US" sz="3200">
                <a:cs typeface="Arial"/>
              </a:rPr>
              <a:t>C</a:t>
            </a:r>
            <a:r>
              <a:rPr lang="en-US" sz="3200" b="0" i="0" u="none" strike="noStrike">
                <a:effectLst/>
                <a:cs typeface="Arial"/>
              </a:rPr>
              <a:t>onfinement of animals in buildings or lots with less than 50 percent vegetation or ground cover for 45 days or more over a </a:t>
            </a:r>
            <a:r>
              <a:rPr lang="en-US" sz="3200">
                <a:ea typeface="MS Mincho"/>
                <a:cs typeface="Times New Roman"/>
              </a:rPr>
              <a:t>12-month</a:t>
            </a:r>
            <a:r>
              <a:rPr lang="en-US" sz="3200" b="0" i="0" u="none" strike="noStrike">
                <a:effectLst/>
                <a:cs typeface="Arial"/>
              </a:rPr>
              <a:t> period; and</a:t>
            </a:r>
          </a:p>
          <a:p>
            <a:pPr marL="914400" lvl="1" indent="-457200">
              <a:buFont typeface="Arial" panose="020B0604020202020204" pitchFamily="34" charset="0"/>
              <a:buChar char="•"/>
            </a:pPr>
            <a:r>
              <a:rPr lang="en-US" sz="3200">
                <a:cs typeface="Arial"/>
              </a:rPr>
              <a:t>N</a:t>
            </a:r>
            <a:r>
              <a:rPr lang="en-US" sz="3200" b="0" i="0" u="none" strike="noStrike">
                <a:effectLst/>
                <a:cs typeface="Arial"/>
              </a:rPr>
              <a:t>umbers of animals</a:t>
            </a:r>
            <a:r>
              <a:rPr lang="en-US" sz="3200">
                <a:cs typeface="Arial"/>
              </a:rPr>
              <a:t> </a:t>
            </a:r>
            <a:endParaRPr lang="en-US" sz="3200" b="0" i="0" u="none" strike="noStrike">
              <a:effectLst/>
              <a:cs typeface="Arial" panose="020B0604020202020204" pitchFamily="34" charset="0"/>
            </a:endParaRPr>
          </a:p>
        </p:txBody>
      </p:sp>
      <p:sp>
        <p:nvSpPr>
          <p:cNvPr id="3" name="Title 1">
            <a:extLst>
              <a:ext uri="{FF2B5EF4-FFF2-40B4-BE49-F238E27FC236}">
                <a16:creationId xmlns:a16="http://schemas.microsoft.com/office/drawing/2014/main" id="{F96A57D1-5FE8-71DC-7621-743F11B4F617}"/>
              </a:ext>
            </a:extLst>
          </p:cNvPr>
          <p:cNvSpPr txBox="1">
            <a:spLocks noGrp="1"/>
          </p:cNvSpPr>
          <p:nvPr>
            <p:ph type="title"/>
          </p:nvPr>
        </p:nvSpPr>
        <p:spPr>
          <a:xfrm>
            <a:off x="74406" y="685795"/>
            <a:ext cx="7807722" cy="770731"/>
          </a:xfrm>
        </p:spPr>
        <p:txBody>
          <a:bodyPr/>
          <a:lstStyle/>
          <a:p>
            <a:pPr lvl="0"/>
            <a:r>
              <a:rPr lang="en-US" sz="3600"/>
              <a:t>What is a CAFO?</a:t>
            </a:r>
          </a:p>
        </p:txBody>
      </p:sp>
    </p:spTree>
    <p:extLst>
      <p:ext uri="{BB962C8B-B14F-4D97-AF65-F5344CB8AC3E}">
        <p14:creationId xmlns:p14="http://schemas.microsoft.com/office/powerpoint/2010/main" val="3813831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2E37C-2B5F-A3F4-D697-BB6953BC3243}"/>
            </a:ext>
          </a:extLst>
        </p:cNvPr>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6653D205-E1A0-3E65-072B-ADF5A355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4" name="Rectangle 2">
            <a:extLst>
              <a:ext uri="{FF2B5EF4-FFF2-40B4-BE49-F238E27FC236}">
                <a16:creationId xmlns:a16="http://schemas.microsoft.com/office/drawing/2014/main" id="{3D006EDE-BE20-6A5C-010F-C503F0AAF7BE}"/>
              </a:ext>
            </a:extLst>
          </p:cNvPr>
          <p:cNvSpPr>
            <a:spLocks noChangeArrowheads="1"/>
          </p:cNvSpPr>
          <p:nvPr/>
        </p:nvSpPr>
        <p:spPr bwMode="auto">
          <a:xfrm>
            <a:off x="23622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27CF1B85-9A3D-541D-9B11-96DBC13D9565}"/>
              </a:ext>
            </a:extLst>
          </p:cNvPr>
          <p:cNvSpPr>
            <a:spLocks noChangeArrowheads="1"/>
          </p:cNvSpPr>
          <p:nvPr/>
        </p:nvSpPr>
        <p:spPr bwMode="auto">
          <a:xfrm>
            <a:off x="536043" y="669924"/>
            <a:ext cx="12895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9FBB9BF0-6A2E-B134-7F8D-3424AEAAB38E}"/>
              </a:ext>
            </a:extLst>
          </p:cNvPr>
          <p:cNvSpPr>
            <a:spLocks noChangeArrowheads="1"/>
          </p:cNvSpPr>
          <p:nvPr/>
        </p:nvSpPr>
        <p:spPr bwMode="auto">
          <a:xfrm flipV="1">
            <a:off x="2737702" y="1800224"/>
            <a:ext cx="118291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C600420B-3CC4-2041-6328-6B253FF30281}"/>
              </a:ext>
            </a:extLst>
          </p:cNvPr>
          <p:cNvSpPr txBox="1"/>
          <p:nvPr/>
        </p:nvSpPr>
        <p:spPr>
          <a:xfrm>
            <a:off x="3691127" y="-22091"/>
            <a:ext cx="8382001" cy="707886"/>
          </a:xfrm>
          <a:prstGeom prst="rect">
            <a:avLst/>
          </a:prstGeom>
          <a:noFill/>
        </p:spPr>
        <p:txBody>
          <a:bodyPr wrap="square" rtlCol="0">
            <a:spAutoFit/>
          </a:bodyPr>
          <a:lstStyle/>
          <a:p>
            <a:r>
              <a:rPr lang="en-US" sz="4000">
                <a:solidFill>
                  <a:schemeClr val="bg1"/>
                </a:solidFill>
                <a:latin typeface="Times New Roman" panose="02020603050405020304" pitchFamily="18" charset="0"/>
                <a:cs typeface="Times New Roman" panose="02020603050405020304" pitchFamily="18" charset="0"/>
              </a:rPr>
              <a:t>Common Questions (NEPA)</a:t>
            </a:r>
          </a:p>
        </p:txBody>
      </p:sp>
      <p:sp>
        <p:nvSpPr>
          <p:cNvPr id="2" name="TextBox 3">
            <a:extLst>
              <a:ext uri="{FF2B5EF4-FFF2-40B4-BE49-F238E27FC236}">
                <a16:creationId xmlns:a16="http://schemas.microsoft.com/office/drawing/2014/main" id="{9971DFD9-6420-6419-5774-C90E3849414B}"/>
              </a:ext>
            </a:extLst>
          </p:cNvPr>
          <p:cNvSpPr txBox="1"/>
          <p:nvPr/>
        </p:nvSpPr>
        <p:spPr>
          <a:xfrm>
            <a:off x="74406" y="1447800"/>
            <a:ext cx="10384044" cy="5078313"/>
          </a:xfrm>
          <a:prstGeom prst="rect">
            <a:avLst/>
          </a:prstGeom>
          <a:noFill/>
          <a:ln cap="flat">
            <a:noFill/>
          </a:ln>
        </p:spPr>
        <p:txBody>
          <a:bodyPr vert="horz" wrap="square" lIns="91440" tIns="45720" rIns="91440" bIns="45720" anchor="t" anchorCtr="0" compatLnSpc="1">
            <a:spAutoFit/>
          </a:bodyPr>
          <a:lstStyle/>
          <a:p>
            <a:pPr marL="914400" lvl="1" indent="-457200">
              <a:buFont typeface="Arial" panose="020B0604020202020204" pitchFamily="34" charset="0"/>
              <a:buChar char="•"/>
            </a:pPr>
            <a:r>
              <a:rPr lang="en-US" sz="3600">
                <a:cs typeface="Arial"/>
              </a:rPr>
              <a:t>Large CAFOs confine a minimum number of animals</a:t>
            </a:r>
          </a:p>
          <a:p>
            <a:pPr marL="914400" lvl="1" indent="-457200">
              <a:buFont typeface="Arial" panose="020B0604020202020204" pitchFamily="34" charset="0"/>
              <a:buChar char="•"/>
            </a:pPr>
            <a:r>
              <a:rPr lang="en-US" sz="3600" b="0" i="0" u="none" strike="noStrike">
                <a:effectLst/>
                <a:cs typeface="Arial"/>
              </a:rPr>
              <a:t>Medium CAFOs fall </a:t>
            </a:r>
            <a:r>
              <a:rPr lang="en-US" sz="3600">
                <a:cs typeface="Arial"/>
              </a:rPr>
              <a:t>within</a:t>
            </a:r>
            <a:r>
              <a:rPr lang="en-US" sz="3600" b="0" i="0" u="none" strike="noStrike">
                <a:effectLst/>
                <a:cs typeface="Arial"/>
              </a:rPr>
              <a:t> a size range and</a:t>
            </a:r>
          </a:p>
          <a:p>
            <a:pPr marL="1371600" lvl="2" indent="-457200">
              <a:buFont typeface="Arial" panose="020B0604020202020204" pitchFamily="34" charset="0"/>
              <a:buChar char="•"/>
            </a:pPr>
            <a:r>
              <a:rPr lang="en-US" sz="3600">
                <a:cs typeface="Arial" panose="020B0604020202020204" pitchFamily="34" charset="0"/>
              </a:rPr>
              <a:t>Have a manmade ditch or pipe that carries manure or wastewater to surface water, or</a:t>
            </a:r>
          </a:p>
          <a:p>
            <a:pPr marL="1371600" lvl="2" indent="-457200">
              <a:buFont typeface="Arial" panose="020B0604020202020204" pitchFamily="34" charset="0"/>
              <a:buChar char="•"/>
            </a:pPr>
            <a:r>
              <a:rPr lang="en-US" sz="3600" b="0" i="0" u="none" strike="noStrike">
                <a:effectLst/>
                <a:cs typeface="Arial"/>
              </a:rPr>
              <a:t>The animals come into contact with surface water that passes through the area where they are confided</a:t>
            </a:r>
          </a:p>
          <a:p>
            <a:pPr marL="1371600" lvl="2" indent="-457200">
              <a:buFont typeface="Arial" panose="020B0604020202020204" pitchFamily="34" charset="0"/>
              <a:buChar char="•"/>
            </a:pPr>
            <a:r>
              <a:rPr lang="en-US" sz="3600">
                <a:solidFill>
                  <a:srgbClr val="000000"/>
                </a:solidFill>
                <a:cs typeface="Arial"/>
              </a:rPr>
              <a:t>EPA Regulatory Definition</a:t>
            </a:r>
          </a:p>
        </p:txBody>
      </p:sp>
      <p:sp>
        <p:nvSpPr>
          <p:cNvPr id="3" name="Title 1">
            <a:extLst>
              <a:ext uri="{FF2B5EF4-FFF2-40B4-BE49-F238E27FC236}">
                <a16:creationId xmlns:a16="http://schemas.microsoft.com/office/drawing/2014/main" id="{2344F761-71C1-448D-B341-63064814E5ED}"/>
              </a:ext>
            </a:extLst>
          </p:cNvPr>
          <p:cNvSpPr txBox="1">
            <a:spLocks noGrp="1"/>
          </p:cNvSpPr>
          <p:nvPr>
            <p:ph type="title"/>
          </p:nvPr>
        </p:nvSpPr>
        <p:spPr>
          <a:xfrm>
            <a:off x="74406" y="685795"/>
            <a:ext cx="7807722" cy="770731"/>
          </a:xfrm>
        </p:spPr>
        <p:txBody>
          <a:bodyPr/>
          <a:lstStyle/>
          <a:p>
            <a:pPr lvl="0"/>
            <a:r>
              <a:rPr lang="en-US" sz="3600"/>
              <a:t>What is a CAFO?</a:t>
            </a:r>
          </a:p>
        </p:txBody>
      </p:sp>
    </p:spTree>
    <p:extLst>
      <p:ext uri="{BB962C8B-B14F-4D97-AF65-F5344CB8AC3E}">
        <p14:creationId xmlns:p14="http://schemas.microsoft.com/office/powerpoint/2010/main" val="1503166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3AEA0-7C51-1EC5-A9B8-1C749E595676}"/>
            </a:ext>
          </a:extLst>
        </p:cNvPr>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C5D9DDCC-526C-6389-2815-4A5E2E08C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4" name="Rectangle 2">
            <a:extLst>
              <a:ext uri="{FF2B5EF4-FFF2-40B4-BE49-F238E27FC236}">
                <a16:creationId xmlns:a16="http://schemas.microsoft.com/office/drawing/2014/main" id="{A4C42474-A4EB-98A2-97C6-39FA58E926E3}"/>
              </a:ext>
            </a:extLst>
          </p:cNvPr>
          <p:cNvSpPr>
            <a:spLocks noChangeArrowheads="1"/>
          </p:cNvSpPr>
          <p:nvPr/>
        </p:nvSpPr>
        <p:spPr bwMode="auto">
          <a:xfrm>
            <a:off x="23622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5B9BF63-358C-8558-3818-2EA6CFD8A4BD}"/>
              </a:ext>
            </a:extLst>
          </p:cNvPr>
          <p:cNvSpPr>
            <a:spLocks noChangeArrowheads="1"/>
          </p:cNvSpPr>
          <p:nvPr/>
        </p:nvSpPr>
        <p:spPr bwMode="auto">
          <a:xfrm>
            <a:off x="536043" y="669924"/>
            <a:ext cx="12895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8EB8862E-7D8E-4D56-EB64-35D57EA30E89}"/>
              </a:ext>
            </a:extLst>
          </p:cNvPr>
          <p:cNvSpPr>
            <a:spLocks noChangeArrowheads="1"/>
          </p:cNvSpPr>
          <p:nvPr/>
        </p:nvSpPr>
        <p:spPr bwMode="auto">
          <a:xfrm flipV="1">
            <a:off x="2737702" y="1800224"/>
            <a:ext cx="118291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114192E2-5183-F4CD-4BE6-CD655FB99832}"/>
              </a:ext>
            </a:extLst>
          </p:cNvPr>
          <p:cNvSpPr txBox="1"/>
          <p:nvPr/>
        </p:nvSpPr>
        <p:spPr>
          <a:xfrm>
            <a:off x="3691127" y="-22091"/>
            <a:ext cx="8382001" cy="707886"/>
          </a:xfrm>
          <a:prstGeom prst="rect">
            <a:avLst/>
          </a:prstGeom>
          <a:noFill/>
        </p:spPr>
        <p:txBody>
          <a:bodyPr wrap="square" rtlCol="0">
            <a:spAutoFit/>
          </a:bodyPr>
          <a:lstStyle/>
          <a:p>
            <a:r>
              <a:rPr lang="en-US" sz="4000">
                <a:solidFill>
                  <a:schemeClr val="bg1"/>
                </a:solidFill>
                <a:latin typeface="Times New Roman" panose="02020603050405020304" pitchFamily="18" charset="0"/>
                <a:cs typeface="Times New Roman" panose="02020603050405020304" pitchFamily="18" charset="0"/>
              </a:rPr>
              <a:t>Common Questions (NEPA)</a:t>
            </a:r>
          </a:p>
        </p:txBody>
      </p:sp>
      <p:sp>
        <p:nvSpPr>
          <p:cNvPr id="2" name="TextBox 3">
            <a:extLst>
              <a:ext uri="{FF2B5EF4-FFF2-40B4-BE49-F238E27FC236}">
                <a16:creationId xmlns:a16="http://schemas.microsoft.com/office/drawing/2014/main" id="{31652BE4-D3D3-F369-2120-CF35CB9576A8}"/>
              </a:ext>
            </a:extLst>
          </p:cNvPr>
          <p:cNvSpPr txBox="1"/>
          <p:nvPr/>
        </p:nvSpPr>
        <p:spPr>
          <a:xfrm>
            <a:off x="-457200" y="1071160"/>
            <a:ext cx="4476506" cy="4955203"/>
          </a:xfrm>
          <a:prstGeom prst="rect">
            <a:avLst/>
          </a:prstGeom>
          <a:noFill/>
          <a:ln cap="flat">
            <a:noFill/>
          </a:ln>
        </p:spPr>
        <p:txBody>
          <a:bodyPr vert="horz" wrap="square" lIns="91440" tIns="45720" rIns="91440" bIns="45720" anchor="t" anchorCtr="0" compatLnSpc="1">
            <a:spAutoFit/>
          </a:bodyPr>
          <a:lstStyle/>
          <a:p>
            <a:pPr marL="914400" lvl="1" indent="-457200">
              <a:buFont typeface="Arial" panose="020B0604020202020204" pitchFamily="34" charset="0"/>
              <a:buChar char="•"/>
            </a:pPr>
            <a:r>
              <a:rPr lang="en-US" sz="2000">
                <a:solidFill>
                  <a:srgbClr val="000000"/>
                </a:solidFill>
                <a:cs typeface="Arial"/>
                <a:hlinkClick r:id="rId4"/>
              </a:rPr>
              <a:t>https://www3.epa.gov/npdes/pubs/sector_table.pdf</a:t>
            </a:r>
            <a:endParaRPr lang="en-US" sz="2000">
              <a:solidFill>
                <a:srgbClr val="000000"/>
              </a:solidFill>
              <a:cs typeface="Arial"/>
            </a:endParaRPr>
          </a:p>
          <a:p>
            <a:pPr marL="914400" lvl="1" indent="-457200">
              <a:buFont typeface="Arial" panose="020B0604020202020204" pitchFamily="34" charset="0"/>
              <a:buChar char="•"/>
            </a:pPr>
            <a:r>
              <a:rPr lang="en-US" sz="2000"/>
              <a:t>A Large CAFO confines at least the number of animals described in the table below. A Medium CAFO falls within the size range in the table below and either: • has a manmade ditch or pipe that carries manure or wastewater to surface water; or • the animals come into contact with surface water that passes through the area where they’re confined</a:t>
            </a:r>
            <a:endParaRPr lang="en-US" sz="2000">
              <a:solidFill>
                <a:srgbClr val="000000"/>
              </a:solidFill>
              <a:cs typeface="Arial"/>
            </a:endParaRPr>
          </a:p>
          <a:p>
            <a:pPr marL="914400" lvl="1" indent="-457200">
              <a:buFont typeface="Arial" panose="020B0604020202020204" pitchFamily="34" charset="0"/>
              <a:buChar char="•"/>
            </a:pPr>
            <a:endParaRPr lang="en-US" sz="3600">
              <a:solidFill>
                <a:srgbClr val="000000"/>
              </a:solidFill>
              <a:cs typeface="Arial"/>
            </a:endParaRPr>
          </a:p>
        </p:txBody>
      </p:sp>
      <p:sp>
        <p:nvSpPr>
          <p:cNvPr id="3" name="Title 1">
            <a:extLst>
              <a:ext uri="{FF2B5EF4-FFF2-40B4-BE49-F238E27FC236}">
                <a16:creationId xmlns:a16="http://schemas.microsoft.com/office/drawing/2014/main" id="{4F685BF3-1501-4B37-689E-348E05492859}"/>
              </a:ext>
            </a:extLst>
          </p:cNvPr>
          <p:cNvSpPr txBox="1">
            <a:spLocks noGrp="1"/>
          </p:cNvSpPr>
          <p:nvPr>
            <p:ph type="title"/>
          </p:nvPr>
        </p:nvSpPr>
        <p:spPr>
          <a:xfrm>
            <a:off x="74406" y="685795"/>
            <a:ext cx="7807722" cy="770731"/>
          </a:xfrm>
        </p:spPr>
        <p:txBody>
          <a:bodyPr/>
          <a:lstStyle/>
          <a:p>
            <a:pPr lvl="0"/>
            <a:r>
              <a:rPr lang="en-US" sz="3600"/>
              <a:t>What is a CAFO?</a:t>
            </a:r>
          </a:p>
        </p:txBody>
      </p:sp>
      <p:pic>
        <p:nvPicPr>
          <p:cNvPr id="10" name="Picture 9">
            <a:extLst>
              <a:ext uri="{FF2B5EF4-FFF2-40B4-BE49-F238E27FC236}">
                <a16:creationId xmlns:a16="http://schemas.microsoft.com/office/drawing/2014/main" id="{1E6348B3-DB3D-F9FE-9B69-E9C1D282BC1D}"/>
              </a:ext>
            </a:extLst>
          </p:cNvPr>
          <p:cNvPicPr>
            <a:picLocks noChangeAspect="1"/>
          </p:cNvPicPr>
          <p:nvPr/>
        </p:nvPicPr>
        <p:blipFill>
          <a:blip r:embed="rId5"/>
          <a:stretch>
            <a:fillRect/>
          </a:stretch>
        </p:blipFill>
        <p:spPr>
          <a:xfrm>
            <a:off x="4019306" y="1071160"/>
            <a:ext cx="8098288" cy="5215564"/>
          </a:xfrm>
          <a:prstGeom prst="rect">
            <a:avLst/>
          </a:prstGeom>
        </p:spPr>
      </p:pic>
    </p:spTree>
    <p:extLst>
      <p:ext uri="{BB962C8B-B14F-4D97-AF65-F5344CB8AC3E}">
        <p14:creationId xmlns:p14="http://schemas.microsoft.com/office/powerpoint/2010/main" val="321678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ECBC1-99CC-1342-A7BB-166CC8BC164B}"/>
              </a:ext>
            </a:extLst>
          </p:cNvPr>
          <p:cNvSpPr txBox="1"/>
          <p:nvPr/>
        </p:nvSpPr>
        <p:spPr>
          <a:xfrm>
            <a:off x="419100" y="707886"/>
            <a:ext cx="10172700" cy="6001643"/>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3600"/>
              <a:t>Teams Live Event</a:t>
            </a:r>
          </a:p>
          <a:p>
            <a:pPr marL="285750" indent="-285750">
              <a:spcBef>
                <a:spcPts val="600"/>
              </a:spcBef>
              <a:spcAft>
                <a:spcPts val="600"/>
              </a:spcAft>
              <a:buFont typeface="Arial" panose="020B0604020202020204" pitchFamily="34" charset="0"/>
              <a:buChar char="•"/>
            </a:pPr>
            <a:r>
              <a:rPr lang="en-US" sz="3600"/>
              <a:t>Length: Approximately 1 – 1.5 hours</a:t>
            </a:r>
          </a:p>
          <a:p>
            <a:pPr marL="285750" indent="-285750">
              <a:spcBef>
                <a:spcPts val="600"/>
              </a:spcBef>
              <a:spcAft>
                <a:spcPts val="600"/>
              </a:spcAft>
              <a:buFont typeface="Arial" panose="020B0604020202020204" pitchFamily="34" charset="0"/>
              <a:buChar char="•"/>
            </a:pPr>
            <a:r>
              <a:rPr lang="en-US" sz="3600"/>
              <a:t>Participants muted</a:t>
            </a:r>
          </a:p>
          <a:p>
            <a:pPr marL="285750" indent="-285750">
              <a:spcBef>
                <a:spcPts val="600"/>
              </a:spcBef>
              <a:spcAft>
                <a:spcPts val="600"/>
              </a:spcAft>
              <a:buFont typeface="Arial" panose="020B0604020202020204" pitchFamily="34" charset="0"/>
              <a:buChar char="•"/>
            </a:pPr>
            <a:r>
              <a:rPr lang="en-US" sz="3600"/>
              <a:t>Type Questions under Q &amp; A (top right of Screen)</a:t>
            </a:r>
          </a:p>
          <a:p>
            <a:pPr marL="285750" indent="-285750">
              <a:spcBef>
                <a:spcPts val="600"/>
              </a:spcBef>
              <a:spcAft>
                <a:spcPts val="600"/>
              </a:spcAft>
              <a:buFont typeface="Arial" panose="020B0604020202020204" pitchFamily="34" charset="0"/>
              <a:buChar char="•"/>
            </a:pPr>
            <a:r>
              <a:rPr lang="en-US" sz="3600"/>
              <a:t>We will respond both during presentation and after </a:t>
            </a:r>
          </a:p>
          <a:p>
            <a:pPr marL="285750" indent="-285750">
              <a:spcBef>
                <a:spcPts val="600"/>
              </a:spcBef>
              <a:spcAft>
                <a:spcPts val="600"/>
              </a:spcAft>
              <a:buFont typeface="Arial" panose="020B0604020202020204" pitchFamily="34" charset="0"/>
              <a:buChar char="•"/>
            </a:pPr>
            <a:r>
              <a:rPr lang="en-US" sz="3600"/>
              <a:t>The meeting will be recorded, and slides will be made available</a:t>
            </a:r>
          </a:p>
          <a:p>
            <a:pPr marL="285750" indent="-285750">
              <a:spcBef>
                <a:spcPts val="600"/>
              </a:spcBef>
              <a:spcAft>
                <a:spcPts val="600"/>
              </a:spcAft>
              <a:buFont typeface="Arial" panose="020B0604020202020204" pitchFamily="34" charset="0"/>
              <a:buChar char="•"/>
            </a:pPr>
            <a:r>
              <a:rPr lang="en-US" sz="3600"/>
              <a:t>Presenters Matt Henderson, Calvin Greer, Jason McMillin</a:t>
            </a:r>
          </a:p>
        </p:txBody>
      </p:sp>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2" name="TextBox 1">
            <a:extLst>
              <a:ext uri="{FF2B5EF4-FFF2-40B4-BE49-F238E27FC236}">
                <a16:creationId xmlns:a16="http://schemas.microsoft.com/office/drawing/2014/main" id="{E931DBBE-8EC0-1BF0-1965-DE09A8F1977C}"/>
              </a:ext>
            </a:extLst>
          </p:cNvPr>
          <p:cNvSpPr txBox="1"/>
          <p:nvPr/>
        </p:nvSpPr>
        <p:spPr>
          <a:xfrm>
            <a:off x="4124662" y="0"/>
            <a:ext cx="4255546" cy="707886"/>
          </a:xfrm>
          <a:prstGeom prst="rect">
            <a:avLst/>
          </a:prstGeom>
          <a:noFill/>
        </p:spPr>
        <p:txBody>
          <a:bodyPr wrap="square" rtlCol="0">
            <a:spAutoFit/>
          </a:bodyPr>
          <a:lstStyle/>
          <a:p>
            <a:r>
              <a:rPr lang="en-US" sz="4000">
                <a:solidFill>
                  <a:schemeClr val="bg1"/>
                </a:solidFill>
              </a:rPr>
              <a:t>Training Overview</a:t>
            </a:r>
          </a:p>
        </p:txBody>
      </p:sp>
    </p:spTree>
    <p:extLst>
      <p:ext uri="{BB962C8B-B14F-4D97-AF65-F5344CB8AC3E}">
        <p14:creationId xmlns:p14="http://schemas.microsoft.com/office/powerpoint/2010/main" val="426814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91E96-54AF-D96C-2B25-74F31C39FAEA}"/>
            </a:ext>
          </a:extLst>
        </p:cNvPr>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73757C0-8C0E-F231-6FCD-BABF84D53A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4" name="Rectangle 2">
            <a:extLst>
              <a:ext uri="{FF2B5EF4-FFF2-40B4-BE49-F238E27FC236}">
                <a16:creationId xmlns:a16="http://schemas.microsoft.com/office/drawing/2014/main" id="{0F0F8177-7B46-560F-8718-5E8AD04CDB5A}"/>
              </a:ext>
            </a:extLst>
          </p:cNvPr>
          <p:cNvSpPr>
            <a:spLocks noChangeArrowheads="1"/>
          </p:cNvSpPr>
          <p:nvPr/>
        </p:nvSpPr>
        <p:spPr bwMode="auto">
          <a:xfrm>
            <a:off x="23622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F462D049-3305-6BF5-D0C3-F499734B8780}"/>
              </a:ext>
            </a:extLst>
          </p:cNvPr>
          <p:cNvSpPr>
            <a:spLocks noChangeArrowheads="1"/>
          </p:cNvSpPr>
          <p:nvPr/>
        </p:nvSpPr>
        <p:spPr bwMode="auto">
          <a:xfrm>
            <a:off x="536043" y="669924"/>
            <a:ext cx="12895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616C8A31-79BE-36AA-8736-D1CCCE245807}"/>
              </a:ext>
            </a:extLst>
          </p:cNvPr>
          <p:cNvSpPr>
            <a:spLocks noChangeArrowheads="1"/>
          </p:cNvSpPr>
          <p:nvPr/>
        </p:nvSpPr>
        <p:spPr bwMode="auto">
          <a:xfrm flipV="1">
            <a:off x="2737702" y="1800224"/>
            <a:ext cx="118291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1988A915-9EC1-110E-2F2E-39000D23B84E}"/>
              </a:ext>
            </a:extLst>
          </p:cNvPr>
          <p:cNvSpPr txBox="1"/>
          <p:nvPr/>
        </p:nvSpPr>
        <p:spPr>
          <a:xfrm>
            <a:off x="3506610" y="24255"/>
            <a:ext cx="8382001" cy="707886"/>
          </a:xfrm>
          <a:prstGeom prst="rect">
            <a:avLst/>
          </a:prstGeom>
          <a:noFill/>
        </p:spPr>
        <p:txBody>
          <a:bodyPr wrap="square" rtlCol="0">
            <a:spAutoFit/>
          </a:bodyPr>
          <a:lstStyle/>
          <a:p>
            <a:r>
              <a:rPr lang="en-US" sz="4000">
                <a:solidFill>
                  <a:schemeClr val="bg1"/>
                </a:solidFill>
                <a:latin typeface="Times New Roman" panose="02020603050405020304" pitchFamily="18" charset="0"/>
                <a:cs typeface="Times New Roman" panose="02020603050405020304" pitchFamily="18" charset="0"/>
              </a:rPr>
              <a:t>Common Questions (NEPA)</a:t>
            </a:r>
          </a:p>
        </p:txBody>
      </p:sp>
      <p:sp>
        <p:nvSpPr>
          <p:cNvPr id="2" name="TextBox 3">
            <a:extLst>
              <a:ext uri="{FF2B5EF4-FFF2-40B4-BE49-F238E27FC236}">
                <a16:creationId xmlns:a16="http://schemas.microsoft.com/office/drawing/2014/main" id="{BB74F066-35F6-361A-26BC-023BE7FC658A}"/>
              </a:ext>
            </a:extLst>
          </p:cNvPr>
          <p:cNvSpPr txBox="1"/>
          <p:nvPr/>
        </p:nvSpPr>
        <p:spPr>
          <a:xfrm>
            <a:off x="303389" y="1722758"/>
            <a:ext cx="9452610" cy="4001095"/>
          </a:xfrm>
          <a:prstGeom prst="rect">
            <a:avLst/>
          </a:prstGeom>
          <a:noFill/>
          <a:ln cap="flat">
            <a:noFill/>
          </a:ln>
        </p:spPr>
        <p:txBody>
          <a:bodyPr vert="horz" wrap="square" lIns="91440" tIns="45720" rIns="91440" bIns="45720" anchor="t" anchorCtr="0" compatLnSpc="1">
            <a:spAutoFit/>
          </a:bodyPr>
          <a:lstStyle/>
          <a:p>
            <a:pPr marL="457200" indent="-457200" algn="l">
              <a:buFont typeface="Arial" panose="020B0604020202020204" pitchFamily="34" charset="0"/>
              <a:buChar char="•"/>
            </a:pPr>
            <a:r>
              <a:rPr lang="en-US" sz="3400" b="0" i="0" u="none" strike="noStrike">
                <a:effectLst/>
                <a:cs typeface="Arial" panose="020B0604020202020204" pitchFamily="34" charset="0"/>
              </a:rPr>
              <a:t>Consult FSA before any action is taken to start the project</a:t>
            </a:r>
          </a:p>
          <a:p>
            <a:pPr marL="914400" lvl="1" indent="-457200">
              <a:buFont typeface="Arial" panose="020B0604020202020204" pitchFamily="34" charset="0"/>
              <a:buChar char="•"/>
            </a:pPr>
            <a:r>
              <a:rPr lang="en-US" sz="3400" b="0" i="0" u="none" strike="noStrike">
                <a:effectLst/>
                <a:cs typeface="Arial" panose="020B0604020202020204" pitchFamily="34" charset="0"/>
              </a:rPr>
              <a:t>If the project has already started, FSA may not be able to complete a proper review and may therefore have to deny the request</a:t>
            </a:r>
          </a:p>
          <a:p>
            <a:pPr marL="457200" indent="-457200" algn="l">
              <a:buFont typeface="Arial" panose="020B0604020202020204" pitchFamily="34" charset="0"/>
              <a:buChar char="•"/>
            </a:pPr>
            <a:endParaRPr lang="en-US" sz="2800" b="0" i="0" u="none" strike="noStrike">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b="0" i="0" u="none" strike="noStrike">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b="0" i="0" u="none" strike="noStrike">
              <a:effectLst/>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11ECF5E0-34E7-D1AC-076A-6F295A7E1CBD}"/>
              </a:ext>
            </a:extLst>
          </p:cNvPr>
          <p:cNvSpPr txBox="1">
            <a:spLocks noGrp="1"/>
          </p:cNvSpPr>
          <p:nvPr>
            <p:ph type="title"/>
          </p:nvPr>
        </p:nvSpPr>
        <p:spPr>
          <a:xfrm>
            <a:off x="74406" y="685795"/>
            <a:ext cx="12043188" cy="770731"/>
          </a:xfrm>
        </p:spPr>
        <p:txBody>
          <a:bodyPr/>
          <a:lstStyle/>
          <a:p>
            <a:pPr lvl="0"/>
            <a:r>
              <a:rPr lang="en-US" sz="3600"/>
              <a:t>What if the producer has already started the project?</a:t>
            </a:r>
          </a:p>
        </p:txBody>
      </p:sp>
    </p:spTree>
    <p:extLst>
      <p:ext uri="{BB962C8B-B14F-4D97-AF65-F5344CB8AC3E}">
        <p14:creationId xmlns:p14="http://schemas.microsoft.com/office/powerpoint/2010/main" val="1322523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3DA44F-DB3B-FBCD-7ACD-0D148BCD73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91250" y="3217871"/>
            <a:ext cx="3242997" cy="2161998"/>
          </a:xfrm>
          <a:prstGeom prst="rect">
            <a:avLst/>
          </a:prstGeom>
        </p:spPr>
      </p:pic>
      <p:pic>
        <p:nvPicPr>
          <p:cNvPr id="6" name="Picture 5">
            <a:extLst>
              <a:ext uri="{FF2B5EF4-FFF2-40B4-BE49-F238E27FC236}">
                <a16:creationId xmlns:a16="http://schemas.microsoft.com/office/drawing/2014/main" id="{DB683016-DC8B-FFAC-5611-452C58A202E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517633" y="1313540"/>
            <a:ext cx="2464486" cy="1768138"/>
          </a:xfrm>
          <a:prstGeom prst="rect">
            <a:avLst/>
          </a:prstGeom>
        </p:spPr>
      </p:pic>
      <p:sp>
        <p:nvSpPr>
          <p:cNvPr id="4" name="TextBox 3">
            <a:extLst>
              <a:ext uri="{FF2B5EF4-FFF2-40B4-BE49-F238E27FC236}">
                <a16:creationId xmlns:a16="http://schemas.microsoft.com/office/drawing/2014/main" id="{52DDFA1B-48BB-D162-02DB-13DC291AEE66}"/>
              </a:ext>
            </a:extLst>
          </p:cNvPr>
          <p:cNvSpPr txBox="1"/>
          <p:nvPr/>
        </p:nvSpPr>
        <p:spPr>
          <a:xfrm>
            <a:off x="82905" y="1508849"/>
            <a:ext cx="7838984" cy="4201791"/>
          </a:xfrm>
          <a:prstGeom prst="rect">
            <a:avLst/>
          </a:prstGeom>
          <a:noFill/>
        </p:spPr>
        <p:txBody>
          <a:bodyPr wrap="square">
            <a:spAutoFit/>
          </a:bodyPr>
          <a:lstStyle/>
          <a:p>
            <a:r>
              <a:rPr lang="en-US" sz="3200" b="1">
                <a:solidFill>
                  <a:schemeClr val="bg1"/>
                </a:solidFill>
                <a:latin typeface="+mn-lt"/>
                <a:ea typeface="Open Sans Extrabold" panose="020B0606030504020204" pitchFamily="34" charset="0"/>
                <a:cs typeface="Open Sans Extrabold" panose="020B0606030504020204" pitchFamily="34" charset="0"/>
              </a:rPr>
              <a:t>Due Diligence</a:t>
            </a:r>
          </a:p>
          <a:p>
            <a:pPr marL="457200" indent="-457200">
              <a:lnSpc>
                <a:spcPct val="150000"/>
              </a:lnSpc>
              <a:buFont typeface="Arial" panose="020B0604020202020204" pitchFamily="34" charset="0"/>
              <a:buChar char="•"/>
            </a:pPr>
            <a:r>
              <a:rPr lang="en-US" sz="3200">
                <a:solidFill>
                  <a:schemeClr val="bg1"/>
                </a:solidFill>
                <a:ea typeface="Open Sans Extrabold" panose="020B0606030504020204" pitchFamily="34" charset="0"/>
                <a:cs typeface="Open Sans Extrabold" panose="020B0606030504020204" pitchFamily="34" charset="0"/>
              </a:rPr>
              <a:t>The Due Diligence Process</a:t>
            </a:r>
          </a:p>
          <a:p>
            <a:pPr marL="457200" indent="-457200">
              <a:lnSpc>
                <a:spcPct val="150000"/>
              </a:lnSpc>
              <a:buFont typeface="Arial" panose="020B0604020202020204" pitchFamily="34" charset="0"/>
              <a:buChar char="•"/>
            </a:pPr>
            <a:r>
              <a:rPr lang="en-US" sz="3200">
                <a:solidFill>
                  <a:schemeClr val="bg1"/>
                </a:solidFill>
                <a:ea typeface="Open Sans Extrabold" panose="020B0606030504020204" pitchFamily="34" charset="0"/>
                <a:cs typeface="Open Sans Extrabold" panose="020B0606030504020204" pitchFamily="34" charset="0"/>
              </a:rPr>
              <a:t>Recognized Environmental Conditions</a:t>
            </a:r>
          </a:p>
          <a:p>
            <a:pPr marL="457200" indent="-457200">
              <a:lnSpc>
                <a:spcPct val="150000"/>
              </a:lnSpc>
              <a:buFont typeface="Arial" panose="020B0604020202020204" pitchFamily="34" charset="0"/>
              <a:buChar char="•"/>
            </a:pPr>
            <a:r>
              <a:rPr lang="en-US" sz="3200">
                <a:solidFill>
                  <a:schemeClr val="bg1"/>
                </a:solidFill>
                <a:ea typeface="Open Sans Extrabold" panose="020B0606030504020204" pitchFamily="34" charset="0"/>
                <a:cs typeface="Open Sans Extrabold" panose="020B0606030504020204" pitchFamily="34" charset="0"/>
              </a:rPr>
              <a:t>Roles and Responsibilities</a:t>
            </a:r>
          </a:p>
          <a:p>
            <a:pPr marL="457200" indent="-457200">
              <a:lnSpc>
                <a:spcPct val="150000"/>
              </a:lnSpc>
              <a:buFont typeface="Arial" panose="020B0604020202020204" pitchFamily="34" charset="0"/>
              <a:buChar char="•"/>
            </a:pPr>
            <a:r>
              <a:rPr lang="en-US" sz="3200">
                <a:solidFill>
                  <a:schemeClr val="bg1"/>
                </a:solidFill>
                <a:ea typeface="Open Sans Extrabold" panose="020B0606030504020204" pitchFamily="34" charset="0"/>
                <a:cs typeface="Open Sans Extrabold" panose="020B0606030504020204" pitchFamily="34" charset="0"/>
              </a:rPr>
              <a:t>Common Due Diligence Questions</a:t>
            </a:r>
          </a:p>
          <a:p>
            <a:pPr marL="457200" indent="-457200">
              <a:lnSpc>
                <a:spcPct val="150000"/>
              </a:lnSpc>
              <a:buFont typeface="Arial" panose="020B0604020202020204" pitchFamily="34" charset="0"/>
              <a:buChar char="•"/>
            </a:pPr>
            <a:endParaRPr lang="en-US" sz="3200"/>
          </a:p>
        </p:txBody>
      </p:sp>
    </p:spTree>
    <p:extLst>
      <p:ext uri="{BB962C8B-B14F-4D97-AF65-F5344CB8AC3E}">
        <p14:creationId xmlns:p14="http://schemas.microsoft.com/office/powerpoint/2010/main" val="2454893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3" name="TextBox 2">
            <a:extLst>
              <a:ext uri="{FF2B5EF4-FFF2-40B4-BE49-F238E27FC236}">
                <a16:creationId xmlns:a16="http://schemas.microsoft.com/office/drawing/2014/main" id="{C805FB02-D366-46A8-8E5E-00B6F98FC352}"/>
              </a:ext>
            </a:extLst>
          </p:cNvPr>
          <p:cNvSpPr txBox="1"/>
          <p:nvPr/>
        </p:nvSpPr>
        <p:spPr>
          <a:xfrm>
            <a:off x="3491304" y="-8434"/>
            <a:ext cx="8605446" cy="707886"/>
          </a:xfrm>
          <a:prstGeom prst="rect">
            <a:avLst/>
          </a:prstGeom>
          <a:noFill/>
        </p:spPr>
        <p:txBody>
          <a:bodyPr wrap="square" rtlCol="0">
            <a:spAutoFit/>
          </a:bodyPr>
          <a:lstStyle/>
          <a:p>
            <a:r>
              <a:rPr lang="en-US" sz="4000">
                <a:solidFill>
                  <a:schemeClr val="bg1"/>
                </a:solidFill>
              </a:rPr>
              <a:t>Due Diligence</a:t>
            </a:r>
          </a:p>
        </p:txBody>
      </p:sp>
      <p:sp>
        <p:nvSpPr>
          <p:cNvPr id="13" name="TextBox 12">
            <a:extLst>
              <a:ext uri="{FF2B5EF4-FFF2-40B4-BE49-F238E27FC236}">
                <a16:creationId xmlns:a16="http://schemas.microsoft.com/office/drawing/2014/main" id="{9C2D1926-FB6E-7C4C-194E-89D143A437AC}"/>
              </a:ext>
            </a:extLst>
          </p:cNvPr>
          <p:cNvSpPr txBox="1"/>
          <p:nvPr/>
        </p:nvSpPr>
        <p:spPr>
          <a:xfrm>
            <a:off x="341489" y="1066800"/>
            <a:ext cx="9410700" cy="6463308"/>
          </a:xfrm>
          <a:prstGeom prst="rect">
            <a:avLst/>
          </a:prstGeom>
          <a:noFill/>
        </p:spPr>
        <p:txBody>
          <a:bodyPr wrap="square" rtlCol="0">
            <a:spAutoFit/>
          </a:bodyPr>
          <a:lstStyle/>
          <a:p>
            <a:pPr>
              <a:spcBef>
                <a:spcPts val="600"/>
              </a:spcBef>
              <a:spcAft>
                <a:spcPts val="600"/>
              </a:spcAft>
            </a:pPr>
            <a:r>
              <a:rPr lang="en-US" sz="3400" b="1"/>
              <a:t>What is due diligence?</a:t>
            </a:r>
          </a:p>
          <a:p>
            <a:pPr marL="285750" indent="-285750">
              <a:spcBef>
                <a:spcPts val="600"/>
              </a:spcBef>
              <a:spcAft>
                <a:spcPts val="600"/>
              </a:spcAft>
              <a:buFont typeface="Arial" panose="020B0604020202020204" pitchFamily="34" charset="0"/>
              <a:buChar char="•"/>
            </a:pPr>
            <a:r>
              <a:rPr lang="en-US" sz="2400"/>
              <a:t>Environmental due diligence is a process that evaluates the environmental conditions and risks of a property or land, such as soil and/or groundwater contamination. It is a form of proactive environmental risk management and liability protection. One of the main reasons agricultural lenders complete due diligence prior to making a loan on real estate is to assess whether contingent environmental liabilities may impair a borrower’s ability to repay the loan or make it difficult or impossible for the lender to sell or securitize the loan or possibly causing the lender to become responsible for the cleanup of hazardous waste or petroleum contamination.</a:t>
            </a:r>
          </a:p>
          <a:p>
            <a:pPr marL="285750" indent="-285750">
              <a:spcBef>
                <a:spcPts val="600"/>
              </a:spcBef>
              <a:spcAft>
                <a:spcPts val="600"/>
              </a:spcAft>
              <a:buFont typeface="Arial" panose="020B0604020202020204" pitchFamily="34" charset="0"/>
              <a:buChar char="•"/>
            </a:pPr>
            <a:endParaRPr lang="en-US" altLang="en-US" sz="3200"/>
          </a:p>
          <a:p>
            <a:pPr marL="742950" lvl="1" indent="-285750">
              <a:spcBef>
                <a:spcPts val="600"/>
              </a:spcBef>
              <a:spcAft>
                <a:spcPts val="600"/>
              </a:spcAft>
              <a:buFont typeface="Arial" panose="020B0604020202020204" pitchFamily="34" charset="0"/>
              <a:buChar char="•"/>
            </a:pPr>
            <a:endParaRPr lang="en-US" sz="3400"/>
          </a:p>
          <a:p>
            <a:pPr marL="742950" lvl="1" indent="-285750">
              <a:spcBef>
                <a:spcPts val="600"/>
              </a:spcBef>
              <a:spcAft>
                <a:spcPts val="600"/>
              </a:spcAft>
              <a:buFont typeface="Arial" panose="020B0604020202020204" pitchFamily="34" charset="0"/>
              <a:buChar char="•"/>
            </a:pPr>
            <a:endParaRPr lang="en-US" sz="3400"/>
          </a:p>
        </p:txBody>
      </p:sp>
    </p:spTree>
    <p:extLst>
      <p:ext uri="{BB962C8B-B14F-4D97-AF65-F5344CB8AC3E}">
        <p14:creationId xmlns:p14="http://schemas.microsoft.com/office/powerpoint/2010/main" val="28520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3C880-AD98-0FA0-8538-DB445BA28422}"/>
            </a:ext>
          </a:extLst>
        </p:cNvPr>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3AEA1332-9AE9-B94D-AF2A-DDC17160F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3" name="TextBox 2">
            <a:extLst>
              <a:ext uri="{FF2B5EF4-FFF2-40B4-BE49-F238E27FC236}">
                <a16:creationId xmlns:a16="http://schemas.microsoft.com/office/drawing/2014/main" id="{736C7C6E-0AB9-198E-B3A9-28774A6C337B}"/>
              </a:ext>
            </a:extLst>
          </p:cNvPr>
          <p:cNvSpPr txBox="1"/>
          <p:nvPr/>
        </p:nvSpPr>
        <p:spPr>
          <a:xfrm>
            <a:off x="4107180" y="-19050"/>
            <a:ext cx="5974080" cy="707886"/>
          </a:xfrm>
          <a:prstGeom prst="rect">
            <a:avLst/>
          </a:prstGeom>
          <a:noFill/>
        </p:spPr>
        <p:txBody>
          <a:bodyPr wrap="square" rtlCol="0">
            <a:spAutoFit/>
          </a:bodyPr>
          <a:lstStyle/>
          <a:p>
            <a:r>
              <a:rPr lang="en-US" sz="4000">
                <a:solidFill>
                  <a:schemeClr val="bg1"/>
                </a:solidFill>
              </a:rPr>
              <a:t>Due Diligence Process (FSA)</a:t>
            </a:r>
          </a:p>
        </p:txBody>
      </p:sp>
      <p:pic>
        <p:nvPicPr>
          <p:cNvPr id="4" name="Picture 3">
            <a:extLst>
              <a:ext uri="{FF2B5EF4-FFF2-40B4-BE49-F238E27FC236}">
                <a16:creationId xmlns:a16="http://schemas.microsoft.com/office/drawing/2014/main" id="{50E64697-273F-BE12-AC12-25C616B42BDA}"/>
              </a:ext>
            </a:extLst>
          </p:cNvPr>
          <p:cNvPicPr>
            <a:picLocks noChangeAspect="1"/>
          </p:cNvPicPr>
          <p:nvPr/>
        </p:nvPicPr>
        <p:blipFill>
          <a:blip r:embed="rId4"/>
          <a:stretch>
            <a:fillRect/>
          </a:stretch>
        </p:blipFill>
        <p:spPr>
          <a:xfrm>
            <a:off x="2722100" y="800100"/>
            <a:ext cx="5799457" cy="5774375"/>
          </a:xfrm>
          <a:prstGeom prst="rect">
            <a:avLst/>
          </a:prstGeom>
        </p:spPr>
      </p:pic>
    </p:spTree>
    <p:extLst>
      <p:ext uri="{BB962C8B-B14F-4D97-AF65-F5344CB8AC3E}">
        <p14:creationId xmlns:p14="http://schemas.microsoft.com/office/powerpoint/2010/main" val="923529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2" name="Title 1">
            <a:extLst>
              <a:ext uri="{FF2B5EF4-FFF2-40B4-BE49-F238E27FC236}">
                <a16:creationId xmlns:a16="http://schemas.microsoft.com/office/drawing/2014/main" id="{78FFDF08-81F9-4DE2-FC1C-D662827B635F}"/>
              </a:ext>
            </a:extLst>
          </p:cNvPr>
          <p:cNvSpPr>
            <a:spLocks noGrp="1"/>
          </p:cNvSpPr>
          <p:nvPr>
            <p:ph type="title"/>
          </p:nvPr>
        </p:nvSpPr>
        <p:spPr>
          <a:xfrm>
            <a:off x="2819400" y="609531"/>
            <a:ext cx="5331260" cy="653908"/>
          </a:xfrm>
        </p:spPr>
        <p:txBody>
          <a:bodyPr>
            <a:normAutofit/>
          </a:bodyPr>
          <a:lstStyle/>
          <a:p>
            <a:r>
              <a:rPr lang="en-US" sz="3600" b="0">
                <a:latin typeface="Calibri" panose="020F0502020204030204" pitchFamily="34" charset="0"/>
                <a:cs typeface="Calibri" panose="020F0502020204030204" pitchFamily="34" charset="0"/>
              </a:rPr>
              <a:t>Underground Storage Tanks</a:t>
            </a:r>
          </a:p>
        </p:txBody>
      </p:sp>
      <p:sp>
        <p:nvSpPr>
          <p:cNvPr id="4" name="Rectangle 2">
            <a:extLst>
              <a:ext uri="{FF2B5EF4-FFF2-40B4-BE49-F238E27FC236}">
                <a16:creationId xmlns:a16="http://schemas.microsoft.com/office/drawing/2014/main" id="{BDF0E8C9-D6AB-3A5A-487C-0F6AD0E57CD7}"/>
              </a:ext>
            </a:extLst>
          </p:cNvPr>
          <p:cNvSpPr>
            <a:spLocks noChangeArrowheads="1"/>
          </p:cNvSpPr>
          <p:nvPr/>
        </p:nvSpPr>
        <p:spPr bwMode="auto">
          <a:xfrm>
            <a:off x="23622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857BECDD-BD7B-A542-A220-595C132DF4A1}"/>
              </a:ext>
            </a:extLst>
          </p:cNvPr>
          <p:cNvSpPr>
            <a:spLocks noChangeArrowheads="1"/>
          </p:cNvSpPr>
          <p:nvPr/>
        </p:nvSpPr>
        <p:spPr bwMode="auto">
          <a:xfrm>
            <a:off x="536043" y="669924"/>
            <a:ext cx="12895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173EB2D-EFF2-1764-3EC9-D6A5CBF25E19}"/>
              </a:ext>
            </a:extLst>
          </p:cNvPr>
          <p:cNvSpPr>
            <a:spLocks noChangeArrowheads="1"/>
          </p:cNvSpPr>
          <p:nvPr/>
        </p:nvSpPr>
        <p:spPr bwMode="auto">
          <a:xfrm flipV="1">
            <a:off x="2737702" y="1800224"/>
            <a:ext cx="118291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C5773E0C-7FD1-B338-EDDF-AF08A99330BE}"/>
              </a:ext>
            </a:extLst>
          </p:cNvPr>
          <p:cNvSpPr txBox="1"/>
          <p:nvPr/>
        </p:nvSpPr>
        <p:spPr>
          <a:xfrm>
            <a:off x="3581399" y="0"/>
            <a:ext cx="8382001" cy="707886"/>
          </a:xfrm>
          <a:prstGeom prst="rect">
            <a:avLst/>
          </a:prstGeom>
          <a:noFill/>
        </p:spPr>
        <p:txBody>
          <a:bodyPr wrap="square" rtlCol="0">
            <a:spAutoFit/>
          </a:bodyPr>
          <a:lstStyle/>
          <a:p>
            <a:r>
              <a:rPr lang="en-US" sz="4000">
                <a:solidFill>
                  <a:schemeClr val="bg1"/>
                </a:solidFill>
                <a:latin typeface="Calibri" panose="020F0502020204030204" pitchFamily="34" charset="0"/>
                <a:cs typeface="Calibri" panose="020F0502020204030204" pitchFamily="34" charset="0"/>
              </a:rPr>
              <a:t>Recognized Environmental Conditions</a:t>
            </a:r>
          </a:p>
        </p:txBody>
      </p:sp>
      <p:pic>
        <p:nvPicPr>
          <p:cNvPr id="3" name="Picture 2">
            <a:extLst>
              <a:ext uri="{FF2B5EF4-FFF2-40B4-BE49-F238E27FC236}">
                <a16:creationId xmlns:a16="http://schemas.microsoft.com/office/drawing/2014/main" id="{990F7887-C94B-A606-D5F1-874874DAC0E4}"/>
              </a:ext>
            </a:extLst>
          </p:cNvPr>
          <p:cNvPicPr>
            <a:picLocks noChangeAspect="1"/>
          </p:cNvPicPr>
          <p:nvPr/>
        </p:nvPicPr>
        <p:blipFill>
          <a:blip r:embed="rId4"/>
          <a:stretch>
            <a:fillRect/>
          </a:stretch>
        </p:blipFill>
        <p:spPr>
          <a:xfrm>
            <a:off x="1981200" y="1263439"/>
            <a:ext cx="7162799" cy="5137361"/>
          </a:xfrm>
          <a:prstGeom prst="rect">
            <a:avLst/>
          </a:prstGeom>
        </p:spPr>
      </p:pic>
    </p:spTree>
    <p:extLst>
      <p:ext uri="{BB962C8B-B14F-4D97-AF65-F5344CB8AC3E}">
        <p14:creationId xmlns:p14="http://schemas.microsoft.com/office/powerpoint/2010/main" val="2667808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3" name="TextBox 2">
            <a:extLst>
              <a:ext uri="{FF2B5EF4-FFF2-40B4-BE49-F238E27FC236}">
                <a16:creationId xmlns:a16="http://schemas.microsoft.com/office/drawing/2014/main" id="{C805FB02-D366-46A8-8E5E-00B6F98FC352}"/>
              </a:ext>
            </a:extLst>
          </p:cNvPr>
          <p:cNvSpPr txBox="1"/>
          <p:nvPr/>
        </p:nvSpPr>
        <p:spPr>
          <a:xfrm>
            <a:off x="3581400" y="0"/>
            <a:ext cx="8042154" cy="707886"/>
          </a:xfrm>
          <a:prstGeom prst="rect">
            <a:avLst/>
          </a:prstGeom>
          <a:noFill/>
        </p:spPr>
        <p:txBody>
          <a:bodyPr wrap="square" rtlCol="0">
            <a:spAutoFit/>
          </a:bodyPr>
          <a:lstStyle/>
          <a:p>
            <a:r>
              <a:rPr lang="en-US" sz="4000">
                <a:solidFill>
                  <a:schemeClr val="bg1"/>
                </a:solidFill>
              </a:rPr>
              <a:t>Recognized Environmental Conditions</a:t>
            </a:r>
          </a:p>
        </p:txBody>
      </p:sp>
      <p:sp>
        <p:nvSpPr>
          <p:cNvPr id="2" name="Title 1">
            <a:extLst>
              <a:ext uri="{FF2B5EF4-FFF2-40B4-BE49-F238E27FC236}">
                <a16:creationId xmlns:a16="http://schemas.microsoft.com/office/drawing/2014/main" id="{78FFDF08-81F9-4DE2-FC1C-D662827B635F}"/>
              </a:ext>
            </a:extLst>
          </p:cNvPr>
          <p:cNvSpPr>
            <a:spLocks noGrp="1"/>
          </p:cNvSpPr>
          <p:nvPr>
            <p:ph type="title"/>
          </p:nvPr>
        </p:nvSpPr>
        <p:spPr>
          <a:xfrm>
            <a:off x="3898934" y="707886"/>
            <a:ext cx="7303171" cy="770731"/>
          </a:xfrm>
        </p:spPr>
        <p:txBody>
          <a:bodyPr>
            <a:normAutofit/>
          </a:bodyPr>
          <a:lstStyle/>
          <a:p>
            <a:r>
              <a:rPr lang="en-US" sz="3600" b="0">
                <a:latin typeface="Calibri" panose="020F0502020204030204" pitchFamily="34" charset="0"/>
                <a:cs typeface="Calibri" panose="020F0502020204030204" pitchFamily="34" charset="0"/>
              </a:rPr>
              <a:t>Above Ground Storage Tanks</a:t>
            </a:r>
          </a:p>
        </p:txBody>
      </p:sp>
      <p:sp>
        <p:nvSpPr>
          <p:cNvPr id="4" name="Rectangle 2">
            <a:extLst>
              <a:ext uri="{FF2B5EF4-FFF2-40B4-BE49-F238E27FC236}">
                <a16:creationId xmlns:a16="http://schemas.microsoft.com/office/drawing/2014/main" id="{BDF0E8C9-D6AB-3A5A-487C-0F6AD0E57CD7}"/>
              </a:ext>
            </a:extLst>
          </p:cNvPr>
          <p:cNvSpPr>
            <a:spLocks noChangeArrowheads="1"/>
          </p:cNvSpPr>
          <p:nvPr/>
        </p:nvSpPr>
        <p:spPr bwMode="auto">
          <a:xfrm>
            <a:off x="23622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79532FD0-3C04-4AF9-E918-D3A5BBE3245E}"/>
              </a:ext>
            </a:extLst>
          </p:cNvPr>
          <p:cNvSpPr>
            <a:spLocks noChangeArrowheads="1"/>
          </p:cNvSpPr>
          <p:nvPr/>
        </p:nvSpPr>
        <p:spPr bwMode="auto">
          <a:xfrm>
            <a:off x="568446"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7DB1215A-95D3-ECA2-9242-B6261678A2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81401" y="1458192"/>
            <a:ext cx="6045198" cy="4533898"/>
          </a:xfrm>
          <a:prstGeom prst="rect">
            <a:avLst/>
          </a:prstGeom>
        </p:spPr>
      </p:pic>
      <p:sp>
        <p:nvSpPr>
          <p:cNvPr id="12" name="TextBox 11">
            <a:extLst>
              <a:ext uri="{FF2B5EF4-FFF2-40B4-BE49-F238E27FC236}">
                <a16:creationId xmlns:a16="http://schemas.microsoft.com/office/drawing/2014/main" id="{D6FD2808-BB25-FEC1-3582-54BAB4DC8F41}"/>
              </a:ext>
            </a:extLst>
          </p:cNvPr>
          <p:cNvSpPr txBox="1"/>
          <p:nvPr/>
        </p:nvSpPr>
        <p:spPr>
          <a:xfrm>
            <a:off x="127034" y="1099601"/>
            <a:ext cx="3771900" cy="584775"/>
          </a:xfrm>
          <a:prstGeom prst="rect">
            <a:avLst/>
          </a:prstGeom>
          <a:noFill/>
        </p:spPr>
        <p:txBody>
          <a:bodyPr wrap="square" rtlCol="0">
            <a:spAutoFit/>
          </a:bodyPr>
          <a:lstStyle/>
          <a:p>
            <a:pPr>
              <a:spcBef>
                <a:spcPts val="600"/>
              </a:spcBef>
              <a:spcAft>
                <a:spcPts val="600"/>
              </a:spcAft>
            </a:pPr>
            <a:r>
              <a:rPr lang="en-US" sz="3200">
                <a:effectLst/>
                <a:ea typeface="MS Mincho" panose="02020609040205080304" pitchFamily="49" charset="-128"/>
              </a:rPr>
              <a:t>Is this a REC?</a:t>
            </a:r>
            <a:endParaRPr lang="en-US" sz="3200"/>
          </a:p>
        </p:txBody>
      </p:sp>
    </p:spTree>
    <p:extLst>
      <p:ext uri="{BB962C8B-B14F-4D97-AF65-F5344CB8AC3E}">
        <p14:creationId xmlns:p14="http://schemas.microsoft.com/office/powerpoint/2010/main" val="1111733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2" name="Title 1">
            <a:extLst>
              <a:ext uri="{FF2B5EF4-FFF2-40B4-BE49-F238E27FC236}">
                <a16:creationId xmlns:a16="http://schemas.microsoft.com/office/drawing/2014/main" id="{78FFDF08-81F9-4DE2-FC1C-D662827B635F}"/>
              </a:ext>
            </a:extLst>
          </p:cNvPr>
          <p:cNvSpPr>
            <a:spLocks noGrp="1"/>
          </p:cNvSpPr>
          <p:nvPr>
            <p:ph type="title"/>
          </p:nvPr>
        </p:nvSpPr>
        <p:spPr>
          <a:xfrm>
            <a:off x="6079435" y="609531"/>
            <a:ext cx="4724400" cy="653908"/>
          </a:xfrm>
        </p:spPr>
        <p:txBody>
          <a:bodyPr>
            <a:normAutofit/>
          </a:bodyPr>
          <a:lstStyle/>
          <a:p>
            <a:r>
              <a:rPr lang="en-US" sz="3600" b="0">
                <a:latin typeface="Calibri" panose="020F0502020204030204" pitchFamily="34" charset="0"/>
                <a:cs typeface="Calibri" panose="020F0502020204030204" pitchFamily="34" charset="0"/>
              </a:rPr>
              <a:t>Landfills</a:t>
            </a:r>
          </a:p>
        </p:txBody>
      </p:sp>
      <p:sp>
        <p:nvSpPr>
          <p:cNvPr id="4" name="Rectangle 2">
            <a:extLst>
              <a:ext uri="{FF2B5EF4-FFF2-40B4-BE49-F238E27FC236}">
                <a16:creationId xmlns:a16="http://schemas.microsoft.com/office/drawing/2014/main" id="{BDF0E8C9-D6AB-3A5A-487C-0F6AD0E57CD7}"/>
              </a:ext>
            </a:extLst>
          </p:cNvPr>
          <p:cNvSpPr>
            <a:spLocks noChangeArrowheads="1"/>
          </p:cNvSpPr>
          <p:nvPr/>
        </p:nvSpPr>
        <p:spPr bwMode="auto">
          <a:xfrm>
            <a:off x="23622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857BECDD-BD7B-A542-A220-595C132DF4A1}"/>
              </a:ext>
            </a:extLst>
          </p:cNvPr>
          <p:cNvSpPr>
            <a:spLocks noChangeArrowheads="1"/>
          </p:cNvSpPr>
          <p:nvPr/>
        </p:nvSpPr>
        <p:spPr bwMode="auto">
          <a:xfrm>
            <a:off x="536043" y="669924"/>
            <a:ext cx="12895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173EB2D-EFF2-1764-3EC9-D6A5CBF25E19}"/>
              </a:ext>
            </a:extLst>
          </p:cNvPr>
          <p:cNvSpPr>
            <a:spLocks noChangeArrowheads="1"/>
          </p:cNvSpPr>
          <p:nvPr/>
        </p:nvSpPr>
        <p:spPr bwMode="auto">
          <a:xfrm flipV="1">
            <a:off x="2737702" y="1800224"/>
            <a:ext cx="118291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C5773E0C-7FD1-B338-EDDF-AF08A99330BE}"/>
              </a:ext>
            </a:extLst>
          </p:cNvPr>
          <p:cNvSpPr txBox="1"/>
          <p:nvPr/>
        </p:nvSpPr>
        <p:spPr>
          <a:xfrm>
            <a:off x="3581399" y="0"/>
            <a:ext cx="8382001" cy="707886"/>
          </a:xfrm>
          <a:prstGeom prst="rect">
            <a:avLst/>
          </a:prstGeom>
          <a:noFill/>
        </p:spPr>
        <p:txBody>
          <a:bodyPr wrap="square" rtlCol="0">
            <a:spAutoFit/>
          </a:bodyPr>
          <a:lstStyle/>
          <a:p>
            <a:r>
              <a:rPr lang="en-US" sz="4000">
                <a:solidFill>
                  <a:schemeClr val="bg1"/>
                </a:solidFill>
                <a:latin typeface="Calibri" panose="020F0502020204030204" pitchFamily="34" charset="0"/>
                <a:cs typeface="Calibri" panose="020F0502020204030204" pitchFamily="34" charset="0"/>
              </a:rPr>
              <a:t>Recognized Environmental Conditions</a:t>
            </a:r>
          </a:p>
        </p:txBody>
      </p:sp>
      <p:pic>
        <p:nvPicPr>
          <p:cNvPr id="3" name="Picture 2">
            <a:extLst>
              <a:ext uri="{FF2B5EF4-FFF2-40B4-BE49-F238E27FC236}">
                <a16:creationId xmlns:a16="http://schemas.microsoft.com/office/drawing/2014/main" id="{2DF8D499-AF0C-EED1-5188-AD9505A54D00}"/>
              </a:ext>
            </a:extLst>
          </p:cNvPr>
          <p:cNvPicPr>
            <a:picLocks noChangeAspect="1"/>
          </p:cNvPicPr>
          <p:nvPr/>
        </p:nvPicPr>
        <p:blipFill>
          <a:blip r:embed="rId4"/>
          <a:stretch>
            <a:fillRect/>
          </a:stretch>
        </p:blipFill>
        <p:spPr>
          <a:xfrm>
            <a:off x="457550" y="1217291"/>
            <a:ext cx="4952649" cy="4373651"/>
          </a:xfrm>
          <a:prstGeom prst="rect">
            <a:avLst/>
          </a:prstGeom>
        </p:spPr>
      </p:pic>
      <p:pic>
        <p:nvPicPr>
          <p:cNvPr id="9" name="Picture 8">
            <a:extLst>
              <a:ext uri="{FF2B5EF4-FFF2-40B4-BE49-F238E27FC236}">
                <a16:creationId xmlns:a16="http://schemas.microsoft.com/office/drawing/2014/main" id="{C4AD1162-2F75-EA30-E143-07CA0F401A6B}"/>
              </a:ext>
            </a:extLst>
          </p:cNvPr>
          <p:cNvPicPr>
            <a:picLocks noChangeAspect="1"/>
          </p:cNvPicPr>
          <p:nvPr/>
        </p:nvPicPr>
        <p:blipFill>
          <a:blip r:embed="rId5"/>
          <a:stretch>
            <a:fillRect/>
          </a:stretch>
        </p:blipFill>
        <p:spPr>
          <a:xfrm>
            <a:off x="6400800" y="1722758"/>
            <a:ext cx="3777285" cy="4333217"/>
          </a:xfrm>
          <a:prstGeom prst="rect">
            <a:avLst/>
          </a:prstGeom>
        </p:spPr>
      </p:pic>
    </p:spTree>
    <p:extLst>
      <p:ext uri="{BB962C8B-B14F-4D97-AF65-F5344CB8AC3E}">
        <p14:creationId xmlns:p14="http://schemas.microsoft.com/office/powerpoint/2010/main" val="3033419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2" name="Title 1">
            <a:extLst>
              <a:ext uri="{FF2B5EF4-FFF2-40B4-BE49-F238E27FC236}">
                <a16:creationId xmlns:a16="http://schemas.microsoft.com/office/drawing/2014/main" id="{78FFDF08-81F9-4DE2-FC1C-D662827B635F}"/>
              </a:ext>
            </a:extLst>
          </p:cNvPr>
          <p:cNvSpPr>
            <a:spLocks noGrp="1"/>
          </p:cNvSpPr>
          <p:nvPr>
            <p:ph type="title"/>
          </p:nvPr>
        </p:nvSpPr>
        <p:spPr>
          <a:xfrm>
            <a:off x="3200400" y="657898"/>
            <a:ext cx="5546035" cy="653908"/>
          </a:xfrm>
        </p:spPr>
        <p:txBody>
          <a:bodyPr>
            <a:normAutofit/>
          </a:bodyPr>
          <a:lstStyle/>
          <a:p>
            <a:r>
              <a:rPr lang="en-US" sz="3600" b="0">
                <a:latin typeface="Calibri" panose="020F0502020204030204" pitchFamily="34" charset="0"/>
                <a:cs typeface="Calibri" panose="020F0502020204030204" pitchFamily="34" charset="0"/>
              </a:rPr>
              <a:t>Underground Storage Tanks</a:t>
            </a:r>
          </a:p>
        </p:txBody>
      </p:sp>
      <p:sp>
        <p:nvSpPr>
          <p:cNvPr id="4" name="Rectangle 2">
            <a:extLst>
              <a:ext uri="{FF2B5EF4-FFF2-40B4-BE49-F238E27FC236}">
                <a16:creationId xmlns:a16="http://schemas.microsoft.com/office/drawing/2014/main" id="{BDF0E8C9-D6AB-3A5A-487C-0F6AD0E57CD7}"/>
              </a:ext>
            </a:extLst>
          </p:cNvPr>
          <p:cNvSpPr>
            <a:spLocks noChangeArrowheads="1"/>
          </p:cNvSpPr>
          <p:nvPr/>
        </p:nvSpPr>
        <p:spPr bwMode="auto">
          <a:xfrm>
            <a:off x="23622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857BECDD-BD7B-A542-A220-595C132DF4A1}"/>
              </a:ext>
            </a:extLst>
          </p:cNvPr>
          <p:cNvSpPr>
            <a:spLocks noChangeArrowheads="1"/>
          </p:cNvSpPr>
          <p:nvPr/>
        </p:nvSpPr>
        <p:spPr bwMode="auto">
          <a:xfrm>
            <a:off x="536043" y="669924"/>
            <a:ext cx="12895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173EB2D-EFF2-1764-3EC9-D6A5CBF25E19}"/>
              </a:ext>
            </a:extLst>
          </p:cNvPr>
          <p:cNvSpPr>
            <a:spLocks noChangeArrowheads="1"/>
          </p:cNvSpPr>
          <p:nvPr/>
        </p:nvSpPr>
        <p:spPr bwMode="auto">
          <a:xfrm flipV="1">
            <a:off x="2737702" y="1800224"/>
            <a:ext cx="118291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C5773E0C-7FD1-B338-EDDF-AF08A99330BE}"/>
              </a:ext>
            </a:extLst>
          </p:cNvPr>
          <p:cNvSpPr txBox="1"/>
          <p:nvPr/>
        </p:nvSpPr>
        <p:spPr>
          <a:xfrm>
            <a:off x="3581399" y="0"/>
            <a:ext cx="8382001" cy="707886"/>
          </a:xfrm>
          <a:prstGeom prst="rect">
            <a:avLst/>
          </a:prstGeom>
          <a:noFill/>
        </p:spPr>
        <p:txBody>
          <a:bodyPr wrap="square" rtlCol="0">
            <a:spAutoFit/>
          </a:bodyPr>
          <a:lstStyle/>
          <a:p>
            <a:r>
              <a:rPr lang="en-US" sz="4000">
                <a:solidFill>
                  <a:schemeClr val="bg1"/>
                </a:solidFill>
                <a:latin typeface="Calibri" panose="020F0502020204030204" pitchFamily="34" charset="0"/>
                <a:cs typeface="Calibri" panose="020F0502020204030204" pitchFamily="34" charset="0"/>
              </a:rPr>
              <a:t>Recognized Environmental Conditions</a:t>
            </a:r>
          </a:p>
        </p:txBody>
      </p:sp>
      <p:sp>
        <p:nvSpPr>
          <p:cNvPr id="9" name="TextBox 8">
            <a:extLst>
              <a:ext uri="{FF2B5EF4-FFF2-40B4-BE49-F238E27FC236}">
                <a16:creationId xmlns:a16="http://schemas.microsoft.com/office/drawing/2014/main" id="{89550B73-5990-FF18-EFF2-E6DED40354E2}"/>
              </a:ext>
            </a:extLst>
          </p:cNvPr>
          <p:cNvSpPr txBox="1"/>
          <p:nvPr/>
        </p:nvSpPr>
        <p:spPr>
          <a:xfrm>
            <a:off x="2971800" y="1447800"/>
            <a:ext cx="7772400" cy="433965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3200">
                <a:effectLst/>
                <a:latin typeface="Calibri" panose="020F0502020204030204" pitchFamily="34" charset="0"/>
                <a:ea typeface="MS Mincho" panose="02020609040205080304" pitchFamily="49" charset="-128"/>
                <a:cs typeface="Calibri" panose="020F0502020204030204" pitchFamily="34" charset="0"/>
              </a:rPr>
              <a:t>Leaking Underground Storage Tanks (LUST) often cause the release of a fuel product that can contaminate surrounding soil, groundwater, surface water, or indoor air. </a:t>
            </a:r>
          </a:p>
          <a:p>
            <a:pPr marL="285750" indent="-285750">
              <a:spcBef>
                <a:spcPts val="600"/>
              </a:spcBef>
              <a:spcAft>
                <a:spcPts val="600"/>
              </a:spcAft>
              <a:buFont typeface="Arial" panose="020B0604020202020204" pitchFamily="34" charset="0"/>
              <a:buChar char="•"/>
            </a:pPr>
            <a:r>
              <a:rPr lang="en-US" sz="3200">
                <a:latin typeface="Calibri" panose="020F0502020204030204" pitchFamily="34" charset="0"/>
                <a:ea typeface="MS Mincho" panose="02020609040205080304" pitchFamily="49" charset="-128"/>
                <a:cs typeface="Calibri" panose="020F0502020204030204" pitchFamily="34" charset="0"/>
              </a:rPr>
              <a:t>Regulated and unregulated tanks require a site visit to identify USTs </a:t>
            </a:r>
          </a:p>
          <a:p>
            <a:pPr marL="285750" indent="-285750">
              <a:spcBef>
                <a:spcPts val="600"/>
              </a:spcBef>
              <a:spcAft>
                <a:spcPts val="600"/>
              </a:spcAft>
              <a:buFont typeface="Arial" panose="020B0604020202020204" pitchFamily="34" charset="0"/>
              <a:buChar char="•"/>
            </a:pPr>
            <a:r>
              <a:rPr lang="en-US" sz="3200">
                <a:latin typeface="Calibri" panose="020F0502020204030204" pitchFamily="34" charset="0"/>
                <a:ea typeface="MS Mincho" panose="02020609040205080304" pitchFamily="49" charset="-128"/>
                <a:cs typeface="Calibri" panose="020F0502020204030204" pitchFamily="34" charset="0"/>
              </a:rPr>
              <a:t>A database search is needed to identify LUSTs within 0.5 miles of the site.</a:t>
            </a:r>
          </a:p>
        </p:txBody>
      </p:sp>
      <p:pic>
        <p:nvPicPr>
          <p:cNvPr id="11" name="Picture 10">
            <a:extLst>
              <a:ext uri="{FF2B5EF4-FFF2-40B4-BE49-F238E27FC236}">
                <a16:creationId xmlns:a16="http://schemas.microsoft.com/office/drawing/2014/main" id="{9795D518-61BA-0B85-CF30-91F43F6C9351}"/>
              </a:ext>
            </a:extLst>
          </p:cNvPr>
          <p:cNvPicPr>
            <a:picLocks noChangeAspect="1"/>
          </p:cNvPicPr>
          <p:nvPr/>
        </p:nvPicPr>
        <p:blipFill>
          <a:blip r:embed="rId4"/>
          <a:stretch>
            <a:fillRect/>
          </a:stretch>
        </p:blipFill>
        <p:spPr>
          <a:xfrm>
            <a:off x="433812" y="893831"/>
            <a:ext cx="2303890" cy="5449958"/>
          </a:xfrm>
          <a:prstGeom prst="rect">
            <a:avLst/>
          </a:prstGeom>
        </p:spPr>
      </p:pic>
    </p:spTree>
    <p:extLst>
      <p:ext uri="{BB962C8B-B14F-4D97-AF65-F5344CB8AC3E}">
        <p14:creationId xmlns:p14="http://schemas.microsoft.com/office/powerpoint/2010/main" val="369912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B941C-2DCE-42E0-9801-2B39491F13E0}"/>
            </a:ext>
          </a:extLst>
        </p:cNvPr>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2B977321-790F-8ED0-D512-E4FB6C57F9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3" name="TextBox 2">
            <a:extLst>
              <a:ext uri="{FF2B5EF4-FFF2-40B4-BE49-F238E27FC236}">
                <a16:creationId xmlns:a16="http://schemas.microsoft.com/office/drawing/2014/main" id="{D17BE265-4BF9-20CB-BA6E-2555F7A4EFA4}"/>
              </a:ext>
            </a:extLst>
          </p:cNvPr>
          <p:cNvSpPr txBox="1"/>
          <p:nvPr/>
        </p:nvSpPr>
        <p:spPr>
          <a:xfrm>
            <a:off x="3297677" y="-8434"/>
            <a:ext cx="8894323" cy="707886"/>
          </a:xfrm>
          <a:prstGeom prst="rect">
            <a:avLst/>
          </a:prstGeom>
          <a:noFill/>
        </p:spPr>
        <p:txBody>
          <a:bodyPr wrap="square" rtlCol="0">
            <a:spAutoFit/>
          </a:bodyPr>
          <a:lstStyle/>
          <a:p>
            <a:r>
              <a:rPr lang="en-US" sz="4000">
                <a:solidFill>
                  <a:schemeClr val="bg1"/>
                </a:solidFill>
              </a:rPr>
              <a:t>Roles and Responsibilities (Due Diligence)</a:t>
            </a:r>
          </a:p>
        </p:txBody>
      </p:sp>
      <p:sp>
        <p:nvSpPr>
          <p:cNvPr id="13" name="TextBox 12">
            <a:extLst>
              <a:ext uri="{FF2B5EF4-FFF2-40B4-BE49-F238E27FC236}">
                <a16:creationId xmlns:a16="http://schemas.microsoft.com/office/drawing/2014/main" id="{61B3CF02-D7BD-4A7C-7FB9-87CF38DE8357}"/>
              </a:ext>
            </a:extLst>
          </p:cNvPr>
          <p:cNvSpPr txBox="1"/>
          <p:nvPr/>
        </p:nvSpPr>
        <p:spPr>
          <a:xfrm>
            <a:off x="341489" y="1066800"/>
            <a:ext cx="9410700" cy="6801862"/>
          </a:xfrm>
          <a:prstGeom prst="rect">
            <a:avLst/>
          </a:prstGeom>
          <a:noFill/>
        </p:spPr>
        <p:txBody>
          <a:bodyPr wrap="square" lIns="91440" tIns="45720" rIns="91440" bIns="45720" rtlCol="0" anchor="t">
            <a:spAutoFit/>
          </a:bodyPr>
          <a:lstStyle/>
          <a:p>
            <a:pPr marL="285750" indent="-285750">
              <a:spcBef>
                <a:spcPts val="600"/>
              </a:spcBef>
              <a:spcAft>
                <a:spcPts val="600"/>
              </a:spcAft>
              <a:buFont typeface="Arial" panose="020B0604020202020204" pitchFamily="34" charset="0"/>
              <a:buChar char="•"/>
            </a:pPr>
            <a:r>
              <a:rPr lang="en-US" sz="4000" b="1"/>
              <a:t>Guaranteed Lenders </a:t>
            </a:r>
            <a:r>
              <a:rPr lang="en-US" sz="4000"/>
              <a:t>must complete due diligence for loan guarantees using real estate as security. </a:t>
            </a:r>
            <a:endParaRPr lang="en-US" sz="4000">
              <a:cs typeface="Calibri"/>
            </a:endParaRPr>
          </a:p>
          <a:p>
            <a:pPr marL="742950" lvl="1" indent="-285750">
              <a:spcBef>
                <a:spcPts val="600"/>
              </a:spcBef>
              <a:spcAft>
                <a:spcPts val="600"/>
              </a:spcAft>
              <a:buFont typeface="Arial" panose="020B0604020202020204" pitchFamily="34" charset="0"/>
              <a:buChar char="•"/>
            </a:pPr>
            <a:r>
              <a:rPr lang="en-US" altLang="en-US" sz="4000">
                <a:cs typeface="Calibri"/>
              </a:rPr>
              <a:t>FSA-2211 "Application for Guarantee" includes certification that a due diligence review has been completed.</a:t>
            </a:r>
          </a:p>
          <a:p>
            <a:pPr marL="742950" lvl="1" indent="-285750">
              <a:spcBef>
                <a:spcPts val="600"/>
              </a:spcBef>
              <a:spcAft>
                <a:spcPts val="600"/>
              </a:spcAft>
              <a:buFont typeface="Arial" panose="020B0604020202020204" pitchFamily="34" charset="0"/>
              <a:buChar char="•"/>
            </a:pPr>
            <a:r>
              <a:rPr lang="en-US" sz="4400">
                <a:cs typeface="Calibri"/>
              </a:rPr>
              <a:t>Attach the review if concerns are identified.</a:t>
            </a:r>
            <a:endParaRPr lang="en-US" altLang="en-US" sz="4000">
              <a:cs typeface="Calibri"/>
            </a:endParaRPr>
          </a:p>
          <a:p>
            <a:pPr marL="742950" lvl="1" indent="-285750">
              <a:spcBef>
                <a:spcPts val="600"/>
              </a:spcBef>
              <a:spcAft>
                <a:spcPts val="600"/>
              </a:spcAft>
              <a:buFont typeface="Arial" panose="020B0604020202020204" pitchFamily="34" charset="0"/>
              <a:buChar char="•"/>
            </a:pPr>
            <a:endParaRPr lang="en-US" sz="3400"/>
          </a:p>
          <a:p>
            <a:pPr marL="742950" lvl="1" indent="-285750">
              <a:spcBef>
                <a:spcPts val="600"/>
              </a:spcBef>
              <a:spcAft>
                <a:spcPts val="600"/>
              </a:spcAft>
              <a:buFont typeface="Arial" panose="020B0604020202020204" pitchFamily="34" charset="0"/>
              <a:buChar char="•"/>
            </a:pPr>
            <a:endParaRPr lang="en-US" sz="3400">
              <a:cs typeface="Calibri" panose="020F0502020204030204"/>
            </a:endParaRPr>
          </a:p>
        </p:txBody>
      </p:sp>
    </p:spTree>
    <p:extLst>
      <p:ext uri="{BB962C8B-B14F-4D97-AF65-F5344CB8AC3E}">
        <p14:creationId xmlns:p14="http://schemas.microsoft.com/office/powerpoint/2010/main" val="398992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17A32-2083-4DBE-F654-051C979EE595}"/>
            </a:ext>
          </a:extLst>
        </p:cNvPr>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7EF1CE9F-7BE0-BD0A-33D2-E73657A77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13" name="TextBox 12">
            <a:extLst>
              <a:ext uri="{FF2B5EF4-FFF2-40B4-BE49-F238E27FC236}">
                <a16:creationId xmlns:a16="http://schemas.microsoft.com/office/drawing/2014/main" id="{41D955DF-C35D-5A45-1F9C-F6B0AA4FF0C0}"/>
              </a:ext>
            </a:extLst>
          </p:cNvPr>
          <p:cNvSpPr txBox="1"/>
          <p:nvPr/>
        </p:nvSpPr>
        <p:spPr>
          <a:xfrm>
            <a:off x="303389" y="1237578"/>
            <a:ext cx="9762631" cy="6848029"/>
          </a:xfrm>
          <a:prstGeom prst="rect">
            <a:avLst/>
          </a:prstGeom>
          <a:noFill/>
        </p:spPr>
        <p:txBody>
          <a:bodyPr wrap="square" lIns="91440" tIns="45720" rIns="91440" bIns="45720" rtlCol="0" anchor="t">
            <a:spAutoFit/>
          </a:bodyPr>
          <a:lstStyle/>
          <a:p>
            <a:r>
              <a:rPr lang="en-US" sz="3600" b="1"/>
              <a:t>Contractors and/or Lender Staff</a:t>
            </a:r>
          </a:p>
          <a:p>
            <a:pPr marL="742950" lvl="1" indent="-285750">
              <a:buFont typeface="Arial" panose="020B0604020202020204" pitchFamily="34" charset="0"/>
              <a:buChar char="•"/>
            </a:pPr>
            <a:r>
              <a:rPr lang="en-US" sz="3600"/>
              <a:t>Can be utilized for the due diligence documentation</a:t>
            </a:r>
          </a:p>
          <a:p>
            <a:pPr marL="742950" lvl="1" indent="-285750">
              <a:buFont typeface="Arial" panose="020B0604020202020204" pitchFamily="34" charset="0"/>
              <a:buChar char="•"/>
            </a:pPr>
            <a:r>
              <a:rPr lang="en-US" sz="3600"/>
              <a:t>May use the:</a:t>
            </a:r>
          </a:p>
          <a:p>
            <a:pPr marL="1200150" lvl="2" indent="-285750">
              <a:buFont typeface="Arial" panose="020B0604020202020204" pitchFamily="34" charset="0"/>
              <a:buChar char="•"/>
            </a:pPr>
            <a:r>
              <a:rPr lang="en-US" sz="3600"/>
              <a:t>ASTM Transaction Screen Questionnaire;</a:t>
            </a:r>
            <a:endParaRPr lang="en-US" sz="3600">
              <a:cs typeface="Calibri"/>
            </a:endParaRPr>
          </a:p>
          <a:p>
            <a:pPr marL="1200150" lvl="2" indent="-285750">
              <a:buFont typeface="Arial" panose="020B0604020202020204" pitchFamily="34" charset="0"/>
              <a:buChar char="•"/>
            </a:pPr>
            <a:r>
              <a:rPr lang="en-US" sz="3600"/>
              <a:t>The FSA-851; or</a:t>
            </a:r>
          </a:p>
          <a:p>
            <a:pPr marL="1200150" lvl="2" indent="-285750">
              <a:buFont typeface="Arial" panose="020B0604020202020204" pitchFamily="34" charset="0"/>
              <a:buChar char="•"/>
            </a:pPr>
            <a:r>
              <a:rPr lang="en-US" sz="3600"/>
              <a:t>Any other similar form approved by their regulator</a:t>
            </a:r>
          </a:p>
          <a:p>
            <a:pPr marL="285750" indent="-285750">
              <a:buFont typeface="Arial" panose="020B0604020202020204" pitchFamily="34" charset="0"/>
              <a:buChar char="•"/>
            </a:pPr>
            <a:endParaRPr lang="en-US" sz="3200" b="1">
              <a:highlight>
                <a:srgbClr val="FFFF00"/>
              </a:highlight>
            </a:endParaRPr>
          </a:p>
          <a:p>
            <a:pPr marL="742950" lvl="1" indent="-285750">
              <a:buFont typeface="Arial" panose="020B0604020202020204" pitchFamily="34" charset="0"/>
              <a:buChar char="•"/>
            </a:pPr>
            <a:endParaRPr lang="en-US" sz="3600"/>
          </a:p>
          <a:p>
            <a:pPr marL="742950" lvl="1" indent="-285750">
              <a:spcBef>
                <a:spcPts val="600"/>
              </a:spcBef>
              <a:spcAft>
                <a:spcPts val="600"/>
              </a:spcAft>
              <a:buFont typeface="Arial" panose="020B0604020202020204" pitchFamily="34" charset="0"/>
              <a:buChar char="•"/>
            </a:pPr>
            <a:endParaRPr lang="en-US" sz="3400"/>
          </a:p>
          <a:p>
            <a:pPr marL="742950" lvl="1" indent="-285750">
              <a:spcBef>
                <a:spcPts val="600"/>
              </a:spcBef>
              <a:spcAft>
                <a:spcPts val="600"/>
              </a:spcAft>
              <a:buFont typeface="Arial" panose="020B0604020202020204" pitchFamily="34" charset="0"/>
              <a:buChar char="•"/>
            </a:pPr>
            <a:endParaRPr lang="en-US" sz="3400"/>
          </a:p>
        </p:txBody>
      </p:sp>
      <p:sp>
        <p:nvSpPr>
          <p:cNvPr id="2" name="TextBox 1">
            <a:extLst>
              <a:ext uri="{FF2B5EF4-FFF2-40B4-BE49-F238E27FC236}">
                <a16:creationId xmlns:a16="http://schemas.microsoft.com/office/drawing/2014/main" id="{276A2F01-C692-A541-DF11-5E15682FB234}"/>
              </a:ext>
            </a:extLst>
          </p:cNvPr>
          <p:cNvSpPr txBox="1"/>
          <p:nvPr/>
        </p:nvSpPr>
        <p:spPr>
          <a:xfrm>
            <a:off x="3297677" y="-8434"/>
            <a:ext cx="8894323" cy="707886"/>
          </a:xfrm>
          <a:prstGeom prst="rect">
            <a:avLst/>
          </a:prstGeom>
          <a:noFill/>
        </p:spPr>
        <p:txBody>
          <a:bodyPr wrap="square" rtlCol="0">
            <a:spAutoFit/>
          </a:bodyPr>
          <a:lstStyle/>
          <a:p>
            <a:r>
              <a:rPr lang="en-US" sz="4000">
                <a:solidFill>
                  <a:schemeClr val="bg1"/>
                </a:solidFill>
              </a:rPr>
              <a:t>Roles and Responsibilities (Due Diligence)</a:t>
            </a:r>
          </a:p>
        </p:txBody>
      </p:sp>
    </p:spTree>
    <p:extLst>
      <p:ext uri="{BB962C8B-B14F-4D97-AF65-F5344CB8AC3E}">
        <p14:creationId xmlns:p14="http://schemas.microsoft.com/office/powerpoint/2010/main" val="2755997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ECBC1-99CC-1342-A7BB-166CC8BC164B}"/>
              </a:ext>
            </a:extLst>
          </p:cNvPr>
          <p:cNvSpPr txBox="1"/>
          <p:nvPr/>
        </p:nvSpPr>
        <p:spPr>
          <a:xfrm>
            <a:off x="544286" y="1089898"/>
            <a:ext cx="9296400" cy="4678204"/>
          </a:xfrm>
          <a:prstGeom prst="rect">
            <a:avLst/>
          </a:prstGeom>
          <a:noFill/>
        </p:spPr>
        <p:txBody>
          <a:bodyPr wrap="square" lIns="91440" tIns="45720" rIns="91440" bIns="45720" rtlCol="0" anchor="t">
            <a:spAutoFit/>
          </a:bodyPr>
          <a:lstStyle/>
          <a:p>
            <a:pPr marL="285750" indent="-285750">
              <a:spcBef>
                <a:spcPts val="600"/>
              </a:spcBef>
              <a:spcAft>
                <a:spcPts val="600"/>
              </a:spcAft>
              <a:buFont typeface="Arial" panose="020B0604020202020204" pitchFamily="34" charset="0"/>
              <a:buChar char="•"/>
            </a:pPr>
            <a:r>
              <a:rPr lang="en-US" sz="3400"/>
              <a:t>The NEPA Process</a:t>
            </a:r>
          </a:p>
          <a:p>
            <a:pPr marL="742950" lvl="1" indent="-285750">
              <a:spcBef>
                <a:spcPts val="600"/>
              </a:spcBef>
              <a:spcAft>
                <a:spcPts val="600"/>
              </a:spcAft>
              <a:buFont typeface="Arial" panose="020B0604020202020204" pitchFamily="34" charset="0"/>
              <a:buChar char="•"/>
            </a:pPr>
            <a:r>
              <a:rPr lang="en-US" sz="3400"/>
              <a:t>Roles and Responsibilities NEPA</a:t>
            </a:r>
          </a:p>
          <a:p>
            <a:pPr marL="742950" lvl="1" indent="-285750">
              <a:spcBef>
                <a:spcPts val="600"/>
              </a:spcBef>
              <a:spcAft>
                <a:spcPts val="600"/>
              </a:spcAft>
              <a:buFont typeface="Arial" panose="020B0604020202020204" pitchFamily="34" charset="0"/>
              <a:buChar char="•"/>
            </a:pPr>
            <a:r>
              <a:rPr lang="en-US" sz="3400"/>
              <a:t>Common NEPA Questions</a:t>
            </a:r>
          </a:p>
          <a:p>
            <a:pPr marL="285750" indent="-285750">
              <a:spcBef>
                <a:spcPts val="600"/>
              </a:spcBef>
              <a:spcAft>
                <a:spcPts val="600"/>
              </a:spcAft>
              <a:buFont typeface="Arial" panose="020B0604020202020204" pitchFamily="34" charset="0"/>
              <a:buChar char="•"/>
            </a:pPr>
            <a:r>
              <a:rPr lang="en-US" sz="3400"/>
              <a:t>The Due Diligence Process</a:t>
            </a:r>
          </a:p>
          <a:p>
            <a:pPr marL="742950" lvl="1" indent="-285750">
              <a:spcBef>
                <a:spcPts val="600"/>
              </a:spcBef>
              <a:spcAft>
                <a:spcPts val="600"/>
              </a:spcAft>
              <a:buFont typeface="Arial" panose="020B0604020202020204" pitchFamily="34" charset="0"/>
              <a:buChar char="•"/>
            </a:pPr>
            <a:r>
              <a:rPr lang="en-US" sz="3400"/>
              <a:t>Recognized Environmental Condition (Scope)</a:t>
            </a:r>
          </a:p>
          <a:p>
            <a:pPr marL="742950" lvl="1" indent="-285750">
              <a:spcBef>
                <a:spcPts val="600"/>
              </a:spcBef>
              <a:spcAft>
                <a:spcPts val="600"/>
              </a:spcAft>
              <a:buFont typeface="Arial" panose="020B0604020202020204" pitchFamily="34" charset="0"/>
              <a:buChar char="•"/>
            </a:pPr>
            <a:r>
              <a:rPr lang="en-US" sz="3400"/>
              <a:t>Roles and Responsibilities Due Diligence </a:t>
            </a:r>
          </a:p>
          <a:p>
            <a:pPr marL="742950" lvl="1" indent="-285750">
              <a:spcBef>
                <a:spcPts val="600"/>
              </a:spcBef>
              <a:spcAft>
                <a:spcPts val="600"/>
              </a:spcAft>
              <a:buFont typeface="Arial" panose="020B0604020202020204" pitchFamily="34" charset="0"/>
              <a:buChar char="•"/>
            </a:pPr>
            <a:r>
              <a:rPr lang="en-US" sz="3400"/>
              <a:t>Common Due Diligence Questions</a:t>
            </a:r>
          </a:p>
        </p:txBody>
      </p:sp>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3" name="TextBox 2">
            <a:extLst>
              <a:ext uri="{FF2B5EF4-FFF2-40B4-BE49-F238E27FC236}">
                <a16:creationId xmlns:a16="http://schemas.microsoft.com/office/drawing/2014/main" id="{C805FB02-D366-46A8-8E5E-00B6F98FC352}"/>
              </a:ext>
            </a:extLst>
          </p:cNvPr>
          <p:cNvSpPr txBox="1"/>
          <p:nvPr/>
        </p:nvSpPr>
        <p:spPr>
          <a:xfrm>
            <a:off x="4953000" y="0"/>
            <a:ext cx="1905000" cy="707886"/>
          </a:xfrm>
          <a:prstGeom prst="rect">
            <a:avLst/>
          </a:prstGeom>
          <a:noFill/>
        </p:spPr>
        <p:txBody>
          <a:bodyPr wrap="square" rtlCol="0">
            <a:spAutoFit/>
          </a:bodyPr>
          <a:lstStyle/>
          <a:p>
            <a:r>
              <a:rPr lang="en-US" sz="4000">
                <a:solidFill>
                  <a:schemeClr val="bg1"/>
                </a:solidFill>
              </a:rPr>
              <a:t>Agenda</a:t>
            </a:r>
          </a:p>
        </p:txBody>
      </p:sp>
    </p:spTree>
    <p:extLst>
      <p:ext uri="{BB962C8B-B14F-4D97-AF65-F5344CB8AC3E}">
        <p14:creationId xmlns:p14="http://schemas.microsoft.com/office/powerpoint/2010/main" val="1392228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DDB9A-9880-0F74-CF55-6044F093DDD6}"/>
            </a:ext>
          </a:extLst>
        </p:cNvPr>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CC641663-83FD-6381-DEF0-9D8D7CB939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13" name="TextBox 12">
            <a:extLst>
              <a:ext uri="{FF2B5EF4-FFF2-40B4-BE49-F238E27FC236}">
                <a16:creationId xmlns:a16="http://schemas.microsoft.com/office/drawing/2014/main" id="{D63CCCA6-E379-DAC3-19BD-79997190AE1E}"/>
              </a:ext>
            </a:extLst>
          </p:cNvPr>
          <p:cNvSpPr txBox="1"/>
          <p:nvPr/>
        </p:nvSpPr>
        <p:spPr>
          <a:xfrm>
            <a:off x="408723" y="796514"/>
            <a:ext cx="10183077" cy="690958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600" b="1"/>
              <a:t>State Environmental Coordinators</a:t>
            </a:r>
            <a:endParaRPr lang="en-US" sz="3600"/>
          </a:p>
          <a:p>
            <a:pPr marL="742950" lvl="1" indent="-285750">
              <a:buFont typeface="Arial" panose="020B0604020202020204" pitchFamily="34" charset="0"/>
              <a:buChar char="•"/>
            </a:pPr>
            <a:r>
              <a:rPr lang="en-US" sz="3600"/>
              <a:t>Oversee requirements related to due diligence</a:t>
            </a:r>
            <a:endParaRPr lang="en-US" sz="3600">
              <a:cs typeface="Calibri"/>
            </a:endParaRPr>
          </a:p>
          <a:p>
            <a:pPr marL="742950" lvl="1" indent="-285750">
              <a:buFont typeface="Arial" panose="020B0604020202020204" pitchFamily="34" charset="0"/>
              <a:buChar char="•"/>
            </a:pPr>
            <a:r>
              <a:rPr lang="en-US" sz="3600"/>
              <a:t>Train FSA Staff on due diligence for direct loans (FSA-851 Environmental Risk Survey Form).</a:t>
            </a:r>
          </a:p>
          <a:p>
            <a:pPr marL="285750" indent="-285750">
              <a:buFont typeface="Arial" panose="020B0604020202020204" pitchFamily="34" charset="0"/>
              <a:buChar char="•"/>
            </a:pPr>
            <a:r>
              <a:rPr lang="en-US" sz="3600" b="1"/>
              <a:t>Appraisers </a:t>
            </a:r>
          </a:p>
          <a:p>
            <a:pPr marL="742950" lvl="1" indent="-285750">
              <a:buFont typeface="Arial" panose="020B0604020202020204" pitchFamily="34" charset="0"/>
              <a:buChar char="•"/>
            </a:pPr>
            <a:r>
              <a:rPr lang="en-US" sz="3600"/>
              <a:t>Typically, are not environmental professionals.</a:t>
            </a:r>
          </a:p>
          <a:p>
            <a:pPr marL="742950" lvl="1" indent="-285750">
              <a:buFont typeface="Arial" panose="020B0604020202020204" pitchFamily="34" charset="0"/>
              <a:buChar char="•"/>
            </a:pPr>
            <a:r>
              <a:rPr lang="en-US" sz="3600"/>
              <a:t>Must document environmental concerns in the appraisal report according to the Uniform Standards of Professional Appraisal Practice.</a:t>
            </a:r>
          </a:p>
          <a:p>
            <a:pPr marL="742950" lvl="1" indent="-285750">
              <a:buFont typeface="Arial" panose="020B0604020202020204" pitchFamily="34" charset="0"/>
              <a:buChar char="•"/>
            </a:pPr>
            <a:endParaRPr lang="en-US" sz="3600"/>
          </a:p>
          <a:p>
            <a:pPr marL="742950" lvl="1" indent="-285750">
              <a:spcBef>
                <a:spcPts val="600"/>
              </a:spcBef>
              <a:spcAft>
                <a:spcPts val="600"/>
              </a:spcAft>
              <a:buFont typeface="Arial" panose="020B0604020202020204" pitchFamily="34" charset="0"/>
              <a:buChar char="•"/>
            </a:pPr>
            <a:endParaRPr lang="en-US" sz="3400"/>
          </a:p>
          <a:p>
            <a:pPr marL="742950" lvl="1" indent="-285750">
              <a:spcBef>
                <a:spcPts val="600"/>
              </a:spcBef>
              <a:spcAft>
                <a:spcPts val="600"/>
              </a:spcAft>
              <a:buFont typeface="Arial" panose="020B0604020202020204" pitchFamily="34" charset="0"/>
              <a:buChar char="•"/>
            </a:pPr>
            <a:endParaRPr lang="en-US" sz="3400"/>
          </a:p>
        </p:txBody>
      </p:sp>
      <p:sp>
        <p:nvSpPr>
          <p:cNvPr id="2" name="TextBox 1">
            <a:extLst>
              <a:ext uri="{FF2B5EF4-FFF2-40B4-BE49-F238E27FC236}">
                <a16:creationId xmlns:a16="http://schemas.microsoft.com/office/drawing/2014/main" id="{FD5A000A-4545-8129-B0D2-D1471CA3D5E5}"/>
              </a:ext>
            </a:extLst>
          </p:cNvPr>
          <p:cNvSpPr txBox="1"/>
          <p:nvPr/>
        </p:nvSpPr>
        <p:spPr>
          <a:xfrm>
            <a:off x="3297677" y="-8434"/>
            <a:ext cx="8894323" cy="707886"/>
          </a:xfrm>
          <a:prstGeom prst="rect">
            <a:avLst/>
          </a:prstGeom>
          <a:noFill/>
        </p:spPr>
        <p:txBody>
          <a:bodyPr wrap="square" rtlCol="0">
            <a:spAutoFit/>
          </a:bodyPr>
          <a:lstStyle/>
          <a:p>
            <a:r>
              <a:rPr lang="en-US" sz="4000">
                <a:solidFill>
                  <a:schemeClr val="bg1"/>
                </a:solidFill>
              </a:rPr>
              <a:t>Roles and Responsibilities (Due Diligence)</a:t>
            </a:r>
          </a:p>
        </p:txBody>
      </p:sp>
    </p:spTree>
    <p:extLst>
      <p:ext uri="{BB962C8B-B14F-4D97-AF65-F5344CB8AC3E}">
        <p14:creationId xmlns:p14="http://schemas.microsoft.com/office/powerpoint/2010/main" val="570922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4" name="Rectangle 2">
            <a:extLst>
              <a:ext uri="{FF2B5EF4-FFF2-40B4-BE49-F238E27FC236}">
                <a16:creationId xmlns:a16="http://schemas.microsoft.com/office/drawing/2014/main" id="{BDF0E8C9-D6AB-3A5A-487C-0F6AD0E57CD7}"/>
              </a:ext>
            </a:extLst>
          </p:cNvPr>
          <p:cNvSpPr>
            <a:spLocks noChangeArrowheads="1"/>
          </p:cNvSpPr>
          <p:nvPr/>
        </p:nvSpPr>
        <p:spPr bwMode="auto">
          <a:xfrm>
            <a:off x="23622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857BECDD-BD7B-A542-A220-595C132DF4A1}"/>
              </a:ext>
            </a:extLst>
          </p:cNvPr>
          <p:cNvSpPr>
            <a:spLocks noChangeArrowheads="1"/>
          </p:cNvSpPr>
          <p:nvPr/>
        </p:nvSpPr>
        <p:spPr bwMode="auto">
          <a:xfrm>
            <a:off x="536043" y="669924"/>
            <a:ext cx="12895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173EB2D-EFF2-1764-3EC9-D6A5CBF25E19}"/>
              </a:ext>
            </a:extLst>
          </p:cNvPr>
          <p:cNvSpPr>
            <a:spLocks noChangeArrowheads="1"/>
          </p:cNvSpPr>
          <p:nvPr/>
        </p:nvSpPr>
        <p:spPr bwMode="auto">
          <a:xfrm flipV="1">
            <a:off x="2737702" y="1800224"/>
            <a:ext cx="118291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C5773E0C-7FD1-B338-EDDF-AF08A99330BE}"/>
              </a:ext>
            </a:extLst>
          </p:cNvPr>
          <p:cNvSpPr txBox="1"/>
          <p:nvPr/>
        </p:nvSpPr>
        <p:spPr>
          <a:xfrm>
            <a:off x="4267199" y="-44881"/>
            <a:ext cx="8382001" cy="707886"/>
          </a:xfrm>
          <a:prstGeom prst="rect">
            <a:avLst/>
          </a:prstGeom>
          <a:noFill/>
        </p:spPr>
        <p:txBody>
          <a:bodyPr wrap="square" rtlCol="0">
            <a:spAutoFit/>
          </a:bodyPr>
          <a:lstStyle/>
          <a:p>
            <a:r>
              <a:rPr lang="en-US" sz="4000">
                <a:solidFill>
                  <a:schemeClr val="bg1"/>
                </a:solidFill>
                <a:latin typeface="Times New Roman" panose="02020603050405020304" pitchFamily="18" charset="0"/>
                <a:cs typeface="Times New Roman" panose="02020603050405020304" pitchFamily="18" charset="0"/>
              </a:rPr>
              <a:t>Common Questions (Due Diligence)</a:t>
            </a:r>
          </a:p>
        </p:txBody>
      </p:sp>
      <p:sp>
        <p:nvSpPr>
          <p:cNvPr id="2" name="TextBox 3">
            <a:extLst>
              <a:ext uri="{FF2B5EF4-FFF2-40B4-BE49-F238E27FC236}">
                <a16:creationId xmlns:a16="http://schemas.microsoft.com/office/drawing/2014/main" id="{596165AC-42E1-CF45-D85A-118DA6EE0F9B}"/>
              </a:ext>
            </a:extLst>
          </p:cNvPr>
          <p:cNvSpPr txBox="1"/>
          <p:nvPr/>
        </p:nvSpPr>
        <p:spPr>
          <a:xfrm>
            <a:off x="303389" y="1722758"/>
            <a:ext cx="10059428" cy="5169620"/>
          </a:xfrm>
          <a:prstGeom prst="rect">
            <a:avLst/>
          </a:prstGeom>
          <a:noFill/>
          <a:ln cap="flat">
            <a:noFill/>
          </a:ln>
        </p:spPr>
        <p:txBody>
          <a:bodyPr vert="horz" wrap="square" lIns="91440" tIns="45720" rIns="91440" bIns="45720" anchor="t" anchorCtr="0" compatLnSpc="1">
            <a:spAutoFit/>
          </a:bodyPr>
          <a:lstStyle/>
          <a:p>
            <a:pPr marL="914400" lvl="1" indent="-457200" algn="just">
              <a:lnSpc>
                <a:spcPct val="107000"/>
              </a:lnSpc>
              <a:buFont typeface="Arial" panose="020B0604020202020204" pitchFamily="34" charset="0"/>
              <a:buChar char="•"/>
            </a:pPr>
            <a:r>
              <a:rPr lang="en-US" sz="3200">
                <a:cs typeface="Arial" panose="020B0604020202020204" pitchFamily="34" charset="0"/>
              </a:rPr>
              <a:t>Lenders are responsible for completing the FSA-851 or similar form for guaranteed loans with real estate serving as primary security.  </a:t>
            </a:r>
          </a:p>
          <a:p>
            <a:pPr marL="914400" lvl="1" indent="-457200" algn="just">
              <a:lnSpc>
                <a:spcPct val="107000"/>
              </a:lnSpc>
              <a:buFont typeface="Arial" panose="020B0604020202020204" pitchFamily="34" charset="0"/>
              <a:buChar char="•"/>
            </a:pPr>
            <a:r>
              <a:rPr lang="en-US" sz="3200">
                <a:cs typeface="Arial" panose="020B0604020202020204" pitchFamily="34" charset="0"/>
              </a:rPr>
              <a:t>Lenders should generally complete this review prior to submitting the application because the lender must certify on the FSA-2211 “Application for Guarantee” that they’ve completed a site visit and indicate whether any environmental hazards are present.</a:t>
            </a:r>
          </a:p>
          <a:p>
            <a:pPr marL="457200" indent="-457200" algn="l">
              <a:buFont typeface="Arial" panose="020B0604020202020204" pitchFamily="34" charset="0"/>
              <a:buChar char="•"/>
            </a:pPr>
            <a:endParaRPr lang="en-US" sz="2800" b="0" i="0" u="none" strike="noStrike">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b="0" i="0" u="none" strike="noStrike">
              <a:effectLst/>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8BA64C5-8A49-2964-781A-476E10550C00}"/>
              </a:ext>
            </a:extLst>
          </p:cNvPr>
          <p:cNvSpPr txBox="1">
            <a:spLocks noGrp="1"/>
          </p:cNvSpPr>
          <p:nvPr>
            <p:ph type="title"/>
          </p:nvPr>
        </p:nvSpPr>
        <p:spPr>
          <a:xfrm>
            <a:off x="74406" y="685795"/>
            <a:ext cx="12043188" cy="770731"/>
          </a:xfrm>
        </p:spPr>
        <p:txBody>
          <a:bodyPr/>
          <a:lstStyle/>
          <a:p>
            <a:pPr lvl="0"/>
            <a:r>
              <a:rPr lang="en-US" sz="3600"/>
              <a:t>Who is Responsible?</a:t>
            </a:r>
          </a:p>
        </p:txBody>
      </p:sp>
    </p:spTree>
    <p:extLst>
      <p:ext uri="{BB962C8B-B14F-4D97-AF65-F5344CB8AC3E}">
        <p14:creationId xmlns:p14="http://schemas.microsoft.com/office/powerpoint/2010/main" val="2289770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4" name="Rectangle 2">
            <a:extLst>
              <a:ext uri="{FF2B5EF4-FFF2-40B4-BE49-F238E27FC236}">
                <a16:creationId xmlns:a16="http://schemas.microsoft.com/office/drawing/2014/main" id="{BDF0E8C9-D6AB-3A5A-487C-0F6AD0E57CD7}"/>
              </a:ext>
            </a:extLst>
          </p:cNvPr>
          <p:cNvSpPr>
            <a:spLocks noChangeArrowheads="1"/>
          </p:cNvSpPr>
          <p:nvPr/>
        </p:nvSpPr>
        <p:spPr bwMode="auto">
          <a:xfrm>
            <a:off x="23622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857BECDD-BD7B-A542-A220-595C132DF4A1}"/>
              </a:ext>
            </a:extLst>
          </p:cNvPr>
          <p:cNvSpPr>
            <a:spLocks noChangeArrowheads="1"/>
          </p:cNvSpPr>
          <p:nvPr/>
        </p:nvSpPr>
        <p:spPr bwMode="auto">
          <a:xfrm>
            <a:off x="536043" y="669924"/>
            <a:ext cx="12895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173EB2D-EFF2-1764-3EC9-D6A5CBF25E19}"/>
              </a:ext>
            </a:extLst>
          </p:cNvPr>
          <p:cNvSpPr>
            <a:spLocks noChangeArrowheads="1"/>
          </p:cNvSpPr>
          <p:nvPr/>
        </p:nvSpPr>
        <p:spPr bwMode="auto">
          <a:xfrm flipV="1">
            <a:off x="2737702" y="1800224"/>
            <a:ext cx="118291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TextBox 3">
            <a:extLst>
              <a:ext uri="{FF2B5EF4-FFF2-40B4-BE49-F238E27FC236}">
                <a16:creationId xmlns:a16="http://schemas.microsoft.com/office/drawing/2014/main" id="{596165AC-42E1-CF45-D85A-118DA6EE0F9B}"/>
              </a:ext>
            </a:extLst>
          </p:cNvPr>
          <p:cNvSpPr txBox="1"/>
          <p:nvPr/>
        </p:nvSpPr>
        <p:spPr>
          <a:xfrm>
            <a:off x="303389" y="1722758"/>
            <a:ext cx="10059428" cy="5696559"/>
          </a:xfrm>
          <a:prstGeom prst="rect">
            <a:avLst/>
          </a:prstGeom>
          <a:noFill/>
          <a:ln cap="flat">
            <a:noFill/>
          </a:ln>
        </p:spPr>
        <p:txBody>
          <a:bodyPr vert="horz" wrap="square" lIns="91440" tIns="45720" rIns="91440" bIns="45720" anchor="t" anchorCtr="0" compatLnSpc="1">
            <a:spAutoFit/>
          </a:bodyPr>
          <a:lstStyle/>
          <a:p>
            <a:pPr marL="457200" indent="-457200" algn="just">
              <a:lnSpc>
                <a:spcPct val="107000"/>
              </a:lnSpc>
              <a:buFont typeface="Arial" panose="020B0604020202020204" pitchFamily="34" charset="0"/>
              <a:buChar char="•"/>
            </a:pPr>
            <a:r>
              <a:rPr lang="en-US" sz="3200">
                <a:cs typeface="Arial" panose="020B0604020202020204" pitchFamily="34" charset="0"/>
              </a:rPr>
              <a:t>The environmental due diligence review (FSA-851 or similar form) addresses the suitability of the loan security</a:t>
            </a:r>
          </a:p>
          <a:p>
            <a:pPr marL="914400" lvl="1" indent="-457200" algn="just">
              <a:lnSpc>
                <a:spcPct val="107000"/>
              </a:lnSpc>
              <a:buFont typeface="Arial" panose="020B0604020202020204" pitchFamily="34" charset="0"/>
              <a:buChar char="•"/>
            </a:pPr>
            <a:r>
              <a:rPr lang="en-US" sz="3200">
                <a:cs typeface="Arial" panose="020B0604020202020204" pitchFamily="34" charset="0"/>
              </a:rPr>
              <a:t>Lenders are not required to submit that due diligence review to FSA unless their review indicates that potential hazards may exist.  </a:t>
            </a:r>
          </a:p>
          <a:p>
            <a:pPr marL="914400" lvl="1" indent="-457200" algn="just">
              <a:lnSpc>
                <a:spcPct val="107000"/>
              </a:lnSpc>
              <a:buFont typeface="Arial" panose="020B0604020202020204" pitchFamily="34" charset="0"/>
              <a:buChar char="•"/>
            </a:pPr>
            <a:r>
              <a:rPr lang="en-US" sz="3200">
                <a:cs typeface="Arial" panose="020B0604020202020204" pitchFamily="34" charset="0"/>
              </a:rPr>
              <a:t>If lenders failed to complete that review and there is a loss claim, that loss claim may be reduced or denied if environmental hazards contributed to the loss.</a:t>
            </a:r>
          </a:p>
          <a:p>
            <a:pPr marL="457200" indent="-457200" algn="l">
              <a:buFont typeface="Arial" panose="020B0604020202020204" pitchFamily="34" charset="0"/>
              <a:buChar char="•"/>
            </a:pPr>
            <a:endParaRPr lang="en-US" sz="2800" b="0" i="0" u="none" strike="noStrike">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b="0" i="0" u="none" strike="noStrike">
              <a:effectLst/>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8BA64C5-8A49-2964-781A-476E10550C00}"/>
              </a:ext>
            </a:extLst>
          </p:cNvPr>
          <p:cNvSpPr txBox="1">
            <a:spLocks noGrp="1"/>
          </p:cNvSpPr>
          <p:nvPr>
            <p:ph type="title"/>
          </p:nvPr>
        </p:nvSpPr>
        <p:spPr>
          <a:xfrm>
            <a:off x="74406" y="685795"/>
            <a:ext cx="12043188" cy="770731"/>
          </a:xfrm>
        </p:spPr>
        <p:txBody>
          <a:bodyPr/>
          <a:lstStyle/>
          <a:p>
            <a:pPr lvl="0"/>
            <a:r>
              <a:rPr lang="en-US" sz="3600"/>
              <a:t>When must lenders notify FSA of the review?</a:t>
            </a:r>
          </a:p>
        </p:txBody>
      </p:sp>
      <p:sp>
        <p:nvSpPr>
          <p:cNvPr id="9" name="TextBox 8">
            <a:extLst>
              <a:ext uri="{FF2B5EF4-FFF2-40B4-BE49-F238E27FC236}">
                <a16:creationId xmlns:a16="http://schemas.microsoft.com/office/drawing/2014/main" id="{12AD4C91-DA4A-CE00-CFBD-21133ADD62AD}"/>
              </a:ext>
            </a:extLst>
          </p:cNvPr>
          <p:cNvSpPr txBox="1"/>
          <p:nvPr/>
        </p:nvSpPr>
        <p:spPr>
          <a:xfrm>
            <a:off x="4267199" y="-44881"/>
            <a:ext cx="8382001" cy="707886"/>
          </a:xfrm>
          <a:prstGeom prst="rect">
            <a:avLst/>
          </a:prstGeom>
          <a:noFill/>
        </p:spPr>
        <p:txBody>
          <a:bodyPr wrap="square" rtlCol="0">
            <a:spAutoFit/>
          </a:bodyPr>
          <a:lstStyle/>
          <a:p>
            <a:r>
              <a:rPr lang="en-US" sz="4000">
                <a:solidFill>
                  <a:schemeClr val="bg1"/>
                </a:solidFill>
                <a:latin typeface="Times New Roman" panose="02020603050405020304" pitchFamily="18" charset="0"/>
                <a:cs typeface="Times New Roman" panose="02020603050405020304" pitchFamily="18" charset="0"/>
              </a:rPr>
              <a:t>Common Questions (Due Diligence)</a:t>
            </a:r>
          </a:p>
        </p:txBody>
      </p:sp>
    </p:spTree>
    <p:extLst>
      <p:ext uri="{BB962C8B-B14F-4D97-AF65-F5344CB8AC3E}">
        <p14:creationId xmlns:p14="http://schemas.microsoft.com/office/powerpoint/2010/main" val="1971524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4" name="Rectangle 2">
            <a:extLst>
              <a:ext uri="{FF2B5EF4-FFF2-40B4-BE49-F238E27FC236}">
                <a16:creationId xmlns:a16="http://schemas.microsoft.com/office/drawing/2014/main" id="{BDF0E8C9-D6AB-3A5A-487C-0F6AD0E57CD7}"/>
              </a:ext>
            </a:extLst>
          </p:cNvPr>
          <p:cNvSpPr>
            <a:spLocks noChangeArrowheads="1"/>
          </p:cNvSpPr>
          <p:nvPr/>
        </p:nvSpPr>
        <p:spPr bwMode="auto">
          <a:xfrm>
            <a:off x="23622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857BECDD-BD7B-A542-A220-595C132DF4A1}"/>
              </a:ext>
            </a:extLst>
          </p:cNvPr>
          <p:cNvSpPr>
            <a:spLocks noChangeArrowheads="1"/>
          </p:cNvSpPr>
          <p:nvPr/>
        </p:nvSpPr>
        <p:spPr bwMode="auto">
          <a:xfrm>
            <a:off x="536043" y="669924"/>
            <a:ext cx="12895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173EB2D-EFF2-1764-3EC9-D6A5CBF25E19}"/>
              </a:ext>
            </a:extLst>
          </p:cNvPr>
          <p:cNvSpPr>
            <a:spLocks noChangeArrowheads="1"/>
          </p:cNvSpPr>
          <p:nvPr/>
        </p:nvSpPr>
        <p:spPr bwMode="auto">
          <a:xfrm flipV="1">
            <a:off x="2737702" y="1800224"/>
            <a:ext cx="118291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TextBox 3">
            <a:extLst>
              <a:ext uri="{FF2B5EF4-FFF2-40B4-BE49-F238E27FC236}">
                <a16:creationId xmlns:a16="http://schemas.microsoft.com/office/drawing/2014/main" id="{596165AC-42E1-CF45-D85A-118DA6EE0F9B}"/>
              </a:ext>
            </a:extLst>
          </p:cNvPr>
          <p:cNvSpPr txBox="1"/>
          <p:nvPr/>
        </p:nvSpPr>
        <p:spPr>
          <a:xfrm>
            <a:off x="303389" y="1722758"/>
            <a:ext cx="9452610" cy="3570208"/>
          </a:xfrm>
          <a:prstGeom prst="rect">
            <a:avLst/>
          </a:prstGeom>
          <a:noFill/>
          <a:ln cap="flat">
            <a:noFill/>
          </a:ln>
        </p:spPr>
        <p:txBody>
          <a:bodyPr vert="horz" wrap="square" lIns="91440" tIns="45720" rIns="91440" bIns="45720" anchor="t" anchorCtr="0" compatLnSpc="1">
            <a:spAutoFit/>
          </a:bodyPr>
          <a:lstStyle/>
          <a:p>
            <a:pPr marL="457200" indent="-457200" algn="just">
              <a:buFont typeface="Arial" panose="020B0604020202020204" pitchFamily="34" charset="0"/>
              <a:buChar char="•"/>
            </a:pPr>
            <a:r>
              <a:rPr lang="en-US" sz="3400">
                <a:effectLst/>
                <a:ea typeface="Calibri" panose="020F0502020204030204" pitchFamily="34" charset="0"/>
                <a:cs typeface="Arial" panose="020B0604020202020204" pitchFamily="34" charset="0"/>
              </a:rPr>
              <a:t>While lenders are encouraged to work collaboratively with FSA in joint financing situations, the lender should still complete their own due diligence review on the FSA-851 or other similar form.</a:t>
            </a:r>
          </a:p>
          <a:p>
            <a:pPr marL="457200" indent="-457200" algn="l">
              <a:buFont typeface="Arial" panose="020B0604020202020204" pitchFamily="34" charset="0"/>
              <a:buChar char="•"/>
            </a:pPr>
            <a:endParaRPr lang="en-US" sz="2800" b="0" i="0" u="none" strike="noStrike">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b="0" i="0" u="none" strike="noStrike">
              <a:effectLst/>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8BA64C5-8A49-2964-781A-476E10550C00}"/>
              </a:ext>
            </a:extLst>
          </p:cNvPr>
          <p:cNvSpPr txBox="1">
            <a:spLocks noGrp="1"/>
          </p:cNvSpPr>
          <p:nvPr>
            <p:ph type="title"/>
          </p:nvPr>
        </p:nvSpPr>
        <p:spPr>
          <a:xfrm>
            <a:off x="74406" y="685795"/>
            <a:ext cx="12043188" cy="770731"/>
          </a:xfrm>
        </p:spPr>
        <p:txBody>
          <a:bodyPr/>
          <a:lstStyle/>
          <a:p>
            <a:pPr lvl="0"/>
            <a:r>
              <a:rPr lang="en-US" sz="3600"/>
              <a:t>Joint Financing: Should the Lender complete their own Due Diligence?</a:t>
            </a:r>
          </a:p>
        </p:txBody>
      </p:sp>
      <p:sp>
        <p:nvSpPr>
          <p:cNvPr id="9" name="TextBox 8">
            <a:extLst>
              <a:ext uri="{FF2B5EF4-FFF2-40B4-BE49-F238E27FC236}">
                <a16:creationId xmlns:a16="http://schemas.microsoft.com/office/drawing/2014/main" id="{5AE93164-CD14-EE4A-C0BC-77ACC5093432}"/>
              </a:ext>
            </a:extLst>
          </p:cNvPr>
          <p:cNvSpPr txBox="1"/>
          <p:nvPr/>
        </p:nvSpPr>
        <p:spPr>
          <a:xfrm>
            <a:off x="3506610" y="41341"/>
            <a:ext cx="8382001" cy="707886"/>
          </a:xfrm>
          <a:prstGeom prst="rect">
            <a:avLst/>
          </a:prstGeom>
          <a:noFill/>
        </p:spPr>
        <p:txBody>
          <a:bodyPr wrap="square" rtlCol="0">
            <a:spAutoFit/>
          </a:bodyPr>
          <a:lstStyle/>
          <a:p>
            <a:r>
              <a:rPr lang="en-US" sz="4000">
                <a:solidFill>
                  <a:schemeClr val="bg1"/>
                </a:solidFill>
                <a:latin typeface="Times New Roman" panose="02020603050405020304" pitchFamily="18" charset="0"/>
                <a:cs typeface="Times New Roman" panose="02020603050405020304" pitchFamily="18" charset="0"/>
              </a:rPr>
              <a:t>Common Questions (Due Diligence)</a:t>
            </a:r>
          </a:p>
        </p:txBody>
      </p:sp>
    </p:spTree>
    <p:extLst>
      <p:ext uri="{BB962C8B-B14F-4D97-AF65-F5344CB8AC3E}">
        <p14:creationId xmlns:p14="http://schemas.microsoft.com/office/powerpoint/2010/main" val="1411240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4" name="Rectangle 2">
            <a:extLst>
              <a:ext uri="{FF2B5EF4-FFF2-40B4-BE49-F238E27FC236}">
                <a16:creationId xmlns:a16="http://schemas.microsoft.com/office/drawing/2014/main" id="{BDF0E8C9-D6AB-3A5A-487C-0F6AD0E57CD7}"/>
              </a:ext>
            </a:extLst>
          </p:cNvPr>
          <p:cNvSpPr>
            <a:spLocks noChangeArrowheads="1"/>
          </p:cNvSpPr>
          <p:nvPr/>
        </p:nvSpPr>
        <p:spPr bwMode="auto">
          <a:xfrm>
            <a:off x="23622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857BECDD-BD7B-A542-A220-595C132DF4A1}"/>
              </a:ext>
            </a:extLst>
          </p:cNvPr>
          <p:cNvSpPr>
            <a:spLocks noChangeArrowheads="1"/>
          </p:cNvSpPr>
          <p:nvPr/>
        </p:nvSpPr>
        <p:spPr bwMode="auto">
          <a:xfrm>
            <a:off x="536043" y="669924"/>
            <a:ext cx="12895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173EB2D-EFF2-1764-3EC9-D6A5CBF25E19}"/>
              </a:ext>
            </a:extLst>
          </p:cNvPr>
          <p:cNvSpPr>
            <a:spLocks noChangeArrowheads="1"/>
          </p:cNvSpPr>
          <p:nvPr/>
        </p:nvSpPr>
        <p:spPr bwMode="auto">
          <a:xfrm flipV="1">
            <a:off x="2737702" y="1800224"/>
            <a:ext cx="118291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C5773E0C-7FD1-B338-EDDF-AF08A99330BE}"/>
              </a:ext>
            </a:extLst>
          </p:cNvPr>
          <p:cNvSpPr txBox="1"/>
          <p:nvPr/>
        </p:nvSpPr>
        <p:spPr>
          <a:xfrm>
            <a:off x="4267199" y="-44881"/>
            <a:ext cx="8382001" cy="707886"/>
          </a:xfrm>
          <a:prstGeom prst="rect">
            <a:avLst/>
          </a:prstGeom>
          <a:noFill/>
        </p:spPr>
        <p:txBody>
          <a:bodyPr wrap="square" rtlCol="0">
            <a:spAutoFit/>
          </a:bodyPr>
          <a:lstStyle/>
          <a:p>
            <a:r>
              <a:rPr lang="en-US" sz="4000">
                <a:solidFill>
                  <a:schemeClr val="bg1"/>
                </a:solidFill>
                <a:latin typeface="Times New Roman" panose="02020603050405020304" pitchFamily="18" charset="0"/>
                <a:cs typeface="Times New Roman" panose="02020603050405020304" pitchFamily="18" charset="0"/>
              </a:rPr>
              <a:t>Common Questions</a:t>
            </a:r>
          </a:p>
        </p:txBody>
      </p:sp>
      <p:sp>
        <p:nvSpPr>
          <p:cNvPr id="3" name="Title 1">
            <a:extLst>
              <a:ext uri="{FF2B5EF4-FFF2-40B4-BE49-F238E27FC236}">
                <a16:creationId xmlns:a16="http://schemas.microsoft.com/office/drawing/2014/main" id="{38BA64C5-8A49-2964-781A-476E10550C00}"/>
              </a:ext>
            </a:extLst>
          </p:cNvPr>
          <p:cNvSpPr txBox="1">
            <a:spLocks noGrp="1"/>
          </p:cNvSpPr>
          <p:nvPr>
            <p:ph type="title"/>
          </p:nvPr>
        </p:nvSpPr>
        <p:spPr>
          <a:xfrm>
            <a:off x="74406" y="685795"/>
            <a:ext cx="12043188" cy="770731"/>
          </a:xfrm>
        </p:spPr>
        <p:txBody>
          <a:bodyPr/>
          <a:lstStyle/>
          <a:p>
            <a:pPr lvl="0"/>
            <a:r>
              <a:rPr lang="en-US" sz="3600"/>
              <a:t>Who is responsible for what?</a:t>
            </a:r>
          </a:p>
        </p:txBody>
      </p:sp>
      <p:graphicFrame>
        <p:nvGraphicFramePr>
          <p:cNvPr id="9" name="Content Placeholder 3">
            <a:extLst>
              <a:ext uri="{FF2B5EF4-FFF2-40B4-BE49-F238E27FC236}">
                <a16:creationId xmlns:a16="http://schemas.microsoft.com/office/drawing/2014/main" id="{F8D5192B-D8D9-097C-F003-63F4C944A63D}"/>
              </a:ext>
            </a:extLst>
          </p:cNvPr>
          <p:cNvGraphicFramePr>
            <a:graphicFrameLocks/>
          </p:cNvGraphicFramePr>
          <p:nvPr>
            <p:extLst>
              <p:ext uri="{D42A27DB-BD31-4B8C-83A1-F6EECF244321}">
                <p14:modId xmlns:p14="http://schemas.microsoft.com/office/powerpoint/2010/main" val="437064822"/>
              </p:ext>
            </p:extLst>
          </p:nvPr>
        </p:nvGraphicFramePr>
        <p:xfrm>
          <a:off x="771798" y="1212347"/>
          <a:ext cx="9058002" cy="5271506"/>
        </p:xfrm>
        <a:graphic>
          <a:graphicData uri="http://schemas.openxmlformats.org/drawingml/2006/table">
            <a:tbl>
              <a:tblPr firstRow="1" bandRow="1">
                <a:tableStyleId>{5C22544A-7EE6-4342-B048-85BDC9FD1C3A}</a:tableStyleId>
              </a:tblPr>
              <a:tblGrid>
                <a:gridCol w="3019334">
                  <a:extLst>
                    <a:ext uri="{9D8B030D-6E8A-4147-A177-3AD203B41FA5}">
                      <a16:colId xmlns:a16="http://schemas.microsoft.com/office/drawing/2014/main" val="20000"/>
                    </a:ext>
                  </a:extLst>
                </a:gridCol>
                <a:gridCol w="3019334">
                  <a:extLst>
                    <a:ext uri="{9D8B030D-6E8A-4147-A177-3AD203B41FA5}">
                      <a16:colId xmlns:a16="http://schemas.microsoft.com/office/drawing/2014/main" val="20001"/>
                    </a:ext>
                  </a:extLst>
                </a:gridCol>
                <a:gridCol w="3019334">
                  <a:extLst>
                    <a:ext uri="{9D8B030D-6E8A-4147-A177-3AD203B41FA5}">
                      <a16:colId xmlns:a16="http://schemas.microsoft.com/office/drawing/2014/main" val="20002"/>
                    </a:ext>
                  </a:extLst>
                </a:gridCol>
              </a:tblGrid>
              <a:tr h="384130">
                <a:tc>
                  <a:txBody>
                    <a:bodyPr/>
                    <a:lstStyle/>
                    <a:p>
                      <a:r>
                        <a:rPr lang="en-US" sz="2000">
                          <a:latin typeface="Times New Roman" panose="02020603050405020304" pitchFamily="18" charset="0"/>
                          <a:cs typeface="Times New Roman" panose="02020603050405020304" pitchFamily="18" charset="0"/>
                        </a:rPr>
                        <a:t>Lender</a:t>
                      </a:r>
                    </a:p>
                  </a:txBody>
                  <a:tcPr/>
                </a:tc>
                <a:tc>
                  <a:txBody>
                    <a:bodyPr/>
                    <a:lstStyle/>
                    <a:p>
                      <a:r>
                        <a:rPr lang="en-US" sz="2000">
                          <a:latin typeface="Times New Roman" panose="02020603050405020304" pitchFamily="18" charset="0"/>
                          <a:cs typeface="Times New Roman" panose="02020603050405020304" pitchFamily="18" charset="0"/>
                        </a:rPr>
                        <a:t>Applicant</a:t>
                      </a:r>
                    </a:p>
                  </a:txBody>
                  <a:tcPr/>
                </a:tc>
                <a:tc>
                  <a:txBody>
                    <a:bodyPr/>
                    <a:lstStyle/>
                    <a:p>
                      <a:r>
                        <a:rPr lang="en-US" sz="2000">
                          <a:latin typeface="Times New Roman" panose="02020603050405020304" pitchFamily="18" charset="0"/>
                          <a:cs typeface="Times New Roman" panose="02020603050405020304" pitchFamily="18" charset="0"/>
                        </a:rPr>
                        <a:t>FSA</a:t>
                      </a:r>
                    </a:p>
                  </a:txBody>
                  <a:tcPr/>
                </a:tc>
                <a:extLst>
                  <a:ext uri="{0D108BD9-81ED-4DB2-BD59-A6C34878D82A}">
                    <a16:rowId xmlns:a16="http://schemas.microsoft.com/office/drawing/2014/main" val="10000"/>
                  </a:ext>
                </a:extLst>
              </a:tr>
              <a:tr h="669026">
                <a:tc>
                  <a:txBody>
                    <a:bodyPr/>
                    <a:lstStyle/>
                    <a:p>
                      <a:r>
                        <a:rPr lang="en-US">
                          <a:latin typeface="Times New Roman" panose="02020603050405020304" pitchFamily="18" charset="0"/>
                          <a:cs typeface="Times New Roman" panose="02020603050405020304" pitchFamily="18" charset="0"/>
                        </a:rPr>
                        <a:t>Prescreen applicants based on potential</a:t>
                      </a:r>
                      <a:r>
                        <a:rPr lang="en-US" baseline="0">
                          <a:latin typeface="Times New Roman" panose="02020603050405020304" pitchFamily="18" charset="0"/>
                          <a:cs typeface="Times New Roman" panose="02020603050405020304" pitchFamily="18" charset="0"/>
                        </a:rPr>
                        <a:t> loan purposes</a:t>
                      </a:r>
                      <a:endParaRPr lang="en-US">
                        <a:latin typeface="Times New Roman" panose="02020603050405020304" pitchFamily="18" charset="0"/>
                        <a:cs typeface="Times New Roman" panose="02020603050405020304" pitchFamily="18" charset="0"/>
                      </a:endParaRPr>
                    </a:p>
                  </a:txBody>
                  <a:tcPr/>
                </a:tc>
                <a:tc>
                  <a:txBody>
                    <a:bodyPr/>
                    <a:lstStyle/>
                    <a:p>
                      <a:r>
                        <a:rPr lang="en-US">
                          <a:latin typeface="Times New Roman" panose="02020603050405020304" pitchFamily="18" charset="0"/>
                          <a:cs typeface="Times New Roman" panose="02020603050405020304" pitchFamily="18" charset="0"/>
                        </a:rPr>
                        <a:t>Complete and submit</a:t>
                      </a:r>
                      <a:r>
                        <a:rPr lang="en-US" baseline="0">
                          <a:latin typeface="Times New Roman" panose="02020603050405020304" pitchFamily="18" charset="0"/>
                          <a:cs typeface="Times New Roman" panose="02020603050405020304" pitchFamily="18" charset="0"/>
                        </a:rPr>
                        <a:t> AD-1026 form</a:t>
                      </a:r>
                      <a:endParaRPr lang="en-US">
                        <a:latin typeface="Times New Roman" panose="02020603050405020304" pitchFamily="18" charset="0"/>
                        <a:cs typeface="Times New Roman" panose="02020603050405020304" pitchFamily="18" charset="0"/>
                      </a:endParaRPr>
                    </a:p>
                  </a:txBody>
                  <a:tcPr/>
                </a:tc>
                <a:tc>
                  <a:txBody>
                    <a:bodyPr/>
                    <a:lstStyle/>
                    <a:p>
                      <a:r>
                        <a:rPr lang="en-US">
                          <a:latin typeface="Times New Roman" panose="02020603050405020304" pitchFamily="18" charset="0"/>
                          <a:cs typeface="Times New Roman" panose="02020603050405020304" pitchFamily="18" charset="0"/>
                        </a:rPr>
                        <a:t>Coordinate the process and compile</a:t>
                      </a:r>
                      <a:r>
                        <a:rPr lang="en-US" baseline="0">
                          <a:latin typeface="Times New Roman" panose="02020603050405020304" pitchFamily="18" charset="0"/>
                          <a:cs typeface="Times New Roman" panose="02020603050405020304" pitchFamily="18" charset="0"/>
                        </a:rPr>
                        <a:t> all documentation</a:t>
                      </a:r>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152390">
                <a:tc>
                  <a:txBody>
                    <a:bodyPr/>
                    <a:lstStyle/>
                    <a:p>
                      <a:r>
                        <a:rPr lang="en-US">
                          <a:latin typeface="Times New Roman" panose="02020603050405020304" pitchFamily="18" charset="0"/>
                          <a:cs typeface="Times New Roman" panose="02020603050405020304" pitchFamily="18" charset="0"/>
                        </a:rPr>
                        <a:t>Contact FSA prior to starting any construction or project</a:t>
                      </a:r>
                    </a:p>
                  </a:txBody>
                  <a:tcPr/>
                </a:tc>
                <a:tc>
                  <a:txBody>
                    <a:bodyPr/>
                    <a:lstStyle/>
                    <a:p>
                      <a:r>
                        <a:rPr lang="en-US">
                          <a:latin typeface="Times New Roman" panose="02020603050405020304" pitchFamily="18" charset="0"/>
                          <a:cs typeface="Times New Roman" panose="02020603050405020304" pitchFamily="18" charset="0"/>
                        </a:rPr>
                        <a:t>Provide</a:t>
                      </a:r>
                      <a:r>
                        <a:rPr lang="en-US" baseline="0">
                          <a:latin typeface="Times New Roman" panose="02020603050405020304" pitchFamily="18" charset="0"/>
                          <a:cs typeface="Times New Roman" panose="02020603050405020304" pitchFamily="18" charset="0"/>
                        </a:rPr>
                        <a:t> the lender, FSA, or consulting agencies with all requested permits, plans, and documentation</a:t>
                      </a:r>
                      <a:endParaRPr lang="en-US">
                        <a:latin typeface="Times New Roman" panose="02020603050405020304" pitchFamily="18" charset="0"/>
                        <a:cs typeface="Times New Roman" panose="02020603050405020304" pitchFamily="18" charset="0"/>
                      </a:endParaRPr>
                    </a:p>
                  </a:txBody>
                  <a:tcPr/>
                </a:tc>
                <a:tc>
                  <a:txBody>
                    <a:bodyPr/>
                    <a:lstStyle/>
                    <a:p>
                      <a:r>
                        <a:rPr lang="en-US">
                          <a:latin typeface="Times New Roman" panose="02020603050405020304" pitchFamily="18" charset="0"/>
                          <a:cs typeface="Times New Roman" panose="02020603050405020304" pitchFamily="18" charset="0"/>
                        </a:rPr>
                        <a:t>Conduct consultation</a:t>
                      </a:r>
                      <a:r>
                        <a:rPr lang="en-US" baseline="0">
                          <a:latin typeface="Times New Roman" panose="02020603050405020304" pitchFamily="18" charset="0"/>
                          <a:cs typeface="Times New Roman" panose="02020603050405020304" pitchFamily="18" charset="0"/>
                        </a:rPr>
                        <a:t> with outside agencies as needed</a:t>
                      </a:r>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886454">
                <a:tc>
                  <a:txBody>
                    <a:bodyPr/>
                    <a:lstStyle/>
                    <a:p>
                      <a:r>
                        <a:rPr lang="en-US">
                          <a:latin typeface="Times New Roman" panose="02020603050405020304" pitchFamily="18" charset="0"/>
                          <a:cs typeface="Times New Roman" panose="02020603050405020304" pitchFamily="18" charset="0"/>
                        </a:rPr>
                        <a:t>Conduct site visit for due diligence</a:t>
                      </a:r>
                      <a:r>
                        <a:rPr lang="en-US" baseline="0">
                          <a:latin typeface="Times New Roman" panose="02020603050405020304" pitchFamily="18" charset="0"/>
                          <a:cs typeface="Times New Roman" panose="02020603050405020304" pitchFamily="18" charset="0"/>
                        </a:rPr>
                        <a:t> purposes</a:t>
                      </a:r>
                      <a:endParaRPr lang="en-US">
                        <a:latin typeface="Times New Roman" panose="02020603050405020304" pitchFamily="18" charset="0"/>
                        <a:cs typeface="Times New Roman" panose="02020603050405020304" pitchFamily="18" charset="0"/>
                      </a:endParaRPr>
                    </a:p>
                  </a:txBody>
                  <a:tcPr/>
                </a:tc>
                <a:tc>
                  <a:txBody>
                    <a:bodyPr/>
                    <a:lstStyle/>
                    <a:p>
                      <a:r>
                        <a:rPr lang="en-US">
                          <a:latin typeface="Times New Roman" panose="02020603050405020304" pitchFamily="18" charset="0"/>
                          <a:cs typeface="Times New Roman" panose="02020603050405020304" pitchFamily="18" charset="0"/>
                        </a:rPr>
                        <a:t>Pay costs associated with the environmental</a:t>
                      </a:r>
                      <a:r>
                        <a:rPr lang="en-US" baseline="0">
                          <a:latin typeface="Times New Roman" panose="02020603050405020304" pitchFamily="18" charset="0"/>
                          <a:cs typeface="Times New Roman" panose="02020603050405020304" pitchFamily="18" charset="0"/>
                        </a:rPr>
                        <a:t> review</a:t>
                      </a:r>
                      <a:endParaRPr lang="en-US">
                        <a:latin typeface="Times New Roman" panose="02020603050405020304" pitchFamily="18" charset="0"/>
                        <a:cs typeface="Times New Roman" panose="02020603050405020304" pitchFamily="18" charset="0"/>
                      </a:endParaRPr>
                    </a:p>
                  </a:txBody>
                  <a:tcPr/>
                </a:tc>
                <a:tc>
                  <a:txBody>
                    <a:bodyPr/>
                    <a:lstStyle/>
                    <a:p>
                      <a:r>
                        <a:rPr lang="en-US">
                          <a:latin typeface="Times New Roman" panose="02020603050405020304" pitchFamily="18" charset="0"/>
                          <a:cs typeface="Times New Roman" panose="02020603050405020304" pitchFamily="18" charset="0"/>
                        </a:rPr>
                        <a:t>Inform applicant and lender of specific items needed case by case</a:t>
                      </a:r>
                    </a:p>
                  </a:txBody>
                  <a:tcPr/>
                </a:tc>
                <a:extLst>
                  <a:ext uri="{0D108BD9-81ED-4DB2-BD59-A6C34878D82A}">
                    <a16:rowId xmlns:a16="http://schemas.microsoft.com/office/drawing/2014/main" val="10003"/>
                  </a:ext>
                </a:extLst>
              </a:tr>
              <a:tr h="886454">
                <a:tc>
                  <a:txBody>
                    <a:bodyPr/>
                    <a:lstStyle/>
                    <a:p>
                      <a:r>
                        <a:rPr lang="en-US">
                          <a:latin typeface="Times New Roman" panose="02020603050405020304" pitchFamily="18" charset="0"/>
                          <a:cs typeface="Times New Roman" panose="02020603050405020304" pitchFamily="18" charset="0"/>
                        </a:rPr>
                        <a:t>Inform</a:t>
                      </a:r>
                      <a:r>
                        <a:rPr lang="en-US" baseline="0">
                          <a:latin typeface="Times New Roman" panose="02020603050405020304" pitchFamily="18" charset="0"/>
                          <a:cs typeface="Times New Roman" panose="02020603050405020304" pitchFamily="18" charset="0"/>
                        </a:rPr>
                        <a:t> the borrower early of the need for the environmental review</a:t>
                      </a:r>
                      <a:endParaRPr lang="en-US">
                        <a:latin typeface="Times New Roman" panose="02020603050405020304" pitchFamily="18" charset="0"/>
                        <a:cs typeface="Times New Roman" panose="02020603050405020304" pitchFamily="18" charset="0"/>
                      </a:endParaRPr>
                    </a:p>
                  </a:txBody>
                  <a:tcPr/>
                </a:tc>
                <a:tc>
                  <a:txBody>
                    <a:bodyPr/>
                    <a:lstStyle/>
                    <a:p>
                      <a:r>
                        <a:rPr lang="en-US">
                          <a:latin typeface="Times New Roman" panose="02020603050405020304" pitchFamily="18" charset="0"/>
                          <a:cs typeface="Times New Roman" panose="02020603050405020304" pitchFamily="18" charset="0"/>
                        </a:rPr>
                        <a:t>Do not start construction</a:t>
                      </a:r>
                      <a:r>
                        <a:rPr lang="en-US" baseline="0">
                          <a:latin typeface="Times New Roman" panose="02020603050405020304" pitchFamily="18" charset="0"/>
                          <a:cs typeface="Times New Roman" panose="02020603050405020304" pitchFamily="18" charset="0"/>
                        </a:rPr>
                        <a:t> or project prior to approval</a:t>
                      </a:r>
                      <a:endParaRPr lang="en-US">
                        <a:latin typeface="Times New Roman" panose="02020603050405020304" pitchFamily="18" charset="0"/>
                        <a:cs typeface="Times New Roman" panose="02020603050405020304" pitchFamily="18" charset="0"/>
                      </a:endParaRPr>
                    </a:p>
                  </a:txBody>
                  <a:tcPr/>
                </a:tc>
                <a:tc>
                  <a:txBody>
                    <a:bodyPr/>
                    <a:lstStyle/>
                    <a:p>
                      <a:r>
                        <a:rPr lang="en-US">
                          <a:latin typeface="Times New Roman" panose="02020603050405020304" pitchFamily="18" charset="0"/>
                          <a:cs typeface="Times New Roman" panose="02020603050405020304" pitchFamily="18" charset="0"/>
                        </a:rPr>
                        <a:t>Respond</a:t>
                      </a:r>
                      <a:r>
                        <a:rPr lang="en-US" baseline="0">
                          <a:latin typeface="Times New Roman" panose="02020603050405020304" pitchFamily="18" charset="0"/>
                          <a:cs typeface="Times New Roman" panose="02020603050405020304" pitchFamily="18" charset="0"/>
                        </a:rPr>
                        <a:t> to public comments (if applicable)</a:t>
                      </a:r>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1152390">
                <a:tc>
                  <a:txBody>
                    <a:bodyPr/>
                    <a:lstStyle/>
                    <a:p>
                      <a:r>
                        <a:rPr lang="en-US">
                          <a:latin typeface="Times New Roman" panose="02020603050405020304" pitchFamily="18" charset="0"/>
                          <a:cs typeface="Times New Roman" panose="02020603050405020304" pitchFamily="18" charset="0"/>
                        </a:rPr>
                        <a:t>Coordinate with the borrower to make sure FSA receives</a:t>
                      </a:r>
                      <a:r>
                        <a:rPr lang="en-US" baseline="0">
                          <a:latin typeface="Times New Roman" panose="02020603050405020304" pitchFamily="18" charset="0"/>
                          <a:cs typeface="Times New Roman" panose="02020603050405020304" pitchFamily="18" charset="0"/>
                        </a:rPr>
                        <a:t> necessary documentation</a:t>
                      </a:r>
                      <a:endParaRPr lang="en-US">
                        <a:latin typeface="Times New Roman" panose="02020603050405020304" pitchFamily="18" charset="0"/>
                        <a:cs typeface="Times New Roman" panose="02020603050405020304" pitchFamily="18" charset="0"/>
                      </a:endParaRPr>
                    </a:p>
                  </a:txBody>
                  <a:tcPr/>
                </a:tc>
                <a:tc>
                  <a:txBody>
                    <a:bodyPr/>
                    <a:lstStyle/>
                    <a:p>
                      <a:r>
                        <a:rPr lang="en-US">
                          <a:latin typeface="Times New Roman" panose="02020603050405020304" pitchFamily="18" charset="0"/>
                          <a:cs typeface="Times New Roman" panose="02020603050405020304" pitchFamily="18" charset="0"/>
                        </a:rPr>
                        <a:t>Publish</a:t>
                      </a:r>
                      <a:r>
                        <a:rPr lang="en-US" baseline="0">
                          <a:latin typeface="Times New Roman" panose="02020603050405020304" pitchFamily="18" charset="0"/>
                          <a:cs typeface="Times New Roman" panose="02020603050405020304" pitchFamily="18" charset="0"/>
                        </a:rPr>
                        <a:t> notices in the newspaper as directed by FSA</a:t>
                      </a:r>
                      <a:endParaRPr lang="en-US">
                        <a:latin typeface="Times New Roman" panose="02020603050405020304" pitchFamily="18" charset="0"/>
                        <a:cs typeface="Times New Roman" panose="02020603050405020304" pitchFamily="18" charset="0"/>
                      </a:endParaRPr>
                    </a:p>
                  </a:txBody>
                  <a:tcPr/>
                </a:tc>
                <a:tc>
                  <a:txBody>
                    <a:bodyPr/>
                    <a:lstStyle/>
                    <a:p>
                      <a:r>
                        <a:rPr lang="en-US">
                          <a:latin typeface="Times New Roman" panose="02020603050405020304" pitchFamily="18" charset="0"/>
                          <a:cs typeface="Times New Roman" panose="02020603050405020304" pitchFamily="18" charset="0"/>
                        </a:rPr>
                        <a:t>Prepare, sign,</a:t>
                      </a:r>
                      <a:r>
                        <a:rPr lang="en-US" baseline="0">
                          <a:latin typeface="Times New Roman" panose="02020603050405020304" pitchFamily="18" charset="0"/>
                          <a:cs typeface="Times New Roman" panose="02020603050405020304" pitchFamily="18" charset="0"/>
                        </a:rPr>
                        <a:t> and make final decisions on approval/disapproval of NEPA documents</a:t>
                      </a:r>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93314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ECBC1-99CC-1342-A7BB-166CC8BC164B}"/>
              </a:ext>
            </a:extLst>
          </p:cNvPr>
          <p:cNvSpPr txBox="1"/>
          <p:nvPr/>
        </p:nvSpPr>
        <p:spPr>
          <a:xfrm>
            <a:off x="914400" y="1219200"/>
            <a:ext cx="9144000" cy="1015663"/>
          </a:xfrm>
          <a:prstGeom prst="rect">
            <a:avLst/>
          </a:prstGeom>
          <a:noFill/>
        </p:spPr>
        <p:txBody>
          <a:bodyPr wrap="square" rtlCol="0">
            <a:spAutoFit/>
          </a:bodyPr>
          <a:lstStyle/>
          <a:p>
            <a:pPr algn="ctr"/>
            <a:r>
              <a:rPr lang="en-US" sz="6000"/>
              <a:t>Questions?</a:t>
            </a:r>
            <a:endParaRPr lang="en-US" sz="6600">
              <a:solidFill>
                <a:srgbClr val="FF0000"/>
              </a:solidFill>
            </a:endParaRPr>
          </a:p>
        </p:txBody>
      </p:sp>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2" name="TextBox 1">
            <a:extLst>
              <a:ext uri="{FF2B5EF4-FFF2-40B4-BE49-F238E27FC236}">
                <a16:creationId xmlns:a16="http://schemas.microsoft.com/office/drawing/2014/main" id="{0528EB7F-17D8-FD47-D7E7-D37E74CE9714}"/>
              </a:ext>
            </a:extLst>
          </p:cNvPr>
          <p:cNvSpPr txBox="1"/>
          <p:nvPr/>
        </p:nvSpPr>
        <p:spPr>
          <a:xfrm>
            <a:off x="1371600" y="2234863"/>
            <a:ext cx="8392401" cy="2031325"/>
          </a:xfrm>
          <a:prstGeom prst="rect">
            <a:avLst/>
          </a:prstGeom>
          <a:noFill/>
        </p:spPr>
        <p:txBody>
          <a:bodyPr wrap="square" lIns="91440" tIns="45720" rIns="91440" bIns="45720" rtlCol="0" anchor="t">
            <a:spAutoFit/>
          </a:bodyPr>
          <a:lstStyle/>
          <a:p>
            <a:endParaRPr lang="en-US" b="1">
              <a:solidFill>
                <a:srgbClr val="0741A3"/>
              </a:solidFill>
              <a:latin typeface="Arial" panose="020B0604020202020204" pitchFamily="34" charset="0"/>
              <a:cs typeface="Arial" panose="020B0604020202020204" pitchFamily="34" charset="0"/>
            </a:endParaRPr>
          </a:p>
          <a:p>
            <a:pPr algn="ctr"/>
            <a:endParaRPr lang="en-US">
              <a:latin typeface="Arial" panose="020B0604020202020204" pitchFamily="34" charset="0"/>
              <a:cs typeface="Arial" panose="020B0604020202020204" pitchFamily="34" charset="0"/>
            </a:endParaRPr>
          </a:p>
          <a:p>
            <a:pPr algn="ct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45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3DA44F-DB3B-FBCD-7ACD-0D148BCD73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55414" y="3205870"/>
            <a:ext cx="2914668" cy="2186001"/>
          </a:xfrm>
          <a:prstGeom prst="rect">
            <a:avLst/>
          </a:prstGeom>
        </p:spPr>
      </p:pic>
      <p:pic>
        <p:nvPicPr>
          <p:cNvPr id="6" name="Picture 5">
            <a:extLst>
              <a:ext uri="{FF2B5EF4-FFF2-40B4-BE49-F238E27FC236}">
                <a16:creationId xmlns:a16="http://schemas.microsoft.com/office/drawing/2014/main" id="{DB683016-DC8B-FFAC-5611-452C58A202E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24909" y="1313540"/>
            <a:ext cx="2649934" cy="1768138"/>
          </a:xfrm>
          <a:prstGeom prst="rect">
            <a:avLst/>
          </a:prstGeom>
        </p:spPr>
      </p:pic>
      <p:sp>
        <p:nvSpPr>
          <p:cNvPr id="4" name="TextBox 3">
            <a:extLst>
              <a:ext uri="{FF2B5EF4-FFF2-40B4-BE49-F238E27FC236}">
                <a16:creationId xmlns:a16="http://schemas.microsoft.com/office/drawing/2014/main" id="{52DDFA1B-48BB-D162-02DB-13DC291AEE66}"/>
              </a:ext>
            </a:extLst>
          </p:cNvPr>
          <p:cNvSpPr txBox="1"/>
          <p:nvPr/>
        </p:nvSpPr>
        <p:spPr>
          <a:xfrm>
            <a:off x="82905" y="1508849"/>
            <a:ext cx="7838984" cy="2724464"/>
          </a:xfrm>
          <a:prstGeom prst="rect">
            <a:avLst/>
          </a:prstGeom>
          <a:noFill/>
        </p:spPr>
        <p:txBody>
          <a:bodyPr wrap="square">
            <a:spAutoFit/>
          </a:bodyPr>
          <a:lstStyle/>
          <a:p>
            <a:r>
              <a:rPr lang="en-US" sz="3200" b="1">
                <a:solidFill>
                  <a:schemeClr val="bg1"/>
                </a:solidFill>
                <a:latin typeface="+mn-lt"/>
                <a:ea typeface="Open Sans Extrabold" panose="020B0606030504020204" pitchFamily="34" charset="0"/>
                <a:cs typeface="Open Sans Extrabold" panose="020B0606030504020204" pitchFamily="34" charset="0"/>
              </a:rPr>
              <a:t>National Environmental Policy Act (NEPA)</a:t>
            </a:r>
          </a:p>
          <a:p>
            <a:pPr marL="457200" indent="-457200">
              <a:lnSpc>
                <a:spcPct val="150000"/>
              </a:lnSpc>
              <a:buFont typeface="Arial" panose="020B0604020202020204" pitchFamily="34" charset="0"/>
              <a:buChar char="•"/>
            </a:pPr>
            <a:r>
              <a:rPr lang="en-US" sz="3200">
                <a:solidFill>
                  <a:schemeClr val="bg1"/>
                </a:solidFill>
                <a:ea typeface="Open Sans Extrabold" panose="020B0606030504020204" pitchFamily="34" charset="0"/>
                <a:cs typeface="Open Sans Extrabold" panose="020B0606030504020204" pitchFamily="34" charset="0"/>
              </a:rPr>
              <a:t>The NEPA Process</a:t>
            </a:r>
          </a:p>
          <a:p>
            <a:pPr marL="457200" indent="-457200">
              <a:lnSpc>
                <a:spcPct val="150000"/>
              </a:lnSpc>
              <a:buFont typeface="Arial" panose="020B0604020202020204" pitchFamily="34" charset="0"/>
              <a:buChar char="•"/>
            </a:pPr>
            <a:r>
              <a:rPr lang="en-US" sz="3200">
                <a:solidFill>
                  <a:schemeClr val="bg1"/>
                </a:solidFill>
                <a:ea typeface="Open Sans Extrabold" panose="020B0606030504020204" pitchFamily="34" charset="0"/>
                <a:cs typeface="Open Sans Extrabold" panose="020B0606030504020204" pitchFamily="34" charset="0"/>
              </a:rPr>
              <a:t>Roles and Responsibilities</a:t>
            </a:r>
          </a:p>
          <a:p>
            <a:pPr marL="457200" indent="-457200">
              <a:lnSpc>
                <a:spcPct val="150000"/>
              </a:lnSpc>
              <a:buFont typeface="Arial" panose="020B0604020202020204" pitchFamily="34" charset="0"/>
              <a:buChar char="•"/>
            </a:pPr>
            <a:r>
              <a:rPr lang="en-US" sz="3200">
                <a:solidFill>
                  <a:schemeClr val="bg1"/>
                </a:solidFill>
                <a:ea typeface="Open Sans Extrabold" panose="020B0606030504020204" pitchFamily="34" charset="0"/>
                <a:cs typeface="Open Sans Extrabold" panose="020B0606030504020204" pitchFamily="34" charset="0"/>
              </a:rPr>
              <a:t>Common NEPA Questions</a:t>
            </a:r>
            <a:endParaRPr lang="en-US" sz="3200"/>
          </a:p>
        </p:txBody>
      </p:sp>
    </p:spTree>
    <p:extLst>
      <p:ext uri="{BB962C8B-B14F-4D97-AF65-F5344CB8AC3E}">
        <p14:creationId xmlns:p14="http://schemas.microsoft.com/office/powerpoint/2010/main" val="224307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3" name="TextBox 2">
            <a:extLst>
              <a:ext uri="{FF2B5EF4-FFF2-40B4-BE49-F238E27FC236}">
                <a16:creationId xmlns:a16="http://schemas.microsoft.com/office/drawing/2014/main" id="{C805FB02-D366-46A8-8E5E-00B6F98FC352}"/>
              </a:ext>
            </a:extLst>
          </p:cNvPr>
          <p:cNvSpPr txBox="1"/>
          <p:nvPr/>
        </p:nvSpPr>
        <p:spPr>
          <a:xfrm>
            <a:off x="3338004" y="-8434"/>
            <a:ext cx="8758746" cy="707886"/>
          </a:xfrm>
          <a:prstGeom prst="rect">
            <a:avLst/>
          </a:prstGeom>
          <a:noFill/>
        </p:spPr>
        <p:txBody>
          <a:bodyPr wrap="square" rtlCol="0">
            <a:spAutoFit/>
          </a:bodyPr>
          <a:lstStyle/>
          <a:p>
            <a:r>
              <a:rPr lang="en-US" sz="4000">
                <a:solidFill>
                  <a:schemeClr val="bg1"/>
                </a:solidFill>
              </a:rPr>
              <a:t>National Environmental Policy Act (NEPA)</a:t>
            </a:r>
          </a:p>
        </p:txBody>
      </p:sp>
      <p:sp>
        <p:nvSpPr>
          <p:cNvPr id="13" name="TextBox 12">
            <a:extLst>
              <a:ext uri="{FF2B5EF4-FFF2-40B4-BE49-F238E27FC236}">
                <a16:creationId xmlns:a16="http://schemas.microsoft.com/office/drawing/2014/main" id="{9C2D1926-FB6E-7C4C-194E-89D143A437AC}"/>
              </a:ext>
            </a:extLst>
          </p:cNvPr>
          <p:cNvSpPr txBox="1"/>
          <p:nvPr/>
        </p:nvSpPr>
        <p:spPr>
          <a:xfrm>
            <a:off x="341489" y="1066800"/>
            <a:ext cx="9410700" cy="5570756"/>
          </a:xfrm>
          <a:prstGeom prst="rect">
            <a:avLst/>
          </a:prstGeom>
          <a:noFill/>
        </p:spPr>
        <p:txBody>
          <a:bodyPr wrap="square" rtlCol="0">
            <a:spAutoFit/>
          </a:bodyPr>
          <a:lstStyle/>
          <a:p>
            <a:pPr>
              <a:spcBef>
                <a:spcPts val="600"/>
              </a:spcBef>
              <a:spcAft>
                <a:spcPts val="600"/>
              </a:spcAft>
            </a:pPr>
            <a:r>
              <a:rPr lang="en-US" sz="3400" b="1"/>
              <a:t>What is NEPA?</a:t>
            </a:r>
          </a:p>
          <a:p>
            <a:pPr marL="285750" indent="-285750">
              <a:spcBef>
                <a:spcPts val="600"/>
              </a:spcBef>
              <a:spcAft>
                <a:spcPts val="600"/>
              </a:spcAft>
              <a:buFont typeface="Arial" panose="020B0604020202020204" pitchFamily="34" charset="0"/>
              <a:buChar char="•"/>
            </a:pPr>
            <a:r>
              <a:rPr lang="en-US" sz="2800"/>
              <a:t>The National Environmental Policy Act (NEPA) was signed into law on January 1, 1970. NEPA requires federal agencies to assess the environmental effects of their proposed actions prior to making decisions. The range of actions covered by NEPA is broad. Using the NEPA process, agencies evaluate the environmental and related social and economic effects of their proposed actions. Agencies also provide opportunities for public review and comment on those evaluations.</a:t>
            </a:r>
            <a:endParaRPr lang="en-US" altLang="en-US" sz="3600"/>
          </a:p>
          <a:p>
            <a:pPr marL="742950" lvl="1" indent="-285750">
              <a:spcBef>
                <a:spcPts val="600"/>
              </a:spcBef>
              <a:spcAft>
                <a:spcPts val="600"/>
              </a:spcAft>
              <a:buFont typeface="Arial" panose="020B0604020202020204" pitchFamily="34" charset="0"/>
              <a:buChar char="•"/>
            </a:pPr>
            <a:endParaRPr lang="en-US" sz="3400"/>
          </a:p>
          <a:p>
            <a:pPr marL="742950" lvl="1" indent="-285750">
              <a:spcBef>
                <a:spcPts val="600"/>
              </a:spcBef>
              <a:spcAft>
                <a:spcPts val="600"/>
              </a:spcAft>
              <a:buFont typeface="Arial" panose="020B0604020202020204" pitchFamily="34" charset="0"/>
              <a:buChar char="•"/>
            </a:pPr>
            <a:endParaRPr lang="en-US" sz="3400"/>
          </a:p>
        </p:txBody>
      </p:sp>
    </p:spTree>
    <p:extLst>
      <p:ext uri="{BB962C8B-B14F-4D97-AF65-F5344CB8AC3E}">
        <p14:creationId xmlns:p14="http://schemas.microsoft.com/office/powerpoint/2010/main" val="252528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3" name="TextBox 2">
            <a:extLst>
              <a:ext uri="{FF2B5EF4-FFF2-40B4-BE49-F238E27FC236}">
                <a16:creationId xmlns:a16="http://schemas.microsoft.com/office/drawing/2014/main" id="{C805FB02-D366-46A8-8E5E-00B6F98FC352}"/>
              </a:ext>
            </a:extLst>
          </p:cNvPr>
          <p:cNvSpPr txBox="1"/>
          <p:nvPr/>
        </p:nvSpPr>
        <p:spPr>
          <a:xfrm>
            <a:off x="4267200" y="0"/>
            <a:ext cx="7786296" cy="707886"/>
          </a:xfrm>
          <a:prstGeom prst="rect">
            <a:avLst/>
          </a:prstGeom>
          <a:noFill/>
        </p:spPr>
        <p:txBody>
          <a:bodyPr wrap="square" rtlCol="0">
            <a:spAutoFit/>
          </a:bodyPr>
          <a:lstStyle/>
          <a:p>
            <a:r>
              <a:rPr lang="en-US" sz="4000">
                <a:solidFill>
                  <a:schemeClr val="bg1"/>
                </a:solidFill>
              </a:rPr>
              <a:t>The NEPA Process</a:t>
            </a:r>
          </a:p>
        </p:txBody>
      </p:sp>
      <p:pic>
        <p:nvPicPr>
          <p:cNvPr id="2" name="Picture 1">
            <a:extLst>
              <a:ext uri="{FF2B5EF4-FFF2-40B4-BE49-F238E27FC236}">
                <a16:creationId xmlns:a16="http://schemas.microsoft.com/office/drawing/2014/main" id="{31756BB0-58D5-913F-FBED-E7E15AEC33FF}"/>
              </a:ext>
            </a:extLst>
          </p:cNvPr>
          <p:cNvPicPr>
            <a:picLocks noChangeAspect="1"/>
          </p:cNvPicPr>
          <p:nvPr/>
        </p:nvPicPr>
        <p:blipFill>
          <a:blip r:embed="rId4"/>
          <a:stretch>
            <a:fillRect/>
          </a:stretch>
        </p:blipFill>
        <p:spPr>
          <a:xfrm>
            <a:off x="2405138" y="1213909"/>
            <a:ext cx="6984197" cy="4848591"/>
          </a:xfrm>
          <a:prstGeom prst="rect">
            <a:avLst/>
          </a:prstGeom>
        </p:spPr>
      </p:pic>
      <p:sp>
        <p:nvSpPr>
          <p:cNvPr id="7" name="TextBox 6">
            <a:extLst>
              <a:ext uri="{FF2B5EF4-FFF2-40B4-BE49-F238E27FC236}">
                <a16:creationId xmlns:a16="http://schemas.microsoft.com/office/drawing/2014/main" id="{DEA29BE5-9EC8-CEEE-8FA3-4156BF82F801}"/>
              </a:ext>
            </a:extLst>
          </p:cNvPr>
          <p:cNvSpPr txBox="1"/>
          <p:nvPr/>
        </p:nvSpPr>
        <p:spPr>
          <a:xfrm rot="20155102">
            <a:off x="3758976" y="3498035"/>
            <a:ext cx="1845087" cy="507831"/>
          </a:xfrm>
          <a:prstGeom prst="rect">
            <a:avLst/>
          </a:prstGeom>
          <a:solidFill>
            <a:srgbClr val="FF66FF"/>
          </a:solidFill>
          <a:scene3d>
            <a:camera prst="orthographicFront"/>
            <a:lightRig rig="threePt" dir="t"/>
          </a:scene3d>
          <a:sp3d>
            <a:bevelT/>
          </a:sp3d>
        </p:spPr>
        <p:txBody>
          <a:bodyPr wrap="square" rtlCol="0">
            <a:spAutoFit/>
          </a:bodyPr>
          <a:lstStyle/>
          <a:p>
            <a:pPr algn="ctr"/>
            <a:r>
              <a:rPr lang="en-US" sz="1350" b="1"/>
              <a:t>Endangered Species Act </a:t>
            </a:r>
          </a:p>
        </p:txBody>
      </p:sp>
      <p:sp>
        <p:nvSpPr>
          <p:cNvPr id="11" name="TextBox 10">
            <a:extLst>
              <a:ext uri="{FF2B5EF4-FFF2-40B4-BE49-F238E27FC236}">
                <a16:creationId xmlns:a16="http://schemas.microsoft.com/office/drawing/2014/main" id="{C93B496D-02EB-7A0D-1492-23FD80FB3573}"/>
              </a:ext>
            </a:extLst>
          </p:cNvPr>
          <p:cNvSpPr txBox="1"/>
          <p:nvPr/>
        </p:nvSpPr>
        <p:spPr>
          <a:xfrm rot="789985">
            <a:off x="9330541" y="3111941"/>
            <a:ext cx="992447" cy="507831"/>
          </a:xfrm>
          <a:prstGeom prst="rect">
            <a:avLst/>
          </a:prstGeom>
          <a:solidFill>
            <a:schemeClr val="accent3">
              <a:lumMod val="60000"/>
              <a:lumOff val="40000"/>
            </a:schemeClr>
          </a:solidFill>
          <a:scene3d>
            <a:camera prst="orthographicFront"/>
            <a:lightRig rig="threePt" dir="t"/>
          </a:scene3d>
          <a:sp3d>
            <a:bevelT/>
            <a:bevelB prst="angle"/>
          </a:sp3d>
        </p:spPr>
        <p:txBody>
          <a:bodyPr wrap="square" rtlCol="0">
            <a:spAutoFit/>
          </a:bodyPr>
          <a:lstStyle/>
          <a:p>
            <a:pPr algn="ctr"/>
            <a:r>
              <a:rPr lang="en-US" sz="1350" b="1"/>
              <a:t>Section 106</a:t>
            </a:r>
          </a:p>
        </p:txBody>
      </p:sp>
      <p:sp>
        <p:nvSpPr>
          <p:cNvPr id="12" name="TextBox 11">
            <a:extLst>
              <a:ext uri="{FF2B5EF4-FFF2-40B4-BE49-F238E27FC236}">
                <a16:creationId xmlns:a16="http://schemas.microsoft.com/office/drawing/2014/main" id="{5A589090-BEC4-32D6-3AAE-B2C413779EA3}"/>
              </a:ext>
            </a:extLst>
          </p:cNvPr>
          <p:cNvSpPr txBox="1"/>
          <p:nvPr/>
        </p:nvSpPr>
        <p:spPr>
          <a:xfrm rot="20773431">
            <a:off x="5004994" y="4119971"/>
            <a:ext cx="659621" cy="300082"/>
          </a:xfrm>
          <a:prstGeom prst="rect">
            <a:avLst/>
          </a:prstGeom>
          <a:solidFill>
            <a:srgbClr val="66CCFF"/>
          </a:solidFill>
          <a:scene3d>
            <a:camera prst="orthographicFront"/>
            <a:lightRig rig="threePt" dir="t"/>
          </a:scene3d>
          <a:sp3d>
            <a:bevelT/>
          </a:sp3d>
        </p:spPr>
        <p:txBody>
          <a:bodyPr wrap="square" rtlCol="0">
            <a:spAutoFit/>
          </a:bodyPr>
          <a:lstStyle/>
          <a:p>
            <a:pPr algn="ctr"/>
            <a:r>
              <a:rPr lang="en-US" sz="1350" b="1"/>
              <a:t>CBRA</a:t>
            </a:r>
          </a:p>
        </p:txBody>
      </p:sp>
      <p:sp>
        <p:nvSpPr>
          <p:cNvPr id="13" name="TextBox 12">
            <a:extLst>
              <a:ext uri="{FF2B5EF4-FFF2-40B4-BE49-F238E27FC236}">
                <a16:creationId xmlns:a16="http://schemas.microsoft.com/office/drawing/2014/main" id="{B7723CFB-8DA4-EA9C-6D9D-346E030F70B1}"/>
              </a:ext>
            </a:extLst>
          </p:cNvPr>
          <p:cNvSpPr txBox="1"/>
          <p:nvPr/>
        </p:nvSpPr>
        <p:spPr>
          <a:xfrm rot="21222107">
            <a:off x="6386458" y="3513015"/>
            <a:ext cx="643346" cy="300082"/>
          </a:xfrm>
          <a:prstGeom prst="rect">
            <a:avLst/>
          </a:prstGeom>
          <a:solidFill>
            <a:srgbClr val="FFFF00"/>
          </a:solidFill>
          <a:scene3d>
            <a:camera prst="orthographicFront"/>
            <a:lightRig rig="threePt" dir="t"/>
          </a:scene3d>
          <a:sp3d>
            <a:bevelT w="152400" h="50800" prst="softRound"/>
          </a:sp3d>
        </p:spPr>
        <p:txBody>
          <a:bodyPr wrap="square" rtlCol="0">
            <a:spAutoFit/>
          </a:bodyPr>
          <a:lstStyle/>
          <a:p>
            <a:r>
              <a:rPr lang="en-US" sz="1350" b="1"/>
              <a:t>CZMA</a:t>
            </a:r>
          </a:p>
        </p:txBody>
      </p:sp>
      <p:sp>
        <p:nvSpPr>
          <p:cNvPr id="14" name="TextBox 13">
            <a:extLst>
              <a:ext uri="{FF2B5EF4-FFF2-40B4-BE49-F238E27FC236}">
                <a16:creationId xmlns:a16="http://schemas.microsoft.com/office/drawing/2014/main" id="{577A312B-57E4-330F-A262-5A75B1669019}"/>
              </a:ext>
            </a:extLst>
          </p:cNvPr>
          <p:cNvSpPr txBox="1"/>
          <p:nvPr/>
        </p:nvSpPr>
        <p:spPr>
          <a:xfrm rot="21224311">
            <a:off x="6485553" y="4397477"/>
            <a:ext cx="1254110" cy="300082"/>
          </a:xfrm>
          <a:prstGeom prst="rect">
            <a:avLst/>
          </a:prstGeom>
          <a:solidFill>
            <a:srgbClr val="66FF99"/>
          </a:solidFill>
          <a:scene3d>
            <a:camera prst="orthographicFront"/>
            <a:lightRig rig="threePt" dir="t"/>
          </a:scene3d>
          <a:sp3d>
            <a:bevelT w="101600" prst="riblet"/>
          </a:sp3d>
        </p:spPr>
        <p:txBody>
          <a:bodyPr wrap="square" rtlCol="0">
            <a:spAutoFit/>
          </a:bodyPr>
          <a:lstStyle/>
          <a:p>
            <a:r>
              <a:rPr lang="en-US" sz="1350" b="1"/>
              <a:t>Wilderness Act</a:t>
            </a:r>
          </a:p>
        </p:txBody>
      </p:sp>
      <p:sp>
        <p:nvSpPr>
          <p:cNvPr id="15" name="TextBox 14">
            <a:extLst>
              <a:ext uri="{FF2B5EF4-FFF2-40B4-BE49-F238E27FC236}">
                <a16:creationId xmlns:a16="http://schemas.microsoft.com/office/drawing/2014/main" id="{ECBEFD12-93C8-EA3D-FC9F-5AC03A00C826}"/>
              </a:ext>
            </a:extLst>
          </p:cNvPr>
          <p:cNvSpPr txBox="1"/>
          <p:nvPr/>
        </p:nvSpPr>
        <p:spPr>
          <a:xfrm rot="159340">
            <a:off x="3788166" y="4347650"/>
            <a:ext cx="1875865" cy="507831"/>
          </a:xfrm>
          <a:prstGeom prst="rect">
            <a:avLst/>
          </a:prstGeom>
          <a:solidFill>
            <a:srgbClr val="6699FF"/>
          </a:solidFill>
          <a:scene3d>
            <a:camera prst="orthographicFront"/>
            <a:lightRig rig="threePt" dir="t"/>
          </a:scene3d>
          <a:sp3d>
            <a:bevelT prst="angle"/>
          </a:sp3d>
        </p:spPr>
        <p:txBody>
          <a:bodyPr wrap="square" rtlCol="0">
            <a:spAutoFit/>
          </a:bodyPr>
          <a:lstStyle/>
          <a:p>
            <a:pPr algn="ctr"/>
            <a:r>
              <a:rPr lang="en-US" sz="1350" b="1"/>
              <a:t>Wild &amp; Scenic Rivers Act</a:t>
            </a:r>
          </a:p>
        </p:txBody>
      </p:sp>
      <p:sp>
        <p:nvSpPr>
          <p:cNvPr id="16" name="TextBox 15">
            <a:extLst>
              <a:ext uri="{FF2B5EF4-FFF2-40B4-BE49-F238E27FC236}">
                <a16:creationId xmlns:a16="http://schemas.microsoft.com/office/drawing/2014/main" id="{7D6C9057-ACD4-43F0-851B-3E2A40B99FD9}"/>
              </a:ext>
            </a:extLst>
          </p:cNvPr>
          <p:cNvSpPr txBox="1"/>
          <p:nvPr/>
        </p:nvSpPr>
        <p:spPr>
          <a:xfrm>
            <a:off x="5682124" y="4805098"/>
            <a:ext cx="2006748" cy="300082"/>
          </a:xfrm>
          <a:prstGeom prst="rect">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lin ang="5400000" scaled="1"/>
            <a:tileRect/>
          </a:gradFill>
          <a:scene3d>
            <a:camera prst="orthographicFront"/>
            <a:lightRig rig="threePt" dir="t"/>
          </a:scene3d>
          <a:sp3d>
            <a:bevelT w="114300" prst="artDeco"/>
          </a:sp3d>
        </p:spPr>
        <p:txBody>
          <a:bodyPr wrap="square" rtlCol="0">
            <a:spAutoFit/>
          </a:bodyPr>
          <a:lstStyle/>
          <a:p>
            <a:r>
              <a:rPr lang="en-US" sz="1350" b="1"/>
              <a:t>Historic Sites Act of 1935</a:t>
            </a:r>
          </a:p>
        </p:txBody>
      </p:sp>
      <p:sp>
        <p:nvSpPr>
          <p:cNvPr id="17" name="TextBox 16">
            <a:extLst>
              <a:ext uri="{FF2B5EF4-FFF2-40B4-BE49-F238E27FC236}">
                <a16:creationId xmlns:a16="http://schemas.microsoft.com/office/drawing/2014/main" id="{9F0EA44F-65E1-BFBF-F594-A6E391C2B3B7}"/>
              </a:ext>
            </a:extLst>
          </p:cNvPr>
          <p:cNvSpPr txBox="1"/>
          <p:nvPr/>
        </p:nvSpPr>
        <p:spPr>
          <a:xfrm rot="20687740">
            <a:off x="5731132" y="3899413"/>
            <a:ext cx="1806527" cy="507831"/>
          </a:xfrm>
          <a:prstGeom prst="rect">
            <a:avLst/>
          </a:prstGeom>
          <a:solidFill>
            <a:srgbClr val="00B0F0"/>
          </a:solidFill>
          <a:scene3d>
            <a:camera prst="orthographicFront"/>
            <a:lightRig rig="threePt" dir="t"/>
          </a:scene3d>
          <a:sp3d>
            <a:bevelT/>
          </a:sp3d>
        </p:spPr>
        <p:txBody>
          <a:bodyPr wrap="square" rtlCol="0">
            <a:spAutoFit/>
          </a:bodyPr>
          <a:lstStyle/>
          <a:p>
            <a:pPr algn="ctr"/>
            <a:r>
              <a:rPr lang="en-US" sz="1350" b="1"/>
              <a:t>Safe Drinking Water Act</a:t>
            </a:r>
          </a:p>
        </p:txBody>
      </p:sp>
      <p:sp>
        <p:nvSpPr>
          <p:cNvPr id="18" name="TextBox 17">
            <a:extLst>
              <a:ext uri="{FF2B5EF4-FFF2-40B4-BE49-F238E27FC236}">
                <a16:creationId xmlns:a16="http://schemas.microsoft.com/office/drawing/2014/main" id="{DEE108FA-3F44-7F13-E6F0-B27EC1B0D7D5}"/>
              </a:ext>
            </a:extLst>
          </p:cNvPr>
          <p:cNvSpPr txBox="1"/>
          <p:nvPr/>
        </p:nvSpPr>
        <p:spPr>
          <a:xfrm rot="946023">
            <a:off x="7756247" y="2642418"/>
            <a:ext cx="1409243" cy="1546577"/>
          </a:xfrm>
          <a:prstGeom prst="rect">
            <a:avLst/>
          </a:prstGeom>
          <a:solidFill>
            <a:srgbClr val="92D050"/>
          </a:solidFill>
          <a:scene3d>
            <a:camera prst="orthographicFront"/>
            <a:lightRig rig="threePt" dir="t"/>
          </a:scene3d>
          <a:sp3d>
            <a:bevelT prst="relaxedInset"/>
          </a:sp3d>
        </p:spPr>
        <p:txBody>
          <a:bodyPr wrap="square" rtlCol="0">
            <a:spAutoFit/>
          </a:bodyPr>
          <a:lstStyle/>
          <a:p>
            <a:pPr algn="ctr"/>
            <a:r>
              <a:rPr lang="en-US" sz="1350" b="1"/>
              <a:t>Executive Orders 11988</a:t>
            </a:r>
          </a:p>
          <a:p>
            <a:pPr algn="ctr"/>
            <a:r>
              <a:rPr lang="en-US" sz="1350" b="1"/>
              <a:t>11990</a:t>
            </a:r>
          </a:p>
          <a:p>
            <a:pPr algn="ctr"/>
            <a:r>
              <a:rPr lang="en-US" sz="1350" b="1"/>
              <a:t>13112</a:t>
            </a:r>
          </a:p>
          <a:p>
            <a:pPr algn="ctr"/>
            <a:r>
              <a:rPr lang="en-US" sz="1350" b="1"/>
              <a:t>13690</a:t>
            </a:r>
          </a:p>
          <a:p>
            <a:pPr algn="ctr"/>
            <a:r>
              <a:rPr lang="en-US" sz="1350" b="1"/>
              <a:t>13807</a:t>
            </a:r>
          </a:p>
          <a:p>
            <a:pPr algn="ctr"/>
            <a:r>
              <a:rPr lang="en-US" sz="1350" b="1"/>
              <a:t>12898</a:t>
            </a:r>
          </a:p>
        </p:txBody>
      </p:sp>
      <p:sp>
        <p:nvSpPr>
          <p:cNvPr id="19" name="TextBox 18">
            <a:extLst>
              <a:ext uri="{FF2B5EF4-FFF2-40B4-BE49-F238E27FC236}">
                <a16:creationId xmlns:a16="http://schemas.microsoft.com/office/drawing/2014/main" id="{D250C3F2-BBE1-53D2-AB44-C98E81FBE36F}"/>
              </a:ext>
            </a:extLst>
          </p:cNvPr>
          <p:cNvSpPr txBox="1"/>
          <p:nvPr/>
        </p:nvSpPr>
        <p:spPr>
          <a:xfrm rot="1618708">
            <a:off x="5554657" y="3488163"/>
            <a:ext cx="630761" cy="30008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scene3d>
            <a:camera prst="orthographicFront"/>
            <a:lightRig rig="threePt" dir="t"/>
          </a:scene3d>
          <a:sp3d>
            <a:bevelT/>
          </a:sp3d>
        </p:spPr>
        <p:txBody>
          <a:bodyPr wrap="square" rtlCol="0">
            <a:spAutoFit/>
          </a:bodyPr>
          <a:lstStyle/>
          <a:p>
            <a:r>
              <a:rPr lang="en-US" sz="1350" b="1"/>
              <a:t>CWA</a:t>
            </a:r>
          </a:p>
        </p:txBody>
      </p:sp>
      <p:sp>
        <p:nvSpPr>
          <p:cNvPr id="20" name="TextBox 19">
            <a:extLst>
              <a:ext uri="{FF2B5EF4-FFF2-40B4-BE49-F238E27FC236}">
                <a16:creationId xmlns:a16="http://schemas.microsoft.com/office/drawing/2014/main" id="{09078C9F-46F9-1C6F-3325-6B35D4680F1A}"/>
              </a:ext>
            </a:extLst>
          </p:cNvPr>
          <p:cNvSpPr txBox="1"/>
          <p:nvPr/>
        </p:nvSpPr>
        <p:spPr>
          <a:xfrm rot="21022180">
            <a:off x="4026114" y="3173946"/>
            <a:ext cx="705971" cy="300082"/>
          </a:xfrm>
          <a:prstGeom prst="rect">
            <a:avLst/>
          </a:prstGeom>
          <a:gradFill flip="none" rotWithShape="1">
            <a:gsLst>
              <a:gs pos="0">
                <a:srgbClr val="7E6AB6">
                  <a:tint val="66000"/>
                  <a:satMod val="160000"/>
                </a:srgbClr>
              </a:gs>
              <a:gs pos="50000">
                <a:srgbClr val="7E6AB6">
                  <a:tint val="44500"/>
                  <a:satMod val="160000"/>
                </a:srgbClr>
              </a:gs>
              <a:gs pos="100000">
                <a:srgbClr val="7E6AB6">
                  <a:tint val="23500"/>
                  <a:satMod val="160000"/>
                </a:srgbClr>
              </a:gs>
            </a:gsLst>
            <a:lin ang="13500000" scaled="1"/>
            <a:tileRect/>
          </a:gradFill>
          <a:scene3d>
            <a:camera prst="orthographicFront"/>
            <a:lightRig rig="threePt" dir="t"/>
          </a:scene3d>
          <a:sp3d>
            <a:bevelT/>
          </a:sp3d>
        </p:spPr>
        <p:txBody>
          <a:bodyPr wrap="square" rtlCol="0">
            <a:spAutoFit/>
          </a:bodyPr>
          <a:lstStyle/>
          <a:p>
            <a:pPr algn="ctr"/>
            <a:r>
              <a:rPr lang="en-US" sz="1350" b="1"/>
              <a:t>CAA</a:t>
            </a:r>
          </a:p>
        </p:txBody>
      </p:sp>
      <p:sp>
        <p:nvSpPr>
          <p:cNvPr id="21" name="TextBox 20">
            <a:extLst>
              <a:ext uri="{FF2B5EF4-FFF2-40B4-BE49-F238E27FC236}">
                <a16:creationId xmlns:a16="http://schemas.microsoft.com/office/drawing/2014/main" id="{748A7A3A-6019-A64C-9DC1-E76DEE6A5F05}"/>
              </a:ext>
            </a:extLst>
          </p:cNvPr>
          <p:cNvSpPr txBox="1"/>
          <p:nvPr/>
        </p:nvSpPr>
        <p:spPr>
          <a:xfrm rot="20392786">
            <a:off x="4365195" y="3918461"/>
            <a:ext cx="1099130" cy="276999"/>
          </a:xfrm>
          <a:prstGeom prst="rect">
            <a:avLst/>
          </a:prstGeom>
          <a:solidFill>
            <a:srgbClr val="FFC000"/>
          </a:solidFill>
          <a:scene3d>
            <a:camera prst="orthographicFront"/>
            <a:lightRig rig="threePt" dir="t"/>
          </a:scene3d>
          <a:sp3d>
            <a:bevelT w="152400" h="50800" prst="softRound"/>
          </a:sp3d>
        </p:spPr>
        <p:txBody>
          <a:bodyPr wrap="square" rtlCol="0">
            <a:spAutoFit/>
          </a:bodyPr>
          <a:lstStyle/>
          <a:p>
            <a:pPr algn="ctr"/>
            <a:r>
              <a:rPr lang="en-US" sz="1200" b="1"/>
              <a:t>Many Others</a:t>
            </a:r>
          </a:p>
        </p:txBody>
      </p:sp>
      <p:sp>
        <p:nvSpPr>
          <p:cNvPr id="22" name="Rectangle 21">
            <a:extLst>
              <a:ext uri="{FF2B5EF4-FFF2-40B4-BE49-F238E27FC236}">
                <a16:creationId xmlns:a16="http://schemas.microsoft.com/office/drawing/2014/main" id="{67DBE556-0E8F-D066-0395-08ABE7D2A9C3}"/>
              </a:ext>
            </a:extLst>
          </p:cNvPr>
          <p:cNvSpPr/>
          <p:nvPr/>
        </p:nvSpPr>
        <p:spPr>
          <a:xfrm>
            <a:off x="4488308" y="1569169"/>
            <a:ext cx="2694456" cy="1138773"/>
          </a:xfrm>
          <a:prstGeom prst="rect">
            <a:avLst/>
          </a:prstGeom>
          <a:noFill/>
        </p:spPr>
        <p:txBody>
          <a:bodyPr wrap="none" lIns="91440" tIns="45720" rIns="91440" bIns="45720">
            <a:spAutoFit/>
          </a:bodyPr>
          <a:lstStyle/>
          <a:p>
            <a:pPr algn="ctr"/>
            <a:r>
              <a:rPr lang="en-US" sz="5400" b="1">
                <a:ln w="6600">
                  <a:solidFill>
                    <a:schemeClr val="accent2"/>
                  </a:solidFill>
                  <a:prstDash val="solid"/>
                </a:ln>
                <a:solidFill>
                  <a:srgbClr val="7030A0"/>
                </a:solidFill>
                <a:effectLst>
                  <a:outerShdw dist="38100" dir="2700000" algn="tl" rotWithShape="0">
                    <a:schemeClr val="accent2"/>
                  </a:outerShdw>
                </a:effectLst>
              </a:rPr>
              <a:t>NEPA</a:t>
            </a:r>
          </a:p>
          <a:p>
            <a:pPr algn="ctr"/>
            <a:r>
              <a:rPr lang="en-US" sz="1400">
                <a:ln w="6600">
                  <a:solidFill>
                    <a:schemeClr val="accent2"/>
                  </a:solidFill>
                  <a:prstDash val="solid"/>
                </a:ln>
                <a:solidFill>
                  <a:srgbClr val="7030A0"/>
                </a:solidFill>
                <a:effectLst>
                  <a:outerShdw dist="38100" dir="2700000" algn="tl" rotWithShape="0">
                    <a:schemeClr val="accent2"/>
                  </a:outerShdw>
                </a:effectLst>
              </a:rPr>
              <a:t>National Environmental  Policy Act</a:t>
            </a:r>
          </a:p>
        </p:txBody>
      </p:sp>
      <p:sp>
        <p:nvSpPr>
          <p:cNvPr id="23" name="TextBox 22">
            <a:extLst>
              <a:ext uri="{FF2B5EF4-FFF2-40B4-BE49-F238E27FC236}">
                <a16:creationId xmlns:a16="http://schemas.microsoft.com/office/drawing/2014/main" id="{91D6A0EE-CB08-C44D-275B-A20FD317499E}"/>
              </a:ext>
            </a:extLst>
          </p:cNvPr>
          <p:cNvSpPr txBox="1"/>
          <p:nvPr/>
        </p:nvSpPr>
        <p:spPr>
          <a:xfrm rot="20564031">
            <a:off x="3622265" y="5428264"/>
            <a:ext cx="1845087" cy="507831"/>
          </a:xfrm>
          <a:prstGeom prst="rect">
            <a:avLst/>
          </a:prstGeom>
          <a:solidFill>
            <a:srgbClr val="7030A0"/>
          </a:solidFill>
          <a:scene3d>
            <a:camera prst="orthographicFront"/>
            <a:lightRig rig="threePt" dir="t"/>
          </a:scene3d>
          <a:sp3d>
            <a:bevelT/>
          </a:sp3d>
        </p:spPr>
        <p:txBody>
          <a:bodyPr wrap="square" rtlCol="0">
            <a:spAutoFit/>
          </a:bodyPr>
          <a:lstStyle/>
          <a:p>
            <a:pPr algn="ctr"/>
            <a:r>
              <a:rPr lang="en-US" sz="1350" b="1"/>
              <a:t>Environmental Assessments</a:t>
            </a:r>
          </a:p>
        </p:txBody>
      </p:sp>
      <p:sp>
        <p:nvSpPr>
          <p:cNvPr id="24" name="TextBox 23">
            <a:extLst>
              <a:ext uri="{FF2B5EF4-FFF2-40B4-BE49-F238E27FC236}">
                <a16:creationId xmlns:a16="http://schemas.microsoft.com/office/drawing/2014/main" id="{EB867BCF-765F-A7ED-1973-E922D672B474}"/>
              </a:ext>
            </a:extLst>
          </p:cNvPr>
          <p:cNvSpPr txBox="1"/>
          <p:nvPr/>
        </p:nvSpPr>
        <p:spPr>
          <a:xfrm rot="20352942">
            <a:off x="6229559" y="5331654"/>
            <a:ext cx="1384744" cy="715581"/>
          </a:xfrm>
          <a:prstGeom prst="rect">
            <a:avLst/>
          </a:prstGeom>
          <a:solidFill>
            <a:srgbClr val="7030A0"/>
          </a:solidFill>
          <a:scene3d>
            <a:camera prst="orthographicFront"/>
            <a:lightRig rig="threePt" dir="t"/>
          </a:scene3d>
          <a:sp3d>
            <a:bevelT/>
          </a:sp3d>
        </p:spPr>
        <p:txBody>
          <a:bodyPr wrap="square" rtlCol="0">
            <a:spAutoFit/>
          </a:bodyPr>
          <a:lstStyle/>
          <a:p>
            <a:pPr algn="ctr"/>
            <a:r>
              <a:rPr lang="en-US" sz="1350" b="1"/>
              <a:t>Environmental Impact Statement</a:t>
            </a:r>
          </a:p>
        </p:txBody>
      </p:sp>
      <p:sp>
        <p:nvSpPr>
          <p:cNvPr id="25" name="TextBox 24">
            <a:extLst>
              <a:ext uri="{FF2B5EF4-FFF2-40B4-BE49-F238E27FC236}">
                <a16:creationId xmlns:a16="http://schemas.microsoft.com/office/drawing/2014/main" id="{BA2CEE4E-1159-A0F2-9F41-47902F84FF5E}"/>
              </a:ext>
            </a:extLst>
          </p:cNvPr>
          <p:cNvSpPr txBox="1"/>
          <p:nvPr/>
        </p:nvSpPr>
        <p:spPr>
          <a:xfrm rot="2207931">
            <a:off x="2850508" y="4716912"/>
            <a:ext cx="1353650" cy="461665"/>
          </a:xfrm>
          <a:prstGeom prst="rect">
            <a:avLst/>
          </a:prstGeom>
          <a:solidFill>
            <a:srgbClr val="FFC000"/>
          </a:solidFill>
          <a:scene3d>
            <a:camera prst="orthographicFront"/>
            <a:lightRig rig="threePt" dir="t"/>
          </a:scene3d>
          <a:sp3d>
            <a:bevelT w="152400" h="50800" prst="softRound"/>
          </a:sp3d>
        </p:spPr>
        <p:txBody>
          <a:bodyPr wrap="square" rtlCol="0">
            <a:spAutoFit/>
          </a:bodyPr>
          <a:lstStyle/>
          <a:p>
            <a:pPr algn="ctr"/>
            <a:r>
              <a:rPr lang="en-US" sz="1200" b="1"/>
              <a:t>National Natural Landmarks</a:t>
            </a:r>
          </a:p>
        </p:txBody>
      </p:sp>
      <p:sp>
        <p:nvSpPr>
          <p:cNvPr id="26" name="TextBox 25">
            <a:extLst>
              <a:ext uri="{FF2B5EF4-FFF2-40B4-BE49-F238E27FC236}">
                <a16:creationId xmlns:a16="http://schemas.microsoft.com/office/drawing/2014/main" id="{2794D986-1AE0-F600-A382-8D1D15698918}"/>
              </a:ext>
            </a:extLst>
          </p:cNvPr>
          <p:cNvSpPr txBox="1"/>
          <p:nvPr/>
        </p:nvSpPr>
        <p:spPr>
          <a:xfrm rot="1636058">
            <a:off x="7446764" y="4362231"/>
            <a:ext cx="1926315" cy="300082"/>
          </a:xfrm>
          <a:prstGeom prst="rect">
            <a:avLst/>
          </a:prstGeom>
          <a:gradFill flip="none" rotWithShape="1">
            <a:gsLst>
              <a:gs pos="0">
                <a:srgbClr val="7E6AB6">
                  <a:tint val="66000"/>
                  <a:satMod val="160000"/>
                </a:srgbClr>
              </a:gs>
              <a:gs pos="50000">
                <a:srgbClr val="7E6AB6">
                  <a:tint val="44500"/>
                  <a:satMod val="160000"/>
                </a:srgbClr>
              </a:gs>
              <a:gs pos="100000">
                <a:srgbClr val="7E6AB6">
                  <a:tint val="23500"/>
                  <a:satMod val="160000"/>
                </a:srgbClr>
              </a:gs>
            </a:gsLst>
            <a:lin ang="13500000" scaled="1"/>
            <a:tileRect/>
          </a:gradFill>
          <a:scene3d>
            <a:camera prst="orthographicFront"/>
            <a:lightRig rig="threePt" dir="t"/>
          </a:scene3d>
          <a:sp3d>
            <a:bevelT/>
          </a:sp3d>
        </p:spPr>
        <p:txBody>
          <a:bodyPr wrap="square" rtlCol="0">
            <a:spAutoFit/>
          </a:bodyPr>
          <a:lstStyle/>
          <a:p>
            <a:pPr algn="ctr"/>
            <a:r>
              <a:rPr lang="en-US" sz="1350" b="1"/>
              <a:t>Floodplains</a:t>
            </a:r>
          </a:p>
        </p:txBody>
      </p:sp>
      <p:sp>
        <p:nvSpPr>
          <p:cNvPr id="27" name="TextBox 26">
            <a:extLst>
              <a:ext uri="{FF2B5EF4-FFF2-40B4-BE49-F238E27FC236}">
                <a16:creationId xmlns:a16="http://schemas.microsoft.com/office/drawing/2014/main" id="{7D382B0E-BB4A-69EE-D2F8-D3549A1F9BAF}"/>
              </a:ext>
            </a:extLst>
          </p:cNvPr>
          <p:cNvSpPr txBox="1"/>
          <p:nvPr/>
        </p:nvSpPr>
        <p:spPr>
          <a:xfrm rot="19114423">
            <a:off x="3224598" y="3239302"/>
            <a:ext cx="556261" cy="300082"/>
          </a:xfrm>
          <a:prstGeom prst="rect">
            <a:avLst/>
          </a:prstGeom>
          <a:gradFill flip="none" rotWithShape="1">
            <a:gsLst>
              <a:gs pos="20000">
                <a:schemeClr val="accent4">
                  <a:lumMod val="50000"/>
                </a:schemeClr>
              </a:gs>
              <a:gs pos="50000">
                <a:srgbClr val="7E6AB6">
                  <a:tint val="44500"/>
                  <a:satMod val="160000"/>
                </a:srgbClr>
              </a:gs>
              <a:gs pos="100000">
                <a:srgbClr val="7E6AB6">
                  <a:tint val="23500"/>
                  <a:satMod val="160000"/>
                </a:srgbClr>
              </a:gs>
            </a:gsLst>
            <a:lin ang="13500000" scaled="1"/>
            <a:tileRect/>
          </a:gradFill>
          <a:scene3d>
            <a:camera prst="orthographicFront"/>
            <a:lightRig rig="threePt" dir="t"/>
          </a:scene3d>
          <a:sp3d>
            <a:bevelT/>
          </a:sp3d>
        </p:spPr>
        <p:txBody>
          <a:bodyPr wrap="square" rtlCol="0">
            <a:spAutoFit/>
          </a:bodyPr>
          <a:lstStyle/>
          <a:p>
            <a:pPr algn="ctr"/>
            <a:r>
              <a:rPr lang="en-US" sz="1350" b="1"/>
              <a:t>Soils</a:t>
            </a:r>
          </a:p>
        </p:txBody>
      </p:sp>
      <p:sp>
        <p:nvSpPr>
          <p:cNvPr id="28" name="TextBox 27">
            <a:extLst>
              <a:ext uri="{FF2B5EF4-FFF2-40B4-BE49-F238E27FC236}">
                <a16:creationId xmlns:a16="http://schemas.microsoft.com/office/drawing/2014/main" id="{A8D6F167-AB25-0CA7-E0CB-82FFEAA93F8C}"/>
              </a:ext>
            </a:extLst>
          </p:cNvPr>
          <p:cNvSpPr txBox="1"/>
          <p:nvPr/>
        </p:nvSpPr>
        <p:spPr>
          <a:xfrm rot="17353887">
            <a:off x="1653585" y="3835396"/>
            <a:ext cx="2187597" cy="507831"/>
          </a:xfrm>
          <a:prstGeom prst="rect">
            <a:avLst/>
          </a:prstGeom>
          <a:solidFill>
            <a:schemeClr val="accent1"/>
          </a:solidFill>
          <a:scene3d>
            <a:camera prst="orthographicFront"/>
            <a:lightRig rig="threePt" dir="t"/>
          </a:scene3d>
          <a:sp3d>
            <a:bevelT/>
          </a:sp3d>
        </p:spPr>
        <p:txBody>
          <a:bodyPr wrap="square" rtlCol="0">
            <a:spAutoFit/>
          </a:bodyPr>
          <a:lstStyle/>
          <a:p>
            <a:r>
              <a:rPr lang="en-US" sz="1350"/>
              <a:t>Socioeconomic Impacts and Environmental Justice</a:t>
            </a:r>
          </a:p>
        </p:txBody>
      </p:sp>
      <p:sp>
        <p:nvSpPr>
          <p:cNvPr id="29" name="TextBox 28">
            <a:extLst>
              <a:ext uri="{FF2B5EF4-FFF2-40B4-BE49-F238E27FC236}">
                <a16:creationId xmlns:a16="http://schemas.microsoft.com/office/drawing/2014/main" id="{05425C69-96C4-941D-DDE1-636355D58543}"/>
              </a:ext>
            </a:extLst>
          </p:cNvPr>
          <p:cNvSpPr txBox="1"/>
          <p:nvPr/>
        </p:nvSpPr>
        <p:spPr>
          <a:xfrm rot="20564031">
            <a:off x="3993963" y="2760066"/>
            <a:ext cx="647672" cy="300082"/>
          </a:xfrm>
          <a:prstGeom prst="rect">
            <a:avLst/>
          </a:prstGeom>
          <a:solidFill>
            <a:srgbClr val="7030A0"/>
          </a:solidFill>
          <a:scene3d>
            <a:camera prst="orthographicFront"/>
            <a:lightRig rig="threePt" dir="t"/>
          </a:scene3d>
          <a:sp3d>
            <a:bevelT/>
          </a:sp3d>
        </p:spPr>
        <p:txBody>
          <a:bodyPr wrap="square" rtlCol="0">
            <a:spAutoFit/>
          </a:bodyPr>
          <a:lstStyle/>
          <a:p>
            <a:pPr algn="ctr"/>
            <a:r>
              <a:rPr lang="en-US" sz="1350" b="1" err="1"/>
              <a:t>CatExs</a:t>
            </a:r>
            <a:endParaRPr lang="en-US" sz="1350" b="1"/>
          </a:p>
        </p:txBody>
      </p:sp>
      <p:sp>
        <p:nvSpPr>
          <p:cNvPr id="30" name="TextBox 29">
            <a:extLst>
              <a:ext uri="{FF2B5EF4-FFF2-40B4-BE49-F238E27FC236}">
                <a16:creationId xmlns:a16="http://schemas.microsoft.com/office/drawing/2014/main" id="{8108AEF2-C79D-B0E3-DFE5-A5B6E256155C}"/>
              </a:ext>
            </a:extLst>
          </p:cNvPr>
          <p:cNvSpPr txBox="1"/>
          <p:nvPr/>
        </p:nvSpPr>
        <p:spPr>
          <a:xfrm rot="20564031">
            <a:off x="5904240" y="2956803"/>
            <a:ext cx="1845087" cy="300082"/>
          </a:xfrm>
          <a:prstGeom prst="rect">
            <a:avLst/>
          </a:prstGeom>
          <a:solidFill>
            <a:srgbClr val="7030A0"/>
          </a:solidFill>
          <a:scene3d>
            <a:camera prst="orthographicFront"/>
            <a:lightRig rig="threePt" dir="t"/>
          </a:scene3d>
          <a:sp3d>
            <a:bevelT/>
          </a:sp3d>
        </p:spPr>
        <p:txBody>
          <a:bodyPr wrap="square" rtlCol="0">
            <a:spAutoFit/>
          </a:bodyPr>
          <a:lstStyle/>
          <a:p>
            <a:pPr algn="ctr"/>
            <a:r>
              <a:rPr lang="en-US" sz="1350" b="1"/>
              <a:t>Noise Control Act</a:t>
            </a:r>
          </a:p>
        </p:txBody>
      </p:sp>
    </p:spTree>
    <p:extLst>
      <p:ext uri="{BB962C8B-B14F-4D97-AF65-F5344CB8AC3E}">
        <p14:creationId xmlns:p14="http://schemas.microsoft.com/office/powerpoint/2010/main" val="22115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3" name="TextBox 2">
            <a:extLst>
              <a:ext uri="{FF2B5EF4-FFF2-40B4-BE49-F238E27FC236}">
                <a16:creationId xmlns:a16="http://schemas.microsoft.com/office/drawing/2014/main" id="{C805FB02-D366-46A8-8E5E-00B6F98FC352}"/>
              </a:ext>
            </a:extLst>
          </p:cNvPr>
          <p:cNvSpPr txBox="1"/>
          <p:nvPr/>
        </p:nvSpPr>
        <p:spPr>
          <a:xfrm>
            <a:off x="4267200" y="0"/>
            <a:ext cx="7786296" cy="707886"/>
          </a:xfrm>
          <a:prstGeom prst="rect">
            <a:avLst/>
          </a:prstGeom>
          <a:noFill/>
        </p:spPr>
        <p:txBody>
          <a:bodyPr wrap="square" rtlCol="0">
            <a:spAutoFit/>
          </a:bodyPr>
          <a:lstStyle/>
          <a:p>
            <a:r>
              <a:rPr lang="en-US" sz="4000">
                <a:solidFill>
                  <a:schemeClr val="bg1"/>
                </a:solidFill>
              </a:rPr>
              <a:t>The NEPA Process</a:t>
            </a:r>
          </a:p>
        </p:txBody>
      </p:sp>
      <p:graphicFrame>
        <p:nvGraphicFramePr>
          <p:cNvPr id="4" name="Content Placeholder 3">
            <a:extLst>
              <a:ext uri="{FF2B5EF4-FFF2-40B4-BE49-F238E27FC236}">
                <a16:creationId xmlns:a16="http://schemas.microsoft.com/office/drawing/2014/main" id="{8510A2AA-72F4-C321-6177-F9D6A29BE600}"/>
              </a:ext>
            </a:extLst>
          </p:cNvPr>
          <p:cNvGraphicFramePr>
            <a:graphicFrameLocks/>
          </p:cNvGraphicFramePr>
          <p:nvPr>
            <p:extLst>
              <p:ext uri="{D42A27DB-BD31-4B8C-83A1-F6EECF244321}">
                <p14:modId xmlns:p14="http://schemas.microsoft.com/office/powerpoint/2010/main" val="2989806628"/>
              </p:ext>
            </p:extLst>
          </p:nvPr>
        </p:nvGraphicFramePr>
        <p:xfrm>
          <a:off x="3133816" y="707887"/>
          <a:ext cx="7297445" cy="55405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6BD8958A-AD45-2028-5BE3-9A9E6757AC85}"/>
              </a:ext>
            </a:extLst>
          </p:cNvPr>
          <p:cNvSpPr txBox="1"/>
          <p:nvPr/>
        </p:nvSpPr>
        <p:spPr>
          <a:xfrm>
            <a:off x="945855" y="4085941"/>
            <a:ext cx="2439998"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1400" b="1">
                <a:latin typeface="Calibri" panose="020F0502020204030204"/>
              </a:rPr>
              <a:t>Supported -</a:t>
            </a:r>
            <a:r>
              <a:rPr lang="en-US" sz="1400" b="1">
                <a:solidFill>
                  <a:srgbClr val="FF0000"/>
                </a:solidFill>
                <a:latin typeface="Calibri" panose="020F0502020204030204"/>
              </a:rPr>
              <a:t> </a:t>
            </a:r>
            <a:r>
              <a:rPr kumimoji="0" lang="en-US" sz="1400" i="0" u="none" strike="noStrike" kern="1200" cap="none" spc="0" normalizeH="0" baseline="0" noProof="0">
                <a:ln>
                  <a:noFill/>
                </a:ln>
                <a:solidFill>
                  <a:prstClr val="black"/>
                </a:solidFill>
                <a:effectLst/>
                <a:uLnTx/>
                <a:uFillTx/>
                <a:latin typeface="Calibri" panose="020F0502020204030204"/>
                <a:ea typeface="+mn-ea"/>
                <a:cs typeface="+mn-cs"/>
              </a:rPr>
              <a:t>No or Previously Disturbed Ground</a:t>
            </a:r>
          </a:p>
        </p:txBody>
      </p:sp>
      <p:sp>
        <p:nvSpPr>
          <p:cNvPr id="8" name="TextBox 7">
            <a:extLst>
              <a:ext uri="{FF2B5EF4-FFF2-40B4-BE49-F238E27FC236}">
                <a16:creationId xmlns:a16="http://schemas.microsoft.com/office/drawing/2014/main" id="{D60A67E8-24AA-993C-810E-B8C35E9D0AAF}"/>
              </a:ext>
            </a:extLst>
          </p:cNvPr>
          <p:cNvSpPr txBox="1"/>
          <p:nvPr/>
        </p:nvSpPr>
        <p:spPr>
          <a:xfrm>
            <a:off x="945855" y="2168219"/>
            <a:ext cx="317704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Calibri" panose="020F0502020204030204"/>
                <a:ea typeface="+mn-ea"/>
                <a:cs typeface="+mn-cs"/>
              </a:rPr>
              <a:t>Environmental Assessments -</a:t>
            </a:r>
          </a:p>
          <a:p>
            <a:pPr marL="742950" lvl="1" indent="-285750">
              <a:buFont typeface="Arial" panose="020B0604020202020204" pitchFamily="34" charset="0"/>
              <a:buChar char="•"/>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New Ground Disturbance    Extraordinary Circumstances</a:t>
            </a:r>
          </a:p>
        </p:txBody>
      </p:sp>
      <p:sp>
        <p:nvSpPr>
          <p:cNvPr id="9" name="TextBox 8">
            <a:extLst>
              <a:ext uri="{FF2B5EF4-FFF2-40B4-BE49-F238E27FC236}">
                <a16:creationId xmlns:a16="http://schemas.microsoft.com/office/drawing/2014/main" id="{A167B70F-B5A6-C882-8647-3FA9A5B08FB8}"/>
              </a:ext>
            </a:extLst>
          </p:cNvPr>
          <p:cNvSpPr txBox="1"/>
          <p:nvPr/>
        </p:nvSpPr>
        <p:spPr>
          <a:xfrm>
            <a:off x="924801" y="5315178"/>
            <a:ext cx="229399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prstClr val="black"/>
                </a:solidFill>
                <a:latin typeface="Calibri" panose="020F0502020204030204"/>
              </a:rPr>
              <a:t>Listed</a:t>
            </a:r>
            <a:r>
              <a:rPr lang="en-US" sz="1400">
                <a:solidFill>
                  <a:prstClr val="black"/>
                </a:solidFill>
                <a:latin typeface="Calibri" panose="020F0502020204030204"/>
              </a:rPr>
              <a:t> - </a:t>
            </a:r>
            <a:r>
              <a:rPr kumimoji="0" lang="en-US" sz="1400" i="0" u="none" strike="noStrike" kern="1200" cap="none" spc="0" normalizeH="0" baseline="0" noProof="0">
                <a:ln>
                  <a:noFill/>
                </a:ln>
                <a:solidFill>
                  <a:prstClr val="black"/>
                </a:solidFill>
                <a:effectLst/>
                <a:uLnTx/>
                <a:uFillTx/>
                <a:latin typeface="Calibri" panose="020F0502020204030204"/>
                <a:ea typeface="+mn-ea"/>
                <a:cs typeface="+mn-cs"/>
              </a:rPr>
              <a:t>No Ground Disturbance or (not below previous disturbance)</a:t>
            </a:r>
          </a:p>
        </p:txBody>
      </p:sp>
      <p:sp>
        <p:nvSpPr>
          <p:cNvPr id="10" name="TextBox 9">
            <a:extLst>
              <a:ext uri="{FF2B5EF4-FFF2-40B4-BE49-F238E27FC236}">
                <a16:creationId xmlns:a16="http://schemas.microsoft.com/office/drawing/2014/main" id="{7BC88264-1FE0-CB82-44B5-D6B392234625}"/>
              </a:ext>
            </a:extLst>
          </p:cNvPr>
          <p:cNvSpPr txBox="1"/>
          <p:nvPr/>
        </p:nvSpPr>
        <p:spPr>
          <a:xfrm>
            <a:off x="945855" y="3454685"/>
            <a:ext cx="3321345"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1400" b="1">
                <a:latin typeface="Calibri" panose="020F0502020204030204"/>
              </a:rPr>
              <a:t>Supported With Ground Disturbance -</a:t>
            </a:r>
            <a:r>
              <a:rPr lang="en-US" sz="1400" b="1">
                <a:solidFill>
                  <a:srgbClr val="FF0000"/>
                </a:solidFill>
                <a:latin typeface="Calibri" panose="020F0502020204030204"/>
              </a:rPr>
              <a:t> </a:t>
            </a:r>
            <a:r>
              <a:rPr kumimoji="0" lang="en-US" sz="1400" i="0" u="none" strike="noStrike" kern="1200" cap="none" spc="0" normalizeH="0" baseline="0" noProof="0">
                <a:ln>
                  <a:noFill/>
                </a:ln>
                <a:solidFill>
                  <a:prstClr val="black"/>
                </a:solidFill>
                <a:effectLst/>
                <a:uLnTx/>
                <a:uFillTx/>
                <a:latin typeface="Calibri" panose="020F0502020204030204"/>
                <a:ea typeface="+mn-ea"/>
                <a:cs typeface="+mn-cs"/>
              </a:rPr>
              <a:t>New Ground Disturbance</a:t>
            </a:r>
          </a:p>
        </p:txBody>
      </p:sp>
    </p:spTree>
    <p:extLst>
      <p:ext uri="{BB962C8B-B14F-4D97-AF65-F5344CB8AC3E}">
        <p14:creationId xmlns:p14="http://schemas.microsoft.com/office/powerpoint/2010/main" val="1231956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2A525-F014-791B-AA3B-15124583B6CF}"/>
            </a:ext>
          </a:extLst>
        </p:cNvPr>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1182B420-5626-E101-C2E2-F04F35DCF6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3" name="TextBox 2">
            <a:extLst>
              <a:ext uri="{FF2B5EF4-FFF2-40B4-BE49-F238E27FC236}">
                <a16:creationId xmlns:a16="http://schemas.microsoft.com/office/drawing/2014/main" id="{D0B5442F-8913-473A-B0FA-BEEE9219D209}"/>
              </a:ext>
            </a:extLst>
          </p:cNvPr>
          <p:cNvSpPr txBox="1"/>
          <p:nvPr/>
        </p:nvSpPr>
        <p:spPr>
          <a:xfrm>
            <a:off x="3491304" y="-8434"/>
            <a:ext cx="7786296" cy="707886"/>
          </a:xfrm>
          <a:prstGeom prst="rect">
            <a:avLst/>
          </a:prstGeom>
          <a:noFill/>
        </p:spPr>
        <p:txBody>
          <a:bodyPr wrap="square" rtlCol="0">
            <a:spAutoFit/>
          </a:bodyPr>
          <a:lstStyle/>
          <a:p>
            <a:r>
              <a:rPr lang="en-US" sz="4000">
                <a:solidFill>
                  <a:schemeClr val="bg1"/>
                </a:solidFill>
              </a:rPr>
              <a:t>Roles and Responsibilities NEPA</a:t>
            </a:r>
          </a:p>
        </p:txBody>
      </p:sp>
      <p:sp>
        <p:nvSpPr>
          <p:cNvPr id="13" name="TextBox 12">
            <a:extLst>
              <a:ext uri="{FF2B5EF4-FFF2-40B4-BE49-F238E27FC236}">
                <a16:creationId xmlns:a16="http://schemas.microsoft.com/office/drawing/2014/main" id="{453C7A5C-676A-E793-98C1-189089796C8B}"/>
              </a:ext>
            </a:extLst>
          </p:cNvPr>
          <p:cNvSpPr txBox="1"/>
          <p:nvPr/>
        </p:nvSpPr>
        <p:spPr>
          <a:xfrm>
            <a:off x="341488" y="1066800"/>
            <a:ext cx="9953579" cy="649408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3600" b="1"/>
              <a:t>Guaranteed Lenders </a:t>
            </a:r>
            <a:r>
              <a:rPr lang="en-US" altLang="en-US" sz="3600"/>
              <a:t>Assist in the environmental review process by providing information requested by FSA (2-FLP Paragraph 208)</a:t>
            </a:r>
          </a:p>
          <a:p>
            <a:pPr marL="742950" lvl="1" indent="-285750">
              <a:spcBef>
                <a:spcPts val="600"/>
              </a:spcBef>
              <a:spcAft>
                <a:spcPts val="600"/>
              </a:spcAft>
              <a:buFont typeface="Arial" panose="020B0604020202020204" pitchFamily="34" charset="0"/>
              <a:buChar char="•"/>
            </a:pPr>
            <a:r>
              <a:rPr lang="en-US" sz="3600"/>
              <a:t>Prepare the producer for early consultation</a:t>
            </a:r>
          </a:p>
          <a:p>
            <a:pPr marL="742950" lvl="1" indent="-285750">
              <a:spcBef>
                <a:spcPts val="600"/>
              </a:spcBef>
              <a:spcAft>
                <a:spcPts val="600"/>
              </a:spcAft>
              <a:buFont typeface="Arial" panose="020B0604020202020204" pitchFamily="34" charset="0"/>
              <a:buChar char="•"/>
            </a:pPr>
            <a:r>
              <a:rPr lang="en-US" sz="3600"/>
              <a:t>Participate in the Kickoff meeting</a:t>
            </a:r>
          </a:p>
          <a:p>
            <a:pPr marL="742950" lvl="1" indent="-285750">
              <a:spcBef>
                <a:spcPts val="600"/>
              </a:spcBef>
              <a:spcAft>
                <a:spcPts val="600"/>
              </a:spcAft>
              <a:buFont typeface="Arial" panose="020B0604020202020204" pitchFamily="34" charset="0"/>
              <a:buChar char="•"/>
            </a:pPr>
            <a:r>
              <a:rPr lang="en-US" sz="3600"/>
              <a:t>Facilitate communication between producer and  FSA</a:t>
            </a:r>
          </a:p>
          <a:p>
            <a:pPr marL="742950" lvl="1" indent="-285750">
              <a:spcBef>
                <a:spcPts val="600"/>
              </a:spcBef>
              <a:spcAft>
                <a:spcPts val="600"/>
              </a:spcAft>
              <a:buFont typeface="Arial" panose="020B0604020202020204" pitchFamily="34" charset="0"/>
              <a:buChar char="•"/>
            </a:pPr>
            <a:endParaRPr lang="en-US" sz="3600"/>
          </a:p>
          <a:p>
            <a:pPr marL="742950" lvl="1" indent="-285750">
              <a:spcBef>
                <a:spcPts val="600"/>
              </a:spcBef>
              <a:spcAft>
                <a:spcPts val="600"/>
              </a:spcAft>
              <a:buFont typeface="Arial" panose="020B0604020202020204" pitchFamily="34" charset="0"/>
              <a:buChar char="•"/>
            </a:pPr>
            <a:endParaRPr lang="en-US" sz="3400"/>
          </a:p>
          <a:p>
            <a:pPr marL="742950" lvl="1" indent="-285750">
              <a:spcBef>
                <a:spcPts val="600"/>
              </a:spcBef>
              <a:spcAft>
                <a:spcPts val="600"/>
              </a:spcAft>
              <a:buFont typeface="Arial" panose="020B0604020202020204" pitchFamily="34" charset="0"/>
              <a:buChar char="•"/>
            </a:pPr>
            <a:endParaRPr lang="en-US" sz="3400"/>
          </a:p>
        </p:txBody>
      </p:sp>
    </p:spTree>
    <p:extLst>
      <p:ext uri="{BB962C8B-B14F-4D97-AF65-F5344CB8AC3E}">
        <p14:creationId xmlns:p14="http://schemas.microsoft.com/office/powerpoint/2010/main" val="954434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981AE62A-CEE6-4FAA-B455-DD411E05F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447800"/>
            <a:ext cx="1296811" cy="4800600"/>
          </a:xfrm>
          <a:prstGeom prst="rect">
            <a:avLst/>
          </a:prstGeom>
        </p:spPr>
      </p:pic>
      <p:sp>
        <p:nvSpPr>
          <p:cNvPr id="3" name="TextBox 2">
            <a:extLst>
              <a:ext uri="{FF2B5EF4-FFF2-40B4-BE49-F238E27FC236}">
                <a16:creationId xmlns:a16="http://schemas.microsoft.com/office/drawing/2014/main" id="{C805FB02-D366-46A8-8E5E-00B6F98FC352}"/>
              </a:ext>
            </a:extLst>
          </p:cNvPr>
          <p:cNvSpPr txBox="1"/>
          <p:nvPr/>
        </p:nvSpPr>
        <p:spPr>
          <a:xfrm>
            <a:off x="3491304" y="-8434"/>
            <a:ext cx="7786296" cy="707886"/>
          </a:xfrm>
          <a:prstGeom prst="rect">
            <a:avLst/>
          </a:prstGeom>
          <a:noFill/>
        </p:spPr>
        <p:txBody>
          <a:bodyPr wrap="square" rtlCol="0">
            <a:spAutoFit/>
          </a:bodyPr>
          <a:lstStyle/>
          <a:p>
            <a:r>
              <a:rPr lang="en-US" sz="4000">
                <a:solidFill>
                  <a:schemeClr val="bg1"/>
                </a:solidFill>
              </a:rPr>
              <a:t>Roles and Responsibilities NEPA</a:t>
            </a:r>
          </a:p>
        </p:txBody>
      </p:sp>
      <p:sp>
        <p:nvSpPr>
          <p:cNvPr id="13" name="TextBox 12">
            <a:extLst>
              <a:ext uri="{FF2B5EF4-FFF2-40B4-BE49-F238E27FC236}">
                <a16:creationId xmlns:a16="http://schemas.microsoft.com/office/drawing/2014/main" id="{9C2D1926-FB6E-7C4C-194E-89D143A437AC}"/>
              </a:ext>
            </a:extLst>
          </p:cNvPr>
          <p:cNvSpPr txBox="1"/>
          <p:nvPr/>
        </p:nvSpPr>
        <p:spPr>
          <a:xfrm>
            <a:off x="341489" y="1066800"/>
            <a:ext cx="9410700" cy="680186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3600" b="1"/>
              <a:t>FSA</a:t>
            </a:r>
            <a:r>
              <a:rPr lang="en-US" sz="3600"/>
              <a:t>- Approval officials must ensure compliance with the requirements of Handbook 1-EQ and coordinate activities with State Environmental Coordinators (SECs). </a:t>
            </a:r>
          </a:p>
          <a:p>
            <a:pPr lvl="1"/>
            <a:endParaRPr lang="en-US"/>
          </a:p>
          <a:p>
            <a:pPr marL="285750" indent="-285750">
              <a:buFont typeface="Arial" panose="020B0604020202020204" pitchFamily="34" charset="0"/>
              <a:buChar char="•"/>
            </a:pPr>
            <a:r>
              <a:rPr lang="en-US" sz="3200" b="1"/>
              <a:t>State Environmental Coordinators</a:t>
            </a:r>
            <a:endParaRPr lang="en-US" sz="3200"/>
          </a:p>
          <a:p>
            <a:pPr marL="742950" lvl="1" indent="-285750">
              <a:buFont typeface="Arial" panose="020B0604020202020204" pitchFamily="34" charset="0"/>
              <a:buChar char="•"/>
            </a:pPr>
            <a:r>
              <a:rPr lang="en-US" sz="3200"/>
              <a:t>Oversee all technical and regulatory requirements.</a:t>
            </a:r>
          </a:p>
          <a:p>
            <a:pPr marL="742950" lvl="1" indent="-285750">
              <a:buFont typeface="Arial" panose="020B0604020202020204" pitchFamily="34" charset="0"/>
              <a:buChar char="•"/>
            </a:pPr>
            <a:r>
              <a:rPr lang="en-US" sz="3200"/>
              <a:t>Train FSA Staff on NEPA </a:t>
            </a:r>
            <a:r>
              <a:rPr lang="en-US" sz="2400"/>
              <a:t>(National Environmental Policy Act)</a:t>
            </a:r>
            <a:endParaRPr lang="en-US" sz="3200"/>
          </a:p>
          <a:p>
            <a:pPr marL="285750" indent="-285750">
              <a:spcBef>
                <a:spcPts val="600"/>
              </a:spcBef>
              <a:spcAft>
                <a:spcPts val="600"/>
              </a:spcAft>
              <a:buFont typeface="Arial" panose="020B0604020202020204" pitchFamily="34" charset="0"/>
              <a:buChar char="•"/>
            </a:pPr>
            <a:endParaRPr lang="en-US" sz="3600"/>
          </a:p>
          <a:p>
            <a:pPr marL="285750" indent="-285750">
              <a:spcBef>
                <a:spcPts val="600"/>
              </a:spcBef>
              <a:spcAft>
                <a:spcPts val="600"/>
              </a:spcAft>
              <a:buFont typeface="Arial" panose="020B0604020202020204" pitchFamily="34" charset="0"/>
              <a:buChar char="•"/>
            </a:pPr>
            <a:endParaRPr lang="en-US" sz="3400"/>
          </a:p>
          <a:p>
            <a:pPr marL="285750" indent="-285750">
              <a:spcBef>
                <a:spcPts val="600"/>
              </a:spcBef>
              <a:spcAft>
                <a:spcPts val="600"/>
              </a:spcAft>
              <a:buFont typeface="Arial" panose="020B0604020202020204" pitchFamily="34" charset="0"/>
              <a:buChar char="•"/>
            </a:pPr>
            <a:endParaRPr lang="en-US" sz="3400"/>
          </a:p>
          <a:p>
            <a:pPr marL="742950" lvl="1" indent="-285750">
              <a:spcBef>
                <a:spcPts val="600"/>
              </a:spcBef>
              <a:spcAft>
                <a:spcPts val="600"/>
              </a:spcAft>
              <a:buFont typeface="Arial" panose="020B0604020202020204" pitchFamily="34" charset="0"/>
              <a:buChar char="•"/>
            </a:pPr>
            <a:endParaRPr lang="en-US" sz="3400"/>
          </a:p>
        </p:txBody>
      </p:sp>
    </p:spTree>
    <p:extLst>
      <p:ext uri="{BB962C8B-B14F-4D97-AF65-F5344CB8AC3E}">
        <p14:creationId xmlns:p14="http://schemas.microsoft.com/office/powerpoint/2010/main" val="282138607"/>
      </p:ext>
    </p:extLst>
  </p:cSld>
  <p:clrMapOvr>
    <a:masterClrMapping/>
  </p:clrMapOvr>
</p:sld>
</file>

<file path=ppt/theme/theme1.xml><?xml version="1.0" encoding="utf-8"?>
<a:theme xmlns:a="http://schemas.openxmlformats.org/drawingml/2006/main" name="1_Custom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87807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A4D1EAFEAD0846B774BCAA0A095E86" ma:contentTypeVersion="18" ma:contentTypeDescription="Create a new document." ma:contentTypeScope="" ma:versionID="63825072fb244487fab1984bc9a0ce8f">
  <xsd:schema xmlns:xsd="http://www.w3.org/2001/XMLSchema" xmlns:xs="http://www.w3.org/2001/XMLSchema" xmlns:p="http://schemas.microsoft.com/office/2006/metadata/properties" xmlns:ns2="d773873f-ee0f-44df-8785-b6eaadf73bc2" xmlns:ns3="5f557e18-99bf-4d8b-afb3-55c45b5c75ff" xmlns:ns4="73fb875a-8af9-4255-b008-0995492d31cd" targetNamespace="http://schemas.microsoft.com/office/2006/metadata/properties" ma:root="true" ma:fieldsID="f107e5563731ca5f3dcab5c73ac411ab" ns2:_="" ns3:_="" ns4:_="">
    <xsd:import namespace="d773873f-ee0f-44df-8785-b6eaadf73bc2"/>
    <xsd:import namespace="5f557e18-99bf-4d8b-afb3-55c45b5c75ff"/>
    <xsd:import namespace="73fb875a-8af9-4255-b008-0995492d31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73873f-ee0f-44df-8785-b6eaadf73b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f557e18-99bf-4d8b-afb3-55c45b5c75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fb875a-8af9-4255-b008-0995492d31c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5b7c4e-3163-4c95-8bbb-6c80c4084288}" ma:internalName="TaxCatchAll" ma:showField="CatchAllData" ma:web="5f557e18-99bf-4d8b-afb3-55c45b5c75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73873f-ee0f-44df-8785-b6eaadf73bc2">
      <Terms xmlns="http://schemas.microsoft.com/office/infopath/2007/PartnerControls"/>
    </lcf76f155ced4ddcb4097134ff3c332f>
    <TaxCatchAll xmlns="73fb875a-8af9-4255-b008-0995492d31cd" xsi:nil="true"/>
  </documentManagement>
</p:properties>
</file>

<file path=customXml/itemProps1.xml><?xml version="1.0" encoding="utf-8"?>
<ds:datastoreItem xmlns:ds="http://schemas.openxmlformats.org/officeDocument/2006/customXml" ds:itemID="{19602E10-ADE4-4BD8-AAB0-5863FF76CD1B}">
  <ds:schemaRefs>
    <ds:schemaRef ds:uri="http://schemas.microsoft.com/sharepoint/v3/contenttype/forms"/>
  </ds:schemaRefs>
</ds:datastoreItem>
</file>

<file path=customXml/itemProps2.xml><?xml version="1.0" encoding="utf-8"?>
<ds:datastoreItem xmlns:ds="http://schemas.openxmlformats.org/officeDocument/2006/customXml" ds:itemID="{4EB3DE91-BBCF-41EA-B586-6017D00CB130}">
  <ds:schemaRefs>
    <ds:schemaRef ds:uri="5f557e18-99bf-4d8b-afb3-55c45b5c75ff"/>
    <ds:schemaRef ds:uri="73fb875a-8af9-4255-b008-0995492d31cd"/>
    <ds:schemaRef ds:uri="d773873f-ee0f-44df-8785-b6eaadf73b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CA3456-20AA-486E-BF8A-6A8D660376B1}">
  <ds:schemaRefs>
    <ds:schemaRef ds:uri="5f557e18-99bf-4d8b-afb3-55c45b5c75ff"/>
    <ds:schemaRef ds:uri="73fb875a-8af9-4255-b008-0995492d31cd"/>
    <ds:schemaRef ds:uri="d773873f-ee0f-44df-8785-b6eaadf73b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fpact-slide-masters</Template>
  <TotalTime>160</TotalTime>
  <Words>1900</Words>
  <Application>Microsoft Office PowerPoint</Application>
  <PresentationFormat>Widescreen</PresentationFormat>
  <Paragraphs>262</Paragraphs>
  <Slides>35</Slides>
  <Notes>35</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MS Mincho</vt:lpstr>
      <vt:lpstr>-apple-system</vt:lpstr>
      <vt:lpstr>Arial</vt:lpstr>
      <vt:lpstr>Calibri</vt:lpstr>
      <vt:lpstr>Open Sans Extrabold</vt:lpstr>
      <vt:lpstr>Times New Roman</vt:lpstr>
      <vt:lpstr>1_Custom Design</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can the NEPA review begin?</vt:lpstr>
      <vt:lpstr>When is the Guaranteed application complete?</vt:lpstr>
      <vt:lpstr>Why does The Environmental Review take so long?</vt:lpstr>
      <vt:lpstr>Which loans experience the longest Duration?</vt:lpstr>
      <vt:lpstr>What is a CAFO?</vt:lpstr>
      <vt:lpstr>What is a CAFO?</vt:lpstr>
      <vt:lpstr>What is a CAFO?</vt:lpstr>
      <vt:lpstr>What if the producer has already started the project?</vt:lpstr>
      <vt:lpstr>PowerPoint Presentation</vt:lpstr>
      <vt:lpstr>PowerPoint Presentation</vt:lpstr>
      <vt:lpstr>PowerPoint Presentation</vt:lpstr>
      <vt:lpstr>Underground Storage Tanks</vt:lpstr>
      <vt:lpstr>Above Ground Storage Tanks</vt:lpstr>
      <vt:lpstr>Landfills</vt:lpstr>
      <vt:lpstr>Underground Storage Tanks</vt:lpstr>
      <vt:lpstr>PowerPoint Presentation</vt:lpstr>
      <vt:lpstr>PowerPoint Presentation</vt:lpstr>
      <vt:lpstr>PowerPoint Presentation</vt:lpstr>
      <vt:lpstr>Who is Responsible?</vt:lpstr>
      <vt:lpstr>When must lenders notify FSA of the review?</vt:lpstr>
      <vt:lpstr>Joint Financing: Should the Lender complete their own Due Diligence?</vt:lpstr>
      <vt:lpstr>Who is responsible for what?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dc:creator>
  <cp:lastModifiedBy>Greer, Calvin - FPAC-FSA, TX</cp:lastModifiedBy>
  <cp:revision>6</cp:revision>
  <cp:lastPrinted>2022-08-03T15:40:11Z</cp:lastPrinted>
  <dcterms:created xsi:type="dcterms:W3CDTF">2019-04-30T14:16:28Z</dcterms:created>
  <dcterms:modified xsi:type="dcterms:W3CDTF">2024-05-16T19:31:17Z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2018-11-06T00:00:00Z</vt:filetime>
  </property>
  <property fmtid="{D5CDD505-2E9C-101B-9397-08002B2CF9AE}" pid="3" name="Creator">
    <vt:lpwstr>Microsoft® PowerPoint® 2016</vt:lpwstr>
  </property>
  <property fmtid="{D5CDD505-2E9C-101B-9397-08002B2CF9AE}" pid="4" name="LastSaved">
    <vt:filetime>2019-04-30T00:00:00Z</vt:filetime>
  </property>
  <property fmtid="{D5CDD505-2E9C-101B-9397-08002B2CF9AE}" pid="5" name="ContentTypeId">
    <vt:lpwstr>0x01010068A4D1EAFEAD0846B774BCAA0A095E86</vt:lpwstr>
  </property>
  <property fmtid="{D5CDD505-2E9C-101B-9397-08002B2CF9AE}" pid="6" name="MediaServiceImageTags">
    <vt:lpwstr/>
  </property>
</Properties>
</file>