
<file path=[Content_Types].xml><?xml version="1.0" encoding="utf-8"?>
<Types xmlns="http://schemas.openxmlformats.org/package/2006/content-types">
  <Default Extension="0" ContentType="image/jpeg"/>
  <Default Extension="jpeg" ContentType="image/jpeg"/>
  <Default Extension="jp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modernComment_166_6D5A151D.xml" ContentType="application/vnd.ms-powerpoint.comments+xml"/>
  <Override PartName="/ppt/comments/modernComment_169_231C86B5.xml" ContentType="application/vnd.ms-powerpoint.comments+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sldIdLst>
    <p:sldId id="256" r:id="rId2"/>
    <p:sldId id="331" r:id="rId3"/>
    <p:sldId id="371" r:id="rId4"/>
    <p:sldId id="339" r:id="rId5"/>
    <p:sldId id="336" r:id="rId6"/>
    <p:sldId id="335" r:id="rId7"/>
    <p:sldId id="342" r:id="rId8"/>
    <p:sldId id="338" r:id="rId9"/>
    <p:sldId id="340" r:id="rId10"/>
    <p:sldId id="352" r:id="rId11"/>
    <p:sldId id="343" r:id="rId12"/>
    <p:sldId id="333" r:id="rId13"/>
    <p:sldId id="341" r:id="rId14"/>
    <p:sldId id="356" r:id="rId15"/>
    <p:sldId id="357" r:id="rId16"/>
    <p:sldId id="358" r:id="rId17"/>
    <p:sldId id="351" r:id="rId18"/>
    <p:sldId id="359" r:id="rId19"/>
    <p:sldId id="360" r:id="rId20"/>
    <p:sldId id="353" r:id="rId21"/>
    <p:sldId id="354" r:id="rId22"/>
    <p:sldId id="355" r:id="rId23"/>
    <p:sldId id="361" r:id="rId24"/>
    <p:sldId id="362" r:id="rId25"/>
    <p:sldId id="363" r:id="rId26"/>
    <p:sldId id="364" r:id="rId27"/>
    <p:sldId id="366" r:id="rId28"/>
    <p:sldId id="367" r:id="rId29"/>
    <p:sldId id="368" r:id="rId30"/>
    <p:sldId id="370" r:id="rId31"/>
    <p:sldId id="308" r:id="rId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AEBD3B-4EA2-CC07-B275-64A2F8DC329B}" name="White, Robert - FPAC-FSA, DC" initials="WRFFD" userId="S::robert.white3@usda.gov::8c08e094-25ac-4911-9b79-b2ceb97d5792" providerId="AD"/>
  <p188:author id="{BA60AC65-8C50-7C48-9AEF-DC29EFE798F2}" name="Peterson, Paul - FPAC-FSA, MN" initials="PPFFM" userId="S::paul.peterson@usda.gov::08a3196a-6c00-4931-ba0d-673db5bbfe44" providerId="AD"/>
  <p188:author id="{A243ED82-7177-6A1F-55D8-4F55AD6DDC05}" name="Ford, Steven - FSA, Washington, DC" initials="FSFWD" userId="S::steven.ford2@usda.gov::b6777701-abb1-4dee-804c-572e86f7e1b4" providerId="AD"/>
  <p188:author id="{475C6AAF-BA4B-110E-BFA4-E8E650CA5025}" name="Henderson, Matthew - FSA, Washington, WDC" initials="HMFWW" userId="S::matthew.henderson2@usda.gov::b8f4760c-d0c8-4a58-9d01-7e74748945a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657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DFFD25-9187-4CC7-94FB-B9F67B5D53EC}" v="141" dt="2023-09-18T03:16:24.6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77" autoAdjust="0"/>
    <p:restoredTop sz="85155" autoAdjust="0"/>
  </p:normalViewPr>
  <p:slideViewPr>
    <p:cSldViewPr snapToGrid="0" snapToObjects="1">
      <p:cViewPr varScale="1">
        <p:scale>
          <a:sx n="53" d="100"/>
          <a:sy n="53" d="100"/>
        </p:scale>
        <p:origin x="1248" y="5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omments/modernComment_166_6D5A151D.xml><?xml version="1.0" encoding="utf-8"?>
<p188:cmLst xmlns:a="http://schemas.openxmlformats.org/drawingml/2006/main" xmlns:r="http://schemas.openxmlformats.org/officeDocument/2006/relationships" xmlns:p188="http://schemas.microsoft.com/office/powerpoint/2018/8/main">
  <p188:cm id="{69E684D7-2E42-4249-AC04-68D4CC1FE9ED}" authorId="{C2AEBD3B-4EA2-CC07-B275-64A2F8DC329B}" status="resolved" created="2023-09-12T20:32:06.295" complete="100000">
    <ac:txMkLst xmlns:ac="http://schemas.microsoft.com/office/drawing/2013/main/command">
      <pc:docMk xmlns:pc="http://schemas.microsoft.com/office/powerpoint/2013/main/command"/>
      <pc:sldMk xmlns:pc="http://schemas.microsoft.com/office/powerpoint/2013/main/command" cId="1834620189" sldId="358"/>
      <ac:spMk id="3" creationId="{D06340A5-9245-EF5A-B831-DB943042355A}"/>
      <ac:txMk cp="300" len="42">
        <ac:context len="417" hash="3665226351"/>
      </ac:txMk>
    </ac:txMkLst>
    <p188:pos x="6062296" y="3273913"/>
    <p188:txBody>
      <a:bodyPr/>
      <a:lstStyle/>
      <a:p>
        <a:r>
          <a:rPr lang="en-US"/>
          <a:t>150% is expected to change soon</a:t>
        </a:r>
      </a:p>
    </p188:txBody>
  </p188:cm>
</p188:cmLst>
</file>

<file path=ppt/comments/modernComment_169_231C86B5.xml><?xml version="1.0" encoding="utf-8"?>
<p188:cmLst xmlns:a="http://schemas.openxmlformats.org/drawingml/2006/main" xmlns:r="http://schemas.openxmlformats.org/officeDocument/2006/relationships" xmlns:p188="http://schemas.microsoft.com/office/powerpoint/2018/8/main">
  <p188:cm id="{CE311B85-E69B-46D6-983C-FB4938B37D24}" authorId="{C2AEBD3B-4EA2-CC07-B275-64A2F8DC329B}" status="resolved" created="2023-09-12T20:42:10.353" complete="100000">
    <ac:txMkLst xmlns:ac="http://schemas.microsoft.com/office/drawing/2013/main/command">
      <pc:docMk xmlns:pc="http://schemas.microsoft.com/office/powerpoint/2013/main/command"/>
      <pc:sldMk xmlns:pc="http://schemas.microsoft.com/office/powerpoint/2013/main/command" cId="589072053" sldId="361"/>
      <ac:graphicFrameMk id="6" creationId="{D36B5396-7B47-17F6-E969-18F4BDF20C8E}"/>
      <ac:tblMk/>
      <ac:tcMk rowId="2024565043" colId="2898320841"/>
      <ac:txMk cp="0" len="8">
        <ac:context len="30" hash="69397783"/>
      </ac:txMk>
    </ac:txMkLst>
    <p188:pos x="3369051" y="725658"/>
    <p188:replyLst>
      <p188:reply id="{C36928F9-405E-42BD-A429-BE9AD390AC60}" authorId="{C2AEBD3B-4EA2-CC07-B275-64A2F8DC329B}" created="2023-09-12T20:43:17.191">
        <p188:txBody>
          <a:bodyPr/>
          <a:lstStyle/>
          <a:p>
            <a:r>
              <a:rPr lang="en-US"/>
              <a:t>Should we state the 220K, 580K, and 600K also as %s?</a:t>
            </a:r>
          </a:p>
        </p188:txBody>
      </p188:reply>
      <p188:reply id="{229CEC19-1320-4129-8541-8E99397BF96E}" authorId="{C2AEBD3B-4EA2-CC07-B275-64A2F8DC329B}" created="2023-09-12T20:43:50.039">
        <p188:txBody>
          <a:bodyPr/>
          <a:lstStyle/>
          <a:p>
            <a:r>
              <a:rPr lang="en-US"/>
              <a:t>Should the table re-state the rates and terms?</a:t>
            </a:r>
          </a:p>
        </p188:txBody>
      </p188:reply>
      <p188:reply id="{55CB71A4-0619-4536-8BC8-B2E3D9783C5E}" authorId="{C2AEBD3B-4EA2-CC07-B275-64A2F8DC329B}" created="2023-09-12T20:45:51.592">
        <p188:txBody>
          <a:bodyPr/>
          <a:lstStyle/>
          <a:p>
            <a:r>
              <a:rPr lang="en-US"/>
              <a:t>Should we specify our loan program we are using?</a:t>
            </a:r>
          </a:p>
        </p188:txBody>
      </p188:reply>
    </p188:replyLst>
    <p188:txBody>
      <a:bodyPr/>
      <a:lstStyle/>
      <a:p>
        <a:r>
          <a:rPr lang="en-US"/>
          <a:t>Should we label this as down payment rather than loan amount?</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3DBD9D-2792-4AE5-A6F0-0091ABF075B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8C8C376-C7C8-401D-813B-7455847F5BB4}" type="pres">
      <dgm:prSet presAssocID="{D93DBD9D-2792-4AE5-A6F0-0091ABF075B1}" presName="diagram" presStyleCnt="0">
        <dgm:presLayoutVars>
          <dgm:dir/>
          <dgm:resizeHandles val="exact"/>
        </dgm:presLayoutVars>
      </dgm:prSet>
      <dgm:spPr/>
    </dgm:pt>
  </dgm:ptLst>
  <dgm:cxnLst>
    <dgm:cxn modelId="{B1A1B031-D753-4D6E-A745-E141F14BA19F}" type="presOf" srcId="{D93DBD9D-2792-4AE5-A6F0-0091ABF075B1}" destId="{F8C8C376-C7C8-401D-813B-7455847F5BB4}"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7D92E5-74B1-4AE9-A5EB-3DA5296DB5A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7CB0240-1919-4521-9540-B7139416AF5B}">
      <dgm:prSet phldrT="[Text]"/>
      <dgm:spPr/>
      <dgm:t>
        <a:bodyPr/>
        <a:lstStyle/>
        <a:p>
          <a:r>
            <a:rPr lang="en-US" dirty="0"/>
            <a:t>Operating Loans</a:t>
          </a:r>
        </a:p>
      </dgm:t>
    </dgm:pt>
    <dgm:pt modelId="{A8B51D67-7E5D-476C-B837-170ADDDE1F5C}" type="parTrans" cxnId="{C466B1C9-65F1-42BA-BFA5-B1BC51B44DB7}">
      <dgm:prSet/>
      <dgm:spPr/>
      <dgm:t>
        <a:bodyPr/>
        <a:lstStyle/>
        <a:p>
          <a:endParaRPr lang="en-US"/>
        </a:p>
      </dgm:t>
    </dgm:pt>
    <dgm:pt modelId="{A617B9FC-7574-4394-955D-499A21B8A2CF}" type="sibTrans" cxnId="{C466B1C9-65F1-42BA-BFA5-B1BC51B44DB7}">
      <dgm:prSet/>
      <dgm:spPr/>
      <dgm:t>
        <a:bodyPr/>
        <a:lstStyle/>
        <a:p>
          <a:endParaRPr lang="en-US"/>
        </a:p>
      </dgm:t>
    </dgm:pt>
    <dgm:pt modelId="{084C269C-F1EC-4230-8389-B9799580B524}">
      <dgm:prSet phldrT="[Text]"/>
      <dgm:spPr/>
      <dgm:t>
        <a:bodyPr/>
        <a:lstStyle/>
        <a:p>
          <a:r>
            <a:rPr lang="en-US" dirty="0"/>
            <a:t>Microloan</a:t>
          </a:r>
        </a:p>
      </dgm:t>
    </dgm:pt>
    <dgm:pt modelId="{5DB61BB3-1B72-4988-A81B-43E528B93A13}" type="parTrans" cxnId="{003CE643-798B-4E02-80DD-6F3C1493C112}">
      <dgm:prSet/>
      <dgm:spPr/>
      <dgm:t>
        <a:bodyPr/>
        <a:lstStyle/>
        <a:p>
          <a:endParaRPr lang="en-US"/>
        </a:p>
      </dgm:t>
    </dgm:pt>
    <dgm:pt modelId="{BED4F7D2-6AC7-450E-98A9-02341BC4EDA1}" type="sibTrans" cxnId="{003CE643-798B-4E02-80DD-6F3C1493C112}">
      <dgm:prSet/>
      <dgm:spPr/>
      <dgm:t>
        <a:bodyPr/>
        <a:lstStyle/>
        <a:p>
          <a:endParaRPr lang="en-US"/>
        </a:p>
      </dgm:t>
    </dgm:pt>
    <dgm:pt modelId="{37E44129-B24C-457E-8BAB-81FB1F53D38C}">
      <dgm:prSet phldrT="[Text]"/>
      <dgm:spPr/>
      <dgm:t>
        <a:bodyPr/>
        <a:lstStyle/>
        <a:p>
          <a:r>
            <a:rPr lang="en-US" dirty="0"/>
            <a:t>Term Operating</a:t>
          </a:r>
        </a:p>
      </dgm:t>
    </dgm:pt>
    <dgm:pt modelId="{B53F98E2-6A7E-42FB-990E-2AD8A5B15111}" type="parTrans" cxnId="{0237DDA8-0676-4D35-BE61-CEEA21F35878}">
      <dgm:prSet/>
      <dgm:spPr/>
      <dgm:t>
        <a:bodyPr/>
        <a:lstStyle/>
        <a:p>
          <a:endParaRPr lang="en-US"/>
        </a:p>
      </dgm:t>
    </dgm:pt>
    <dgm:pt modelId="{6CA0D577-1B92-4031-A1AE-53427FDC7E55}" type="sibTrans" cxnId="{0237DDA8-0676-4D35-BE61-CEEA21F35878}">
      <dgm:prSet/>
      <dgm:spPr/>
      <dgm:t>
        <a:bodyPr/>
        <a:lstStyle/>
        <a:p>
          <a:endParaRPr lang="en-US"/>
        </a:p>
      </dgm:t>
    </dgm:pt>
    <dgm:pt modelId="{74DE0313-2D01-479C-AA4C-D7D94ACE974F}">
      <dgm:prSet/>
      <dgm:spPr/>
      <dgm:t>
        <a:bodyPr/>
        <a:lstStyle/>
        <a:p>
          <a:r>
            <a:rPr lang="en-US" dirty="0"/>
            <a:t>Annual Operating</a:t>
          </a:r>
        </a:p>
      </dgm:t>
    </dgm:pt>
    <dgm:pt modelId="{10A1FF1C-E9EF-4F80-AD1A-1BB5AB2154CA}" type="parTrans" cxnId="{784DCBDC-8A16-4EF3-B58B-294E613CA7CA}">
      <dgm:prSet/>
      <dgm:spPr/>
      <dgm:t>
        <a:bodyPr/>
        <a:lstStyle/>
        <a:p>
          <a:endParaRPr lang="en-US"/>
        </a:p>
      </dgm:t>
    </dgm:pt>
    <dgm:pt modelId="{FDE7FCE9-6D27-4C41-B3F2-3126925579E2}" type="sibTrans" cxnId="{784DCBDC-8A16-4EF3-B58B-294E613CA7CA}">
      <dgm:prSet/>
      <dgm:spPr/>
      <dgm:t>
        <a:bodyPr/>
        <a:lstStyle/>
        <a:p>
          <a:endParaRPr lang="en-US"/>
        </a:p>
      </dgm:t>
    </dgm:pt>
    <dgm:pt modelId="{1F12E2EF-8B32-4F98-AFB2-9C26DA95476C}" type="pres">
      <dgm:prSet presAssocID="{737D92E5-74B1-4AE9-A5EB-3DA5296DB5A0}" presName="hierChild1" presStyleCnt="0">
        <dgm:presLayoutVars>
          <dgm:orgChart val="1"/>
          <dgm:chPref val="1"/>
          <dgm:dir/>
          <dgm:animOne val="branch"/>
          <dgm:animLvl val="lvl"/>
          <dgm:resizeHandles/>
        </dgm:presLayoutVars>
      </dgm:prSet>
      <dgm:spPr/>
    </dgm:pt>
    <dgm:pt modelId="{CC5D4031-5666-49DF-9E74-BF1EF5AF13DD}" type="pres">
      <dgm:prSet presAssocID="{37CB0240-1919-4521-9540-B7139416AF5B}" presName="hierRoot1" presStyleCnt="0">
        <dgm:presLayoutVars>
          <dgm:hierBranch val="init"/>
        </dgm:presLayoutVars>
      </dgm:prSet>
      <dgm:spPr/>
    </dgm:pt>
    <dgm:pt modelId="{510DE1FC-BB8D-4C03-862F-EC374B71092B}" type="pres">
      <dgm:prSet presAssocID="{37CB0240-1919-4521-9540-B7139416AF5B}" presName="rootComposite1" presStyleCnt="0"/>
      <dgm:spPr/>
    </dgm:pt>
    <dgm:pt modelId="{5BBCBD48-7AB4-4EE2-9277-0B6EE3448F0C}" type="pres">
      <dgm:prSet presAssocID="{37CB0240-1919-4521-9540-B7139416AF5B}" presName="rootText1" presStyleLbl="node0" presStyleIdx="0" presStyleCnt="1" custLinFactNeighborX="-18" custLinFactNeighborY="-78583">
        <dgm:presLayoutVars>
          <dgm:chPref val="3"/>
        </dgm:presLayoutVars>
      </dgm:prSet>
      <dgm:spPr/>
    </dgm:pt>
    <dgm:pt modelId="{91FC5BD6-DE52-473E-A3A3-BFAA6790EEF1}" type="pres">
      <dgm:prSet presAssocID="{37CB0240-1919-4521-9540-B7139416AF5B}" presName="rootConnector1" presStyleLbl="node1" presStyleIdx="0" presStyleCnt="0"/>
      <dgm:spPr/>
    </dgm:pt>
    <dgm:pt modelId="{1E130D59-87E2-4F2F-9F78-ECFA02B7309E}" type="pres">
      <dgm:prSet presAssocID="{37CB0240-1919-4521-9540-B7139416AF5B}" presName="hierChild2" presStyleCnt="0"/>
      <dgm:spPr/>
    </dgm:pt>
    <dgm:pt modelId="{865C4D12-B168-485D-AF30-50ECE4B19014}" type="pres">
      <dgm:prSet presAssocID="{5DB61BB3-1B72-4988-A81B-43E528B93A13}" presName="Name37" presStyleLbl="parChTrans1D2" presStyleIdx="0" presStyleCnt="3"/>
      <dgm:spPr/>
    </dgm:pt>
    <dgm:pt modelId="{8B8E8F84-6DA9-45E1-8BD6-8CC3ABA2BB51}" type="pres">
      <dgm:prSet presAssocID="{084C269C-F1EC-4230-8389-B9799580B524}" presName="hierRoot2" presStyleCnt="0">
        <dgm:presLayoutVars>
          <dgm:hierBranch val="init"/>
        </dgm:presLayoutVars>
      </dgm:prSet>
      <dgm:spPr/>
    </dgm:pt>
    <dgm:pt modelId="{A9F0ECB8-F951-4833-B56F-A3B68527EFE0}" type="pres">
      <dgm:prSet presAssocID="{084C269C-F1EC-4230-8389-B9799580B524}" presName="rootComposite" presStyleCnt="0"/>
      <dgm:spPr/>
    </dgm:pt>
    <dgm:pt modelId="{DFC8DDFB-5C6B-4736-B8F9-45FD5435156F}" type="pres">
      <dgm:prSet presAssocID="{084C269C-F1EC-4230-8389-B9799580B524}" presName="rootText" presStyleLbl="node2" presStyleIdx="0" presStyleCnt="3">
        <dgm:presLayoutVars>
          <dgm:chPref val="3"/>
        </dgm:presLayoutVars>
      </dgm:prSet>
      <dgm:spPr/>
    </dgm:pt>
    <dgm:pt modelId="{34593D9E-072A-4A24-9969-48B6A4D18B37}" type="pres">
      <dgm:prSet presAssocID="{084C269C-F1EC-4230-8389-B9799580B524}" presName="rootConnector" presStyleLbl="node2" presStyleIdx="0" presStyleCnt="3"/>
      <dgm:spPr/>
    </dgm:pt>
    <dgm:pt modelId="{E3EE0EE8-1861-46E0-A65E-1F5687952946}" type="pres">
      <dgm:prSet presAssocID="{084C269C-F1EC-4230-8389-B9799580B524}" presName="hierChild4" presStyleCnt="0"/>
      <dgm:spPr/>
    </dgm:pt>
    <dgm:pt modelId="{989DD228-1B63-45A1-92E7-0C537BABDC16}" type="pres">
      <dgm:prSet presAssocID="{084C269C-F1EC-4230-8389-B9799580B524}" presName="hierChild5" presStyleCnt="0"/>
      <dgm:spPr/>
    </dgm:pt>
    <dgm:pt modelId="{F6934E92-DC6D-4160-BCB1-15A59C49379C}" type="pres">
      <dgm:prSet presAssocID="{10A1FF1C-E9EF-4F80-AD1A-1BB5AB2154CA}" presName="Name37" presStyleLbl="parChTrans1D2" presStyleIdx="1" presStyleCnt="3"/>
      <dgm:spPr/>
    </dgm:pt>
    <dgm:pt modelId="{F53ECDB2-0748-4882-B559-81FB4D46CA72}" type="pres">
      <dgm:prSet presAssocID="{74DE0313-2D01-479C-AA4C-D7D94ACE974F}" presName="hierRoot2" presStyleCnt="0">
        <dgm:presLayoutVars>
          <dgm:hierBranch val="init"/>
        </dgm:presLayoutVars>
      </dgm:prSet>
      <dgm:spPr/>
    </dgm:pt>
    <dgm:pt modelId="{9D413522-D303-4D2F-A61B-EF4C026A58DC}" type="pres">
      <dgm:prSet presAssocID="{74DE0313-2D01-479C-AA4C-D7D94ACE974F}" presName="rootComposite" presStyleCnt="0"/>
      <dgm:spPr/>
    </dgm:pt>
    <dgm:pt modelId="{52C6898D-5313-45F2-BB16-12921F240677}" type="pres">
      <dgm:prSet presAssocID="{74DE0313-2D01-479C-AA4C-D7D94ACE974F}" presName="rootText" presStyleLbl="node2" presStyleIdx="1" presStyleCnt="3">
        <dgm:presLayoutVars>
          <dgm:chPref val="3"/>
        </dgm:presLayoutVars>
      </dgm:prSet>
      <dgm:spPr/>
    </dgm:pt>
    <dgm:pt modelId="{F6610F8A-C0A9-42B9-AFF9-2E1C4F71AC52}" type="pres">
      <dgm:prSet presAssocID="{74DE0313-2D01-479C-AA4C-D7D94ACE974F}" presName="rootConnector" presStyleLbl="node2" presStyleIdx="1" presStyleCnt="3"/>
      <dgm:spPr/>
    </dgm:pt>
    <dgm:pt modelId="{A45D50A5-63F7-4A71-A48D-757EA4270E77}" type="pres">
      <dgm:prSet presAssocID="{74DE0313-2D01-479C-AA4C-D7D94ACE974F}" presName="hierChild4" presStyleCnt="0"/>
      <dgm:spPr/>
    </dgm:pt>
    <dgm:pt modelId="{FC8E4834-9A35-4C74-BA28-DDBAFDBAD7DA}" type="pres">
      <dgm:prSet presAssocID="{74DE0313-2D01-479C-AA4C-D7D94ACE974F}" presName="hierChild5" presStyleCnt="0"/>
      <dgm:spPr/>
    </dgm:pt>
    <dgm:pt modelId="{2CA31897-4545-45B6-9312-61FE251E9488}" type="pres">
      <dgm:prSet presAssocID="{B53F98E2-6A7E-42FB-990E-2AD8A5B15111}" presName="Name37" presStyleLbl="parChTrans1D2" presStyleIdx="2" presStyleCnt="3"/>
      <dgm:spPr/>
    </dgm:pt>
    <dgm:pt modelId="{52D72ABE-89FC-4BE2-BB10-B298A35579DB}" type="pres">
      <dgm:prSet presAssocID="{37E44129-B24C-457E-8BAB-81FB1F53D38C}" presName="hierRoot2" presStyleCnt="0">
        <dgm:presLayoutVars>
          <dgm:hierBranch val="init"/>
        </dgm:presLayoutVars>
      </dgm:prSet>
      <dgm:spPr/>
    </dgm:pt>
    <dgm:pt modelId="{E72141B8-7CBE-45A2-A616-508063FC78CD}" type="pres">
      <dgm:prSet presAssocID="{37E44129-B24C-457E-8BAB-81FB1F53D38C}" presName="rootComposite" presStyleCnt="0"/>
      <dgm:spPr/>
    </dgm:pt>
    <dgm:pt modelId="{B432BEA4-2263-477E-931C-869A1554C887}" type="pres">
      <dgm:prSet presAssocID="{37E44129-B24C-457E-8BAB-81FB1F53D38C}" presName="rootText" presStyleLbl="node2" presStyleIdx="2" presStyleCnt="3">
        <dgm:presLayoutVars>
          <dgm:chPref val="3"/>
        </dgm:presLayoutVars>
      </dgm:prSet>
      <dgm:spPr/>
    </dgm:pt>
    <dgm:pt modelId="{5A1E611A-EA01-4F86-9797-EEC8E8B42DB9}" type="pres">
      <dgm:prSet presAssocID="{37E44129-B24C-457E-8BAB-81FB1F53D38C}" presName="rootConnector" presStyleLbl="node2" presStyleIdx="2" presStyleCnt="3"/>
      <dgm:spPr/>
    </dgm:pt>
    <dgm:pt modelId="{5A191E9F-F823-4515-B1E6-97560A33F27B}" type="pres">
      <dgm:prSet presAssocID="{37E44129-B24C-457E-8BAB-81FB1F53D38C}" presName="hierChild4" presStyleCnt="0"/>
      <dgm:spPr/>
    </dgm:pt>
    <dgm:pt modelId="{03099D7F-0063-4D36-969E-278C74DB3EA9}" type="pres">
      <dgm:prSet presAssocID="{37E44129-B24C-457E-8BAB-81FB1F53D38C}" presName="hierChild5" presStyleCnt="0"/>
      <dgm:spPr/>
    </dgm:pt>
    <dgm:pt modelId="{E1C1F3A7-F4FC-45AD-B248-6C7B6B8077E5}" type="pres">
      <dgm:prSet presAssocID="{37CB0240-1919-4521-9540-B7139416AF5B}" presName="hierChild3" presStyleCnt="0"/>
      <dgm:spPr/>
    </dgm:pt>
  </dgm:ptLst>
  <dgm:cxnLst>
    <dgm:cxn modelId="{9EAB1D16-0F56-4C2E-92E8-781A4761AB97}" type="presOf" srcId="{737D92E5-74B1-4AE9-A5EB-3DA5296DB5A0}" destId="{1F12E2EF-8B32-4F98-AFB2-9C26DA95476C}" srcOrd="0" destOrd="0" presId="urn:microsoft.com/office/officeart/2005/8/layout/orgChart1"/>
    <dgm:cxn modelId="{57CDB816-A2A5-459F-8B6A-D7C42682D221}" type="presOf" srcId="{084C269C-F1EC-4230-8389-B9799580B524}" destId="{DFC8DDFB-5C6B-4736-B8F9-45FD5435156F}" srcOrd="0" destOrd="0" presId="urn:microsoft.com/office/officeart/2005/8/layout/orgChart1"/>
    <dgm:cxn modelId="{33DE9B26-8AD9-467A-9A48-A69F982BD73E}" type="presOf" srcId="{37E44129-B24C-457E-8BAB-81FB1F53D38C}" destId="{5A1E611A-EA01-4F86-9797-EEC8E8B42DB9}" srcOrd="1" destOrd="0" presId="urn:microsoft.com/office/officeart/2005/8/layout/orgChart1"/>
    <dgm:cxn modelId="{6D61B32E-5FF9-402F-B2DA-EB42A32280FF}" type="presOf" srcId="{B53F98E2-6A7E-42FB-990E-2AD8A5B15111}" destId="{2CA31897-4545-45B6-9312-61FE251E9488}" srcOrd="0" destOrd="0" presId="urn:microsoft.com/office/officeart/2005/8/layout/orgChart1"/>
    <dgm:cxn modelId="{E27AC860-50DC-47B0-8DF3-F37B190C860C}" type="presOf" srcId="{5DB61BB3-1B72-4988-A81B-43E528B93A13}" destId="{865C4D12-B168-485D-AF30-50ECE4B19014}" srcOrd="0" destOrd="0" presId="urn:microsoft.com/office/officeart/2005/8/layout/orgChart1"/>
    <dgm:cxn modelId="{003CE643-798B-4E02-80DD-6F3C1493C112}" srcId="{37CB0240-1919-4521-9540-B7139416AF5B}" destId="{084C269C-F1EC-4230-8389-B9799580B524}" srcOrd="0" destOrd="0" parTransId="{5DB61BB3-1B72-4988-A81B-43E528B93A13}" sibTransId="{BED4F7D2-6AC7-450E-98A9-02341BC4EDA1}"/>
    <dgm:cxn modelId="{A5955C44-4868-4DC1-BDFB-BEEC2D951D6E}" type="presOf" srcId="{084C269C-F1EC-4230-8389-B9799580B524}" destId="{34593D9E-072A-4A24-9969-48B6A4D18B37}" srcOrd="1" destOrd="0" presId="urn:microsoft.com/office/officeart/2005/8/layout/orgChart1"/>
    <dgm:cxn modelId="{A6377787-073D-4481-8C1B-4605D879EF48}" type="presOf" srcId="{74DE0313-2D01-479C-AA4C-D7D94ACE974F}" destId="{52C6898D-5313-45F2-BB16-12921F240677}" srcOrd="0" destOrd="0" presId="urn:microsoft.com/office/officeart/2005/8/layout/orgChart1"/>
    <dgm:cxn modelId="{9639718F-66FB-43D7-9601-3F0AF5DFA3E1}" type="presOf" srcId="{74DE0313-2D01-479C-AA4C-D7D94ACE974F}" destId="{F6610F8A-C0A9-42B9-AFF9-2E1C4F71AC52}" srcOrd="1" destOrd="0" presId="urn:microsoft.com/office/officeart/2005/8/layout/orgChart1"/>
    <dgm:cxn modelId="{1DF8EB9F-DA70-4631-8E98-3260E94E9FA8}" type="presOf" srcId="{37E44129-B24C-457E-8BAB-81FB1F53D38C}" destId="{B432BEA4-2263-477E-931C-869A1554C887}" srcOrd="0" destOrd="0" presId="urn:microsoft.com/office/officeart/2005/8/layout/orgChart1"/>
    <dgm:cxn modelId="{C0C4EFA6-00DE-4E2C-8A28-793CAFD11EDD}" type="presOf" srcId="{37CB0240-1919-4521-9540-B7139416AF5B}" destId="{5BBCBD48-7AB4-4EE2-9277-0B6EE3448F0C}" srcOrd="0" destOrd="0" presId="urn:microsoft.com/office/officeart/2005/8/layout/orgChart1"/>
    <dgm:cxn modelId="{0237DDA8-0676-4D35-BE61-CEEA21F35878}" srcId="{37CB0240-1919-4521-9540-B7139416AF5B}" destId="{37E44129-B24C-457E-8BAB-81FB1F53D38C}" srcOrd="2" destOrd="0" parTransId="{B53F98E2-6A7E-42FB-990E-2AD8A5B15111}" sibTransId="{6CA0D577-1B92-4031-A1AE-53427FDC7E55}"/>
    <dgm:cxn modelId="{DCF3BEB0-A227-47D8-8ED9-C1FE81FB6F58}" type="presOf" srcId="{37CB0240-1919-4521-9540-B7139416AF5B}" destId="{91FC5BD6-DE52-473E-A3A3-BFAA6790EEF1}" srcOrd="1" destOrd="0" presId="urn:microsoft.com/office/officeart/2005/8/layout/orgChart1"/>
    <dgm:cxn modelId="{C466B1C9-65F1-42BA-BFA5-B1BC51B44DB7}" srcId="{737D92E5-74B1-4AE9-A5EB-3DA5296DB5A0}" destId="{37CB0240-1919-4521-9540-B7139416AF5B}" srcOrd="0" destOrd="0" parTransId="{A8B51D67-7E5D-476C-B837-170ADDDE1F5C}" sibTransId="{A617B9FC-7574-4394-955D-499A21B8A2CF}"/>
    <dgm:cxn modelId="{784DCBDC-8A16-4EF3-B58B-294E613CA7CA}" srcId="{37CB0240-1919-4521-9540-B7139416AF5B}" destId="{74DE0313-2D01-479C-AA4C-D7D94ACE974F}" srcOrd="1" destOrd="0" parTransId="{10A1FF1C-E9EF-4F80-AD1A-1BB5AB2154CA}" sibTransId="{FDE7FCE9-6D27-4C41-B3F2-3126925579E2}"/>
    <dgm:cxn modelId="{A9A2ECE4-36F2-484A-8CDD-9DAD1F1B0168}" type="presOf" srcId="{10A1FF1C-E9EF-4F80-AD1A-1BB5AB2154CA}" destId="{F6934E92-DC6D-4160-BCB1-15A59C49379C}" srcOrd="0" destOrd="0" presId="urn:microsoft.com/office/officeart/2005/8/layout/orgChart1"/>
    <dgm:cxn modelId="{8C5E5423-D8B8-4155-9F53-A1964567B482}" type="presParOf" srcId="{1F12E2EF-8B32-4F98-AFB2-9C26DA95476C}" destId="{CC5D4031-5666-49DF-9E74-BF1EF5AF13DD}" srcOrd="0" destOrd="0" presId="urn:microsoft.com/office/officeart/2005/8/layout/orgChart1"/>
    <dgm:cxn modelId="{2AC60960-C183-4E1E-B5A1-FDC08F4A6FFB}" type="presParOf" srcId="{CC5D4031-5666-49DF-9E74-BF1EF5AF13DD}" destId="{510DE1FC-BB8D-4C03-862F-EC374B71092B}" srcOrd="0" destOrd="0" presId="urn:microsoft.com/office/officeart/2005/8/layout/orgChart1"/>
    <dgm:cxn modelId="{416BB625-B209-4E40-AC99-C40528967C34}" type="presParOf" srcId="{510DE1FC-BB8D-4C03-862F-EC374B71092B}" destId="{5BBCBD48-7AB4-4EE2-9277-0B6EE3448F0C}" srcOrd="0" destOrd="0" presId="urn:microsoft.com/office/officeart/2005/8/layout/orgChart1"/>
    <dgm:cxn modelId="{31ADDCC4-DF7D-417A-817B-BF156E5EF289}" type="presParOf" srcId="{510DE1FC-BB8D-4C03-862F-EC374B71092B}" destId="{91FC5BD6-DE52-473E-A3A3-BFAA6790EEF1}" srcOrd="1" destOrd="0" presId="urn:microsoft.com/office/officeart/2005/8/layout/orgChart1"/>
    <dgm:cxn modelId="{465328F6-3666-4221-908A-4717EB975C0C}" type="presParOf" srcId="{CC5D4031-5666-49DF-9E74-BF1EF5AF13DD}" destId="{1E130D59-87E2-4F2F-9F78-ECFA02B7309E}" srcOrd="1" destOrd="0" presId="urn:microsoft.com/office/officeart/2005/8/layout/orgChart1"/>
    <dgm:cxn modelId="{7F498934-2389-4792-9E63-85DEE1DCCCA3}" type="presParOf" srcId="{1E130D59-87E2-4F2F-9F78-ECFA02B7309E}" destId="{865C4D12-B168-485D-AF30-50ECE4B19014}" srcOrd="0" destOrd="0" presId="urn:microsoft.com/office/officeart/2005/8/layout/orgChart1"/>
    <dgm:cxn modelId="{979BE4C9-9A12-4F4E-8450-6D92BE943763}" type="presParOf" srcId="{1E130D59-87E2-4F2F-9F78-ECFA02B7309E}" destId="{8B8E8F84-6DA9-45E1-8BD6-8CC3ABA2BB51}" srcOrd="1" destOrd="0" presId="urn:microsoft.com/office/officeart/2005/8/layout/orgChart1"/>
    <dgm:cxn modelId="{A00DAA47-07FC-4FE0-BB1A-CEB98240641F}" type="presParOf" srcId="{8B8E8F84-6DA9-45E1-8BD6-8CC3ABA2BB51}" destId="{A9F0ECB8-F951-4833-B56F-A3B68527EFE0}" srcOrd="0" destOrd="0" presId="urn:microsoft.com/office/officeart/2005/8/layout/orgChart1"/>
    <dgm:cxn modelId="{7436053A-5931-4F94-9A44-59C842BF7E53}" type="presParOf" srcId="{A9F0ECB8-F951-4833-B56F-A3B68527EFE0}" destId="{DFC8DDFB-5C6B-4736-B8F9-45FD5435156F}" srcOrd="0" destOrd="0" presId="urn:microsoft.com/office/officeart/2005/8/layout/orgChart1"/>
    <dgm:cxn modelId="{2BA491D0-43F7-4A6A-93DA-44CD6EE1F026}" type="presParOf" srcId="{A9F0ECB8-F951-4833-B56F-A3B68527EFE0}" destId="{34593D9E-072A-4A24-9969-48B6A4D18B37}" srcOrd="1" destOrd="0" presId="urn:microsoft.com/office/officeart/2005/8/layout/orgChart1"/>
    <dgm:cxn modelId="{79562626-FDAE-4FE8-A2F4-FBD9FEA33245}" type="presParOf" srcId="{8B8E8F84-6DA9-45E1-8BD6-8CC3ABA2BB51}" destId="{E3EE0EE8-1861-46E0-A65E-1F5687952946}" srcOrd="1" destOrd="0" presId="urn:microsoft.com/office/officeart/2005/8/layout/orgChart1"/>
    <dgm:cxn modelId="{C4039BC3-69D1-40F6-A27D-DE9BA4AF81C9}" type="presParOf" srcId="{8B8E8F84-6DA9-45E1-8BD6-8CC3ABA2BB51}" destId="{989DD228-1B63-45A1-92E7-0C537BABDC16}" srcOrd="2" destOrd="0" presId="urn:microsoft.com/office/officeart/2005/8/layout/orgChart1"/>
    <dgm:cxn modelId="{024E916F-74EA-41CD-9BF8-3241CB55D0EB}" type="presParOf" srcId="{1E130D59-87E2-4F2F-9F78-ECFA02B7309E}" destId="{F6934E92-DC6D-4160-BCB1-15A59C49379C}" srcOrd="2" destOrd="0" presId="urn:microsoft.com/office/officeart/2005/8/layout/orgChart1"/>
    <dgm:cxn modelId="{44355856-0AED-4631-A927-DC0B7D3696AD}" type="presParOf" srcId="{1E130D59-87E2-4F2F-9F78-ECFA02B7309E}" destId="{F53ECDB2-0748-4882-B559-81FB4D46CA72}" srcOrd="3" destOrd="0" presId="urn:microsoft.com/office/officeart/2005/8/layout/orgChart1"/>
    <dgm:cxn modelId="{BD0F74B8-4C1C-4223-942D-175054846824}" type="presParOf" srcId="{F53ECDB2-0748-4882-B559-81FB4D46CA72}" destId="{9D413522-D303-4D2F-A61B-EF4C026A58DC}" srcOrd="0" destOrd="0" presId="urn:microsoft.com/office/officeart/2005/8/layout/orgChart1"/>
    <dgm:cxn modelId="{60F6615F-68E2-454B-B82D-E37B1BDD338C}" type="presParOf" srcId="{9D413522-D303-4D2F-A61B-EF4C026A58DC}" destId="{52C6898D-5313-45F2-BB16-12921F240677}" srcOrd="0" destOrd="0" presId="urn:microsoft.com/office/officeart/2005/8/layout/orgChart1"/>
    <dgm:cxn modelId="{151CFFCF-78FA-4886-85EC-676C5B3BFF27}" type="presParOf" srcId="{9D413522-D303-4D2F-A61B-EF4C026A58DC}" destId="{F6610F8A-C0A9-42B9-AFF9-2E1C4F71AC52}" srcOrd="1" destOrd="0" presId="urn:microsoft.com/office/officeart/2005/8/layout/orgChart1"/>
    <dgm:cxn modelId="{DA8E6D92-9EC6-496E-B455-47A2EF7E24CB}" type="presParOf" srcId="{F53ECDB2-0748-4882-B559-81FB4D46CA72}" destId="{A45D50A5-63F7-4A71-A48D-757EA4270E77}" srcOrd="1" destOrd="0" presId="urn:microsoft.com/office/officeart/2005/8/layout/orgChart1"/>
    <dgm:cxn modelId="{DAAE6684-0A53-42DC-BD0F-52E84E0CC0A1}" type="presParOf" srcId="{F53ECDB2-0748-4882-B559-81FB4D46CA72}" destId="{FC8E4834-9A35-4C74-BA28-DDBAFDBAD7DA}" srcOrd="2" destOrd="0" presId="urn:microsoft.com/office/officeart/2005/8/layout/orgChart1"/>
    <dgm:cxn modelId="{A08CB142-C9E0-4990-8E9C-41945CADCEC6}" type="presParOf" srcId="{1E130D59-87E2-4F2F-9F78-ECFA02B7309E}" destId="{2CA31897-4545-45B6-9312-61FE251E9488}" srcOrd="4" destOrd="0" presId="urn:microsoft.com/office/officeart/2005/8/layout/orgChart1"/>
    <dgm:cxn modelId="{84D4B60A-28ED-4B62-9E81-F8CBA0659D42}" type="presParOf" srcId="{1E130D59-87E2-4F2F-9F78-ECFA02B7309E}" destId="{52D72ABE-89FC-4BE2-BB10-B298A35579DB}" srcOrd="5" destOrd="0" presId="urn:microsoft.com/office/officeart/2005/8/layout/orgChart1"/>
    <dgm:cxn modelId="{B3F4E720-0742-4094-8190-8B81248788E2}" type="presParOf" srcId="{52D72ABE-89FC-4BE2-BB10-B298A35579DB}" destId="{E72141B8-7CBE-45A2-A616-508063FC78CD}" srcOrd="0" destOrd="0" presId="urn:microsoft.com/office/officeart/2005/8/layout/orgChart1"/>
    <dgm:cxn modelId="{9447796B-03F4-4BAB-82F4-DC7E9E996270}" type="presParOf" srcId="{E72141B8-7CBE-45A2-A616-508063FC78CD}" destId="{B432BEA4-2263-477E-931C-869A1554C887}" srcOrd="0" destOrd="0" presId="urn:microsoft.com/office/officeart/2005/8/layout/orgChart1"/>
    <dgm:cxn modelId="{92D80505-57C8-48A0-8F9D-E9C50392FE0F}" type="presParOf" srcId="{E72141B8-7CBE-45A2-A616-508063FC78CD}" destId="{5A1E611A-EA01-4F86-9797-EEC8E8B42DB9}" srcOrd="1" destOrd="0" presId="urn:microsoft.com/office/officeart/2005/8/layout/orgChart1"/>
    <dgm:cxn modelId="{19D7C51F-5657-4899-A758-A2FC0C56F1B7}" type="presParOf" srcId="{52D72ABE-89FC-4BE2-BB10-B298A35579DB}" destId="{5A191E9F-F823-4515-B1E6-97560A33F27B}" srcOrd="1" destOrd="0" presId="urn:microsoft.com/office/officeart/2005/8/layout/orgChart1"/>
    <dgm:cxn modelId="{2E2A7995-003A-49D4-B462-F85E194CF8C0}" type="presParOf" srcId="{52D72ABE-89FC-4BE2-BB10-B298A35579DB}" destId="{03099D7F-0063-4D36-969E-278C74DB3EA9}" srcOrd="2" destOrd="0" presId="urn:microsoft.com/office/officeart/2005/8/layout/orgChart1"/>
    <dgm:cxn modelId="{DEC7963E-EA19-4F0D-B3A6-FC2465DBC7A4}" type="presParOf" srcId="{CC5D4031-5666-49DF-9E74-BF1EF5AF13DD}" destId="{E1C1F3A7-F4FC-45AD-B248-6C7B6B8077E5}"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3DED63-196D-4479-9E78-CFC36A34A10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41D52076-ED71-48B5-B69D-0DB5CE3BBE0E}" type="pres">
      <dgm:prSet presAssocID="{583DED63-196D-4479-9E78-CFC36A34A101}" presName="hierChild1" presStyleCnt="0">
        <dgm:presLayoutVars>
          <dgm:orgChart val="1"/>
          <dgm:chPref val="1"/>
          <dgm:dir/>
          <dgm:animOne val="branch"/>
          <dgm:animLvl val="lvl"/>
          <dgm:resizeHandles/>
        </dgm:presLayoutVars>
      </dgm:prSet>
      <dgm:spPr/>
    </dgm:pt>
  </dgm:ptLst>
  <dgm:cxnLst>
    <dgm:cxn modelId="{D0CAC0EF-984D-4868-8A70-38FBFAF34B35}" type="presOf" srcId="{583DED63-196D-4479-9E78-CFC36A34A101}" destId="{41D52076-ED71-48B5-B69D-0DB5CE3BBE0E}" srcOrd="0"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35252E-B6A4-41EE-B7CF-AB8EAB74C4A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C0D3980-579E-4283-AA96-6A807FDA8CD2}">
      <dgm:prSet phldrT="[Text]"/>
      <dgm:spPr/>
      <dgm:t>
        <a:bodyPr/>
        <a:lstStyle/>
        <a:p>
          <a:r>
            <a:rPr lang="en-US" dirty="0"/>
            <a:t>Farm Ownership</a:t>
          </a:r>
        </a:p>
      </dgm:t>
    </dgm:pt>
    <dgm:pt modelId="{7F5BD0C3-3E57-4E60-948E-3E6B0FE345D9}" type="parTrans" cxnId="{6108C9AD-02F9-46DB-B7FE-CC16BA82C656}">
      <dgm:prSet/>
      <dgm:spPr/>
      <dgm:t>
        <a:bodyPr/>
        <a:lstStyle/>
        <a:p>
          <a:endParaRPr lang="en-US"/>
        </a:p>
      </dgm:t>
    </dgm:pt>
    <dgm:pt modelId="{DE8A2035-EFB9-4A99-8594-0A1D26C54B0E}" type="sibTrans" cxnId="{6108C9AD-02F9-46DB-B7FE-CC16BA82C656}">
      <dgm:prSet/>
      <dgm:spPr/>
      <dgm:t>
        <a:bodyPr/>
        <a:lstStyle/>
        <a:p>
          <a:endParaRPr lang="en-US"/>
        </a:p>
      </dgm:t>
    </dgm:pt>
    <dgm:pt modelId="{82675E74-CDBE-46A7-8E3B-9CB6D37A8F1A}" type="asst">
      <dgm:prSet phldrT="[Text]"/>
      <dgm:spPr/>
      <dgm:t>
        <a:bodyPr/>
        <a:lstStyle/>
        <a:p>
          <a:r>
            <a:rPr lang="en-US" dirty="0"/>
            <a:t>Regular</a:t>
          </a:r>
        </a:p>
      </dgm:t>
    </dgm:pt>
    <dgm:pt modelId="{8674EC6D-4E3C-424E-85CF-C3D0B28A60F5}" type="parTrans" cxnId="{8B6CF771-24B3-48C4-8FBA-D436BED045D0}">
      <dgm:prSet/>
      <dgm:spPr/>
      <dgm:t>
        <a:bodyPr/>
        <a:lstStyle/>
        <a:p>
          <a:endParaRPr lang="en-US"/>
        </a:p>
      </dgm:t>
    </dgm:pt>
    <dgm:pt modelId="{9AE6B2B0-887E-4495-AA10-44A7BBD98AA7}" type="sibTrans" cxnId="{8B6CF771-24B3-48C4-8FBA-D436BED045D0}">
      <dgm:prSet/>
      <dgm:spPr/>
      <dgm:t>
        <a:bodyPr/>
        <a:lstStyle/>
        <a:p>
          <a:endParaRPr lang="en-US"/>
        </a:p>
      </dgm:t>
    </dgm:pt>
    <dgm:pt modelId="{9F739480-B1D5-47BE-891B-6DAC31777CCD}" type="asst">
      <dgm:prSet/>
      <dgm:spPr/>
      <dgm:t>
        <a:bodyPr/>
        <a:lstStyle/>
        <a:p>
          <a:r>
            <a:rPr lang="en-US" dirty="0"/>
            <a:t>Down Payment</a:t>
          </a:r>
        </a:p>
      </dgm:t>
    </dgm:pt>
    <dgm:pt modelId="{0CE60B8C-D7AA-4C4C-BF88-648CB0C3AF46}" type="parTrans" cxnId="{19EF7BB4-F8A5-4C38-9F51-05ECF8CB2FC7}">
      <dgm:prSet/>
      <dgm:spPr/>
      <dgm:t>
        <a:bodyPr/>
        <a:lstStyle/>
        <a:p>
          <a:endParaRPr lang="en-US"/>
        </a:p>
      </dgm:t>
    </dgm:pt>
    <dgm:pt modelId="{C073F47A-05AB-4B61-9430-0F711F22A57C}" type="sibTrans" cxnId="{19EF7BB4-F8A5-4C38-9F51-05ECF8CB2FC7}">
      <dgm:prSet/>
      <dgm:spPr/>
      <dgm:t>
        <a:bodyPr/>
        <a:lstStyle/>
        <a:p>
          <a:endParaRPr lang="en-US"/>
        </a:p>
      </dgm:t>
    </dgm:pt>
    <dgm:pt modelId="{FBA79017-27A6-48F9-ACA1-4D12A209DF0A}" type="asst">
      <dgm:prSet/>
      <dgm:spPr/>
      <dgm:t>
        <a:bodyPr/>
        <a:lstStyle/>
        <a:p>
          <a:r>
            <a:rPr lang="en-US" dirty="0"/>
            <a:t>Microloan</a:t>
          </a:r>
        </a:p>
      </dgm:t>
    </dgm:pt>
    <dgm:pt modelId="{3BB29847-556D-4ED8-A27F-1BB9AD49EAFB}" type="parTrans" cxnId="{D2EAF0A9-9BE9-4A53-B1AB-3E7615A56086}">
      <dgm:prSet/>
      <dgm:spPr/>
      <dgm:t>
        <a:bodyPr/>
        <a:lstStyle/>
        <a:p>
          <a:endParaRPr lang="en-US"/>
        </a:p>
      </dgm:t>
    </dgm:pt>
    <dgm:pt modelId="{A677D4D2-45D6-48C4-8E42-AE2B1980BE08}" type="sibTrans" cxnId="{D2EAF0A9-9BE9-4A53-B1AB-3E7615A56086}">
      <dgm:prSet/>
      <dgm:spPr/>
      <dgm:t>
        <a:bodyPr/>
        <a:lstStyle/>
        <a:p>
          <a:endParaRPr lang="en-US"/>
        </a:p>
      </dgm:t>
    </dgm:pt>
    <dgm:pt modelId="{8CC95B43-7189-430D-9AF3-30B284C03AB9}" type="asst">
      <dgm:prSet/>
      <dgm:spPr/>
      <dgm:t>
        <a:bodyPr/>
        <a:lstStyle/>
        <a:p>
          <a:r>
            <a:rPr lang="en-US" dirty="0"/>
            <a:t>Joint Financing</a:t>
          </a:r>
        </a:p>
      </dgm:t>
    </dgm:pt>
    <dgm:pt modelId="{F80671B7-3462-4111-8837-1E0A992EA40F}" type="sibTrans" cxnId="{14C0A7EA-D5FF-4D65-8B20-A722E7738A05}">
      <dgm:prSet/>
      <dgm:spPr/>
    </dgm:pt>
    <dgm:pt modelId="{A13729BF-AB47-4AAC-9987-90C8A86A09FF}" type="parTrans" cxnId="{14C0A7EA-D5FF-4D65-8B20-A722E7738A05}">
      <dgm:prSet/>
      <dgm:spPr/>
    </dgm:pt>
    <dgm:pt modelId="{DFD5BECC-7A6E-43B6-9283-69B6474DF700}" type="pres">
      <dgm:prSet presAssocID="{6235252E-B6A4-41EE-B7CF-AB8EAB74C4A1}" presName="hierChild1" presStyleCnt="0">
        <dgm:presLayoutVars>
          <dgm:orgChart val="1"/>
          <dgm:chPref val="1"/>
          <dgm:dir/>
          <dgm:animOne val="branch"/>
          <dgm:animLvl val="lvl"/>
          <dgm:resizeHandles/>
        </dgm:presLayoutVars>
      </dgm:prSet>
      <dgm:spPr/>
    </dgm:pt>
    <dgm:pt modelId="{F02EE100-13FC-46DB-B32A-DE32D0818518}" type="pres">
      <dgm:prSet presAssocID="{AC0D3980-579E-4283-AA96-6A807FDA8CD2}" presName="hierRoot1" presStyleCnt="0">
        <dgm:presLayoutVars>
          <dgm:hierBranch val="init"/>
        </dgm:presLayoutVars>
      </dgm:prSet>
      <dgm:spPr/>
    </dgm:pt>
    <dgm:pt modelId="{6E2CF823-89BE-4339-9A15-DF92404E9F29}" type="pres">
      <dgm:prSet presAssocID="{AC0D3980-579E-4283-AA96-6A807FDA8CD2}" presName="rootComposite1" presStyleCnt="0"/>
      <dgm:spPr/>
    </dgm:pt>
    <dgm:pt modelId="{7FE1CC49-CBAD-4220-999B-92443A95846B}" type="pres">
      <dgm:prSet presAssocID="{AC0D3980-579E-4283-AA96-6A807FDA8CD2}" presName="rootText1" presStyleLbl="node0" presStyleIdx="0" presStyleCnt="1" custLinFactNeighborX="-27622">
        <dgm:presLayoutVars>
          <dgm:chPref val="3"/>
        </dgm:presLayoutVars>
      </dgm:prSet>
      <dgm:spPr/>
    </dgm:pt>
    <dgm:pt modelId="{E056B194-0ED7-4BAE-87C5-3F4F2EC07BC1}" type="pres">
      <dgm:prSet presAssocID="{AC0D3980-579E-4283-AA96-6A807FDA8CD2}" presName="rootConnector1" presStyleLbl="node1" presStyleIdx="0" presStyleCnt="0"/>
      <dgm:spPr/>
    </dgm:pt>
    <dgm:pt modelId="{41CC8ABB-4B72-4DAE-92CF-118CD0F6ED3C}" type="pres">
      <dgm:prSet presAssocID="{AC0D3980-579E-4283-AA96-6A807FDA8CD2}" presName="hierChild2" presStyleCnt="0"/>
      <dgm:spPr/>
    </dgm:pt>
    <dgm:pt modelId="{3862002B-65D8-4CD2-B9BD-55FE16E260D2}" type="pres">
      <dgm:prSet presAssocID="{AC0D3980-579E-4283-AA96-6A807FDA8CD2}" presName="hierChild3" presStyleCnt="0"/>
      <dgm:spPr/>
    </dgm:pt>
    <dgm:pt modelId="{89C254E5-F6B5-45EB-BD85-05EFDBB572C7}" type="pres">
      <dgm:prSet presAssocID="{8674EC6D-4E3C-424E-85CF-C3D0B28A60F5}" presName="Name111" presStyleLbl="parChTrans1D2" presStyleIdx="0" presStyleCnt="2"/>
      <dgm:spPr/>
    </dgm:pt>
    <dgm:pt modelId="{7AC16879-31ED-4C00-A15E-2C15CDB9500D}" type="pres">
      <dgm:prSet presAssocID="{82675E74-CDBE-46A7-8E3B-9CB6D37A8F1A}" presName="hierRoot3" presStyleCnt="0">
        <dgm:presLayoutVars>
          <dgm:hierBranch val="init"/>
        </dgm:presLayoutVars>
      </dgm:prSet>
      <dgm:spPr/>
    </dgm:pt>
    <dgm:pt modelId="{C37FEBE3-7413-479F-A10E-BC578565E539}" type="pres">
      <dgm:prSet presAssocID="{82675E74-CDBE-46A7-8E3B-9CB6D37A8F1A}" presName="rootComposite3" presStyleCnt="0"/>
      <dgm:spPr/>
    </dgm:pt>
    <dgm:pt modelId="{83CD2806-2CE4-48BE-9194-F28E12E63305}" type="pres">
      <dgm:prSet presAssocID="{82675E74-CDBE-46A7-8E3B-9CB6D37A8F1A}" presName="rootText3" presStyleLbl="asst1" presStyleIdx="0" presStyleCnt="4">
        <dgm:presLayoutVars>
          <dgm:chPref val="3"/>
        </dgm:presLayoutVars>
      </dgm:prSet>
      <dgm:spPr/>
    </dgm:pt>
    <dgm:pt modelId="{E7233E6D-AA96-4369-82A1-C7E8F880DF47}" type="pres">
      <dgm:prSet presAssocID="{82675E74-CDBE-46A7-8E3B-9CB6D37A8F1A}" presName="rootConnector3" presStyleLbl="asst1" presStyleIdx="0" presStyleCnt="4"/>
      <dgm:spPr/>
    </dgm:pt>
    <dgm:pt modelId="{8DB44D06-481D-46F4-8B9D-E0340ABE87AE}" type="pres">
      <dgm:prSet presAssocID="{82675E74-CDBE-46A7-8E3B-9CB6D37A8F1A}" presName="hierChild6" presStyleCnt="0"/>
      <dgm:spPr/>
    </dgm:pt>
    <dgm:pt modelId="{5602DDF5-2098-48AE-A7F4-DD1D700A5355}" type="pres">
      <dgm:prSet presAssocID="{82675E74-CDBE-46A7-8E3B-9CB6D37A8F1A}" presName="hierChild7" presStyleCnt="0"/>
      <dgm:spPr/>
    </dgm:pt>
    <dgm:pt modelId="{46A52F4A-8974-462C-9C3D-1F3CC4164FAE}" type="pres">
      <dgm:prSet presAssocID="{3BB29847-556D-4ED8-A27F-1BB9AD49EAFB}" presName="Name111" presStyleLbl="parChTrans1D3" presStyleIdx="0" presStyleCnt="2"/>
      <dgm:spPr/>
    </dgm:pt>
    <dgm:pt modelId="{0EC977B5-3071-4FE3-8AA8-2D14268BC332}" type="pres">
      <dgm:prSet presAssocID="{FBA79017-27A6-48F9-ACA1-4D12A209DF0A}" presName="hierRoot3" presStyleCnt="0">
        <dgm:presLayoutVars>
          <dgm:hierBranch val="init"/>
        </dgm:presLayoutVars>
      </dgm:prSet>
      <dgm:spPr/>
    </dgm:pt>
    <dgm:pt modelId="{7BE831AC-F188-41A1-9A51-9133F34BF323}" type="pres">
      <dgm:prSet presAssocID="{FBA79017-27A6-48F9-ACA1-4D12A209DF0A}" presName="rootComposite3" presStyleCnt="0"/>
      <dgm:spPr/>
    </dgm:pt>
    <dgm:pt modelId="{19CF760F-2E84-4250-A1C4-5BD9BB019D99}" type="pres">
      <dgm:prSet presAssocID="{FBA79017-27A6-48F9-ACA1-4D12A209DF0A}" presName="rootText3" presStyleLbl="asst1" presStyleIdx="1" presStyleCnt="4">
        <dgm:presLayoutVars>
          <dgm:chPref val="3"/>
        </dgm:presLayoutVars>
      </dgm:prSet>
      <dgm:spPr/>
    </dgm:pt>
    <dgm:pt modelId="{2B1426C6-0907-4AB3-8CD1-EF5D40F2C48E}" type="pres">
      <dgm:prSet presAssocID="{FBA79017-27A6-48F9-ACA1-4D12A209DF0A}" presName="rootConnector3" presStyleLbl="asst1" presStyleIdx="1" presStyleCnt="4"/>
      <dgm:spPr/>
    </dgm:pt>
    <dgm:pt modelId="{ABD62433-1D2B-4E35-AD60-ADA71CD3F5D7}" type="pres">
      <dgm:prSet presAssocID="{FBA79017-27A6-48F9-ACA1-4D12A209DF0A}" presName="hierChild6" presStyleCnt="0"/>
      <dgm:spPr/>
    </dgm:pt>
    <dgm:pt modelId="{85BDA457-2942-4A26-9D29-E8A22FD82108}" type="pres">
      <dgm:prSet presAssocID="{FBA79017-27A6-48F9-ACA1-4D12A209DF0A}" presName="hierChild7" presStyleCnt="0"/>
      <dgm:spPr/>
    </dgm:pt>
    <dgm:pt modelId="{7D69E2E8-F43B-4C79-9AAB-A443E7BDAFD8}" type="pres">
      <dgm:prSet presAssocID="{A13729BF-AB47-4AAC-9987-90C8A86A09FF}" presName="Name111" presStyleLbl="parChTrans1D3" presStyleIdx="1" presStyleCnt="2"/>
      <dgm:spPr/>
    </dgm:pt>
    <dgm:pt modelId="{860BEF47-678B-4EC9-AB42-39E8711C5C71}" type="pres">
      <dgm:prSet presAssocID="{8CC95B43-7189-430D-9AF3-30B284C03AB9}" presName="hierRoot3" presStyleCnt="0">
        <dgm:presLayoutVars>
          <dgm:hierBranch val="init"/>
        </dgm:presLayoutVars>
      </dgm:prSet>
      <dgm:spPr/>
    </dgm:pt>
    <dgm:pt modelId="{EBB16355-A2E2-4A71-846A-16D96F6A0941}" type="pres">
      <dgm:prSet presAssocID="{8CC95B43-7189-430D-9AF3-30B284C03AB9}" presName="rootComposite3" presStyleCnt="0"/>
      <dgm:spPr/>
    </dgm:pt>
    <dgm:pt modelId="{BEE6099C-F975-41FF-9185-EA73DDA08ABA}" type="pres">
      <dgm:prSet presAssocID="{8CC95B43-7189-430D-9AF3-30B284C03AB9}" presName="rootText3" presStyleLbl="asst1" presStyleIdx="2" presStyleCnt="4">
        <dgm:presLayoutVars>
          <dgm:chPref val="3"/>
        </dgm:presLayoutVars>
      </dgm:prSet>
      <dgm:spPr/>
    </dgm:pt>
    <dgm:pt modelId="{103092FD-B822-41A7-B90F-03963771B6C7}" type="pres">
      <dgm:prSet presAssocID="{8CC95B43-7189-430D-9AF3-30B284C03AB9}" presName="rootConnector3" presStyleLbl="asst1" presStyleIdx="2" presStyleCnt="4"/>
      <dgm:spPr/>
    </dgm:pt>
    <dgm:pt modelId="{90A83F78-08B1-4D05-B441-BE4782A40C41}" type="pres">
      <dgm:prSet presAssocID="{8CC95B43-7189-430D-9AF3-30B284C03AB9}" presName="hierChild6" presStyleCnt="0"/>
      <dgm:spPr/>
    </dgm:pt>
    <dgm:pt modelId="{818B9218-6679-419D-A91B-8769D7700D72}" type="pres">
      <dgm:prSet presAssocID="{8CC95B43-7189-430D-9AF3-30B284C03AB9}" presName="hierChild7" presStyleCnt="0"/>
      <dgm:spPr/>
    </dgm:pt>
    <dgm:pt modelId="{DB5EC491-1D69-4942-92B6-0E49CDB438E1}" type="pres">
      <dgm:prSet presAssocID="{0CE60B8C-D7AA-4C4C-BF88-648CB0C3AF46}" presName="Name111" presStyleLbl="parChTrans1D2" presStyleIdx="1" presStyleCnt="2"/>
      <dgm:spPr/>
    </dgm:pt>
    <dgm:pt modelId="{DBA350C0-1AA0-43BB-9371-863CF668A6DB}" type="pres">
      <dgm:prSet presAssocID="{9F739480-B1D5-47BE-891B-6DAC31777CCD}" presName="hierRoot3" presStyleCnt="0">
        <dgm:presLayoutVars>
          <dgm:hierBranch val="init"/>
        </dgm:presLayoutVars>
      </dgm:prSet>
      <dgm:spPr/>
    </dgm:pt>
    <dgm:pt modelId="{7C3381D7-99EF-49EA-9A4B-204E3CB6959D}" type="pres">
      <dgm:prSet presAssocID="{9F739480-B1D5-47BE-891B-6DAC31777CCD}" presName="rootComposite3" presStyleCnt="0"/>
      <dgm:spPr/>
    </dgm:pt>
    <dgm:pt modelId="{2FF113E0-EA83-49BD-9784-6595FC53EA9F}" type="pres">
      <dgm:prSet presAssocID="{9F739480-B1D5-47BE-891B-6DAC31777CCD}" presName="rootText3" presStyleLbl="asst1" presStyleIdx="3" presStyleCnt="4">
        <dgm:presLayoutVars>
          <dgm:chPref val="3"/>
        </dgm:presLayoutVars>
      </dgm:prSet>
      <dgm:spPr/>
    </dgm:pt>
    <dgm:pt modelId="{F8A3C282-1E11-4C33-A8ED-702215799B32}" type="pres">
      <dgm:prSet presAssocID="{9F739480-B1D5-47BE-891B-6DAC31777CCD}" presName="rootConnector3" presStyleLbl="asst1" presStyleIdx="3" presStyleCnt="4"/>
      <dgm:spPr/>
    </dgm:pt>
    <dgm:pt modelId="{4D941E0A-9CE6-43F2-ADF8-83EBCA97DF2D}" type="pres">
      <dgm:prSet presAssocID="{9F739480-B1D5-47BE-891B-6DAC31777CCD}" presName="hierChild6" presStyleCnt="0"/>
      <dgm:spPr/>
    </dgm:pt>
    <dgm:pt modelId="{551D0BDD-F760-43A9-9E20-760D31FD48F1}" type="pres">
      <dgm:prSet presAssocID="{9F739480-B1D5-47BE-891B-6DAC31777CCD}" presName="hierChild7" presStyleCnt="0"/>
      <dgm:spPr/>
    </dgm:pt>
  </dgm:ptLst>
  <dgm:cxnLst>
    <dgm:cxn modelId="{7001320A-DFC6-4F70-939C-03B3A12D96C4}" type="presOf" srcId="{AC0D3980-579E-4283-AA96-6A807FDA8CD2}" destId="{E056B194-0ED7-4BAE-87C5-3F4F2EC07BC1}" srcOrd="1" destOrd="0" presId="urn:microsoft.com/office/officeart/2005/8/layout/orgChart1"/>
    <dgm:cxn modelId="{D4793A19-3CD9-4CFD-81E3-0B5C221E6B3D}" type="presOf" srcId="{8CC95B43-7189-430D-9AF3-30B284C03AB9}" destId="{BEE6099C-F975-41FF-9185-EA73DDA08ABA}" srcOrd="0" destOrd="0" presId="urn:microsoft.com/office/officeart/2005/8/layout/orgChart1"/>
    <dgm:cxn modelId="{29C81F46-3778-4056-9F5D-3CCA333D656C}" type="presOf" srcId="{3BB29847-556D-4ED8-A27F-1BB9AD49EAFB}" destId="{46A52F4A-8974-462C-9C3D-1F3CC4164FAE}" srcOrd="0" destOrd="0" presId="urn:microsoft.com/office/officeart/2005/8/layout/orgChart1"/>
    <dgm:cxn modelId="{DD380F69-8514-4EDA-AEE9-4D3493BC5564}" type="presOf" srcId="{FBA79017-27A6-48F9-ACA1-4D12A209DF0A}" destId="{2B1426C6-0907-4AB3-8CD1-EF5D40F2C48E}" srcOrd="1" destOrd="0" presId="urn:microsoft.com/office/officeart/2005/8/layout/orgChart1"/>
    <dgm:cxn modelId="{95CF5A51-C645-4827-9F42-A1D9CB623FDA}" type="presOf" srcId="{82675E74-CDBE-46A7-8E3B-9CB6D37A8F1A}" destId="{E7233E6D-AA96-4369-82A1-C7E8F880DF47}" srcOrd="1" destOrd="0" presId="urn:microsoft.com/office/officeart/2005/8/layout/orgChart1"/>
    <dgm:cxn modelId="{8B6CF771-24B3-48C4-8FBA-D436BED045D0}" srcId="{AC0D3980-579E-4283-AA96-6A807FDA8CD2}" destId="{82675E74-CDBE-46A7-8E3B-9CB6D37A8F1A}" srcOrd="0" destOrd="0" parTransId="{8674EC6D-4E3C-424E-85CF-C3D0B28A60F5}" sibTransId="{9AE6B2B0-887E-4495-AA10-44A7BBD98AA7}"/>
    <dgm:cxn modelId="{1361FC55-5093-4083-A246-45AC90FD2A60}" type="presOf" srcId="{A13729BF-AB47-4AAC-9987-90C8A86A09FF}" destId="{7D69E2E8-F43B-4C79-9AAB-A443E7BDAFD8}" srcOrd="0" destOrd="0" presId="urn:microsoft.com/office/officeart/2005/8/layout/orgChart1"/>
    <dgm:cxn modelId="{D2EAF0A9-9BE9-4A53-B1AB-3E7615A56086}" srcId="{82675E74-CDBE-46A7-8E3B-9CB6D37A8F1A}" destId="{FBA79017-27A6-48F9-ACA1-4D12A209DF0A}" srcOrd="0" destOrd="0" parTransId="{3BB29847-556D-4ED8-A27F-1BB9AD49EAFB}" sibTransId="{A677D4D2-45D6-48C4-8E42-AE2B1980BE08}"/>
    <dgm:cxn modelId="{6108C9AD-02F9-46DB-B7FE-CC16BA82C656}" srcId="{6235252E-B6A4-41EE-B7CF-AB8EAB74C4A1}" destId="{AC0D3980-579E-4283-AA96-6A807FDA8CD2}" srcOrd="0" destOrd="0" parTransId="{7F5BD0C3-3E57-4E60-948E-3E6B0FE345D9}" sibTransId="{DE8A2035-EFB9-4A99-8594-0A1D26C54B0E}"/>
    <dgm:cxn modelId="{167531AE-2222-4884-956E-0530BB061ACD}" type="presOf" srcId="{9F739480-B1D5-47BE-891B-6DAC31777CCD}" destId="{2FF113E0-EA83-49BD-9784-6595FC53EA9F}" srcOrd="0" destOrd="0" presId="urn:microsoft.com/office/officeart/2005/8/layout/orgChart1"/>
    <dgm:cxn modelId="{91020CB0-B3CF-422D-98A7-45E6F7C45E8B}" type="presOf" srcId="{82675E74-CDBE-46A7-8E3B-9CB6D37A8F1A}" destId="{83CD2806-2CE4-48BE-9194-F28E12E63305}" srcOrd="0" destOrd="0" presId="urn:microsoft.com/office/officeart/2005/8/layout/orgChart1"/>
    <dgm:cxn modelId="{19EF7BB4-F8A5-4C38-9F51-05ECF8CB2FC7}" srcId="{AC0D3980-579E-4283-AA96-6A807FDA8CD2}" destId="{9F739480-B1D5-47BE-891B-6DAC31777CCD}" srcOrd="1" destOrd="0" parTransId="{0CE60B8C-D7AA-4C4C-BF88-648CB0C3AF46}" sibTransId="{C073F47A-05AB-4B61-9430-0F711F22A57C}"/>
    <dgm:cxn modelId="{E5C3FEC0-D84E-487C-9126-81F25465FBF3}" type="presOf" srcId="{9F739480-B1D5-47BE-891B-6DAC31777CCD}" destId="{F8A3C282-1E11-4C33-A8ED-702215799B32}" srcOrd="1" destOrd="0" presId="urn:microsoft.com/office/officeart/2005/8/layout/orgChart1"/>
    <dgm:cxn modelId="{6AAA01C1-1BF7-41B3-A6B1-5AE80A4769C1}" type="presOf" srcId="{0CE60B8C-D7AA-4C4C-BF88-648CB0C3AF46}" destId="{DB5EC491-1D69-4942-92B6-0E49CDB438E1}" srcOrd="0" destOrd="0" presId="urn:microsoft.com/office/officeart/2005/8/layout/orgChart1"/>
    <dgm:cxn modelId="{3AD5BEC5-F30D-48FA-961E-4321384AB905}" type="presOf" srcId="{8CC95B43-7189-430D-9AF3-30B284C03AB9}" destId="{103092FD-B822-41A7-B90F-03963771B6C7}" srcOrd="1" destOrd="0" presId="urn:microsoft.com/office/officeart/2005/8/layout/orgChart1"/>
    <dgm:cxn modelId="{14C0A7EA-D5FF-4D65-8B20-A722E7738A05}" srcId="{82675E74-CDBE-46A7-8E3B-9CB6D37A8F1A}" destId="{8CC95B43-7189-430D-9AF3-30B284C03AB9}" srcOrd="1" destOrd="0" parTransId="{A13729BF-AB47-4AAC-9987-90C8A86A09FF}" sibTransId="{F80671B7-3462-4111-8837-1E0A992EA40F}"/>
    <dgm:cxn modelId="{5B63B5EA-8967-4EBB-9F90-5DB27C73361A}" type="presOf" srcId="{AC0D3980-579E-4283-AA96-6A807FDA8CD2}" destId="{7FE1CC49-CBAD-4220-999B-92443A95846B}" srcOrd="0" destOrd="0" presId="urn:microsoft.com/office/officeart/2005/8/layout/orgChart1"/>
    <dgm:cxn modelId="{0767C7F6-9C10-486F-9257-66DF755628CB}" type="presOf" srcId="{8674EC6D-4E3C-424E-85CF-C3D0B28A60F5}" destId="{89C254E5-F6B5-45EB-BD85-05EFDBB572C7}" srcOrd="0" destOrd="0" presId="urn:microsoft.com/office/officeart/2005/8/layout/orgChart1"/>
    <dgm:cxn modelId="{0D492FF9-7EA4-4711-9392-6847175FFD4B}" type="presOf" srcId="{FBA79017-27A6-48F9-ACA1-4D12A209DF0A}" destId="{19CF760F-2E84-4250-A1C4-5BD9BB019D99}" srcOrd="0" destOrd="0" presId="urn:microsoft.com/office/officeart/2005/8/layout/orgChart1"/>
    <dgm:cxn modelId="{3B436CFC-7B20-461B-88F7-E9B9A97FB601}" type="presOf" srcId="{6235252E-B6A4-41EE-B7CF-AB8EAB74C4A1}" destId="{DFD5BECC-7A6E-43B6-9283-69B6474DF700}" srcOrd="0" destOrd="0" presId="urn:microsoft.com/office/officeart/2005/8/layout/orgChart1"/>
    <dgm:cxn modelId="{9C67EB88-0675-4480-9B9B-5428E9A8D952}" type="presParOf" srcId="{DFD5BECC-7A6E-43B6-9283-69B6474DF700}" destId="{F02EE100-13FC-46DB-B32A-DE32D0818518}" srcOrd="0" destOrd="0" presId="urn:microsoft.com/office/officeart/2005/8/layout/orgChart1"/>
    <dgm:cxn modelId="{8AEAB64A-7369-40F4-818C-7D35359F7F76}" type="presParOf" srcId="{F02EE100-13FC-46DB-B32A-DE32D0818518}" destId="{6E2CF823-89BE-4339-9A15-DF92404E9F29}" srcOrd="0" destOrd="0" presId="urn:microsoft.com/office/officeart/2005/8/layout/orgChart1"/>
    <dgm:cxn modelId="{67BE54CB-8B9B-4F8E-8AA4-E77534634788}" type="presParOf" srcId="{6E2CF823-89BE-4339-9A15-DF92404E9F29}" destId="{7FE1CC49-CBAD-4220-999B-92443A95846B}" srcOrd="0" destOrd="0" presId="urn:microsoft.com/office/officeart/2005/8/layout/orgChart1"/>
    <dgm:cxn modelId="{3037A58F-943B-4B6B-A838-F1D8CAF3ABB9}" type="presParOf" srcId="{6E2CF823-89BE-4339-9A15-DF92404E9F29}" destId="{E056B194-0ED7-4BAE-87C5-3F4F2EC07BC1}" srcOrd="1" destOrd="0" presId="urn:microsoft.com/office/officeart/2005/8/layout/orgChart1"/>
    <dgm:cxn modelId="{44895EB3-6E54-40C6-A5C4-FEA279E5C032}" type="presParOf" srcId="{F02EE100-13FC-46DB-B32A-DE32D0818518}" destId="{41CC8ABB-4B72-4DAE-92CF-118CD0F6ED3C}" srcOrd="1" destOrd="0" presId="urn:microsoft.com/office/officeart/2005/8/layout/orgChart1"/>
    <dgm:cxn modelId="{73BDF572-6FD6-4113-8C78-DA8659E8E138}" type="presParOf" srcId="{F02EE100-13FC-46DB-B32A-DE32D0818518}" destId="{3862002B-65D8-4CD2-B9BD-55FE16E260D2}" srcOrd="2" destOrd="0" presId="urn:microsoft.com/office/officeart/2005/8/layout/orgChart1"/>
    <dgm:cxn modelId="{39A6616B-8D8E-43C9-9E94-ECC0A38D6485}" type="presParOf" srcId="{3862002B-65D8-4CD2-B9BD-55FE16E260D2}" destId="{89C254E5-F6B5-45EB-BD85-05EFDBB572C7}" srcOrd="0" destOrd="0" presId="urn:microsoft.com/office/officeart/2005/8/layout/orgChart1"/>
    <dgm:cxn modelId="{36DB0CC3-A226-4783-8676-D233F0A55B9F}" type="presParOf" srcId="{3862002B-65D8-4CD2-B9BD-55FE16E260D2}" destId="{7AC16879-31ED-4C00-A15E-2C15CDB9500D}" srcOrd="1" destOrd="0" presId="urn:microsoft.com/office/officeart/2005/8/layout/orgChart1"/>
    <dgm:cxn modelId="{51B969C9-79F9-45C3-A186-FFFEC910F83B}" type="presParOf" srcId="{7AC16879-31ED-4C00-A15E-2C15CDB9500D}" destId="{C37FEBE3-7413-479F-A10E-BC578565E539}" srcOrd="0" destOrd="0" presId="urn:microsoft.com/office/officeart/2005/8/layout/orgChart1"/>
    <dgm:cxn modelId="{D0F84BA8-01DA-404D-878D-B4D631A6B03C}" type="presParOf" srcId="{C37FEBE3-7413-479F-A10E-BC578565E539}" destId="{83CD2806-2CE4-48BE-9194-F28E12E63305}" srcOrd="0" destOrd="0" presId="urn:microsoft.com/office/officeart/2005/8/layout/orgChart1"/>
    <dgm:cxn modelId="{B80BB83A-6A52-4ED3-BB35-8C27CBA67374}" type="presParOf" srcId="{C37FEBE3-7413-479F-A10E-BC578565E539}" destId="{E7233E6D-AA96-4369-82A1-C7E8F880DF47}" srcOrd="1" destOrd="0" presId="urn:microsoft.com/office/officeart/2005/8/layout/orgChart1"/>
    <dgm:cxn modelId="{79247DAB-98FB-425E-9D34-4844614F6F00}" type="presParOf" srcId="{7AC16879-31ED-4C00-A15E-2C15CDB9500D}" destId="{8DB44D06-481D-46F4-8B9D-E0340ABE87AE}" srcOrd="1" destOrd="0" presId="urn:microsoft.com/office/officeart/2005/8/layout/orgChart1"/>
    <dgm:cxn modelId="{4B9FBC79-60C2-4B9E-8FB0-A3AAADA3541A}" type="presParOf" srcId="{7AC16879-31ED-4C00-A15E-2C15CDB9500D}" destId="{5602DDF5-2098-48AE-A7F4-DD1D700A5355}" srcOrd="2" destOrd="0" presId="urn:microsoft.com/office/officeart/2005/8/layout/orgChart1"/>
    <dgm:cxn modelId="{4A938B74-4E73-41A0-8036-153CA842FA20}" type="presParOf" srcId="{5602DDF5-2098-48AE-A7F4-DD1D700A5355}" destId="{46A52F4A-8974-462C-9C3D-1F3CC4164FAE}" srcOrd="0" destOrd="0" presId="urn:microsoft.com/office/officeart/2005/8/layout/orgChart1"/>
    <dgm:cxn modelId="{19898533-0026-4C62-BEEE-773D24F29106}" type="presParOf" srcId="{5602DDF5-2098-48AE-A7F4-DD1D700A5355}" destId="{0EC977B5-3071-4FE3-8AA8-2D14268BC332}" srcOrd="1" destOrd="0" presId="urn:microsoft.com/office/officeart/2005/8/layout/orgChart1"/>
    <dgm:cxn modelId="{D52F4FCD-49A4-4055-B05A-7BAE82B4B2F1}" type="presParOf" srcId="{0EC977B5-3071-4FE3-8AA8-2D14268BC332}" destId="{7BE831AC-F188-41A1-9A51-9133F34BF323}" srcOrd="0" destOrd="0" presId="urn:microsoft.com/office/officeart/2005/8/layout/orgChart1"/>
    <dgm:cxn modelId="{B386845E-E5D3-44AA-8BC7-95A2CF8C5211}" type="presParOf" srcId="{7BE831AC-F188-41A1-9A51-9133F34BF323}" destId="{19CF760F-2E84-4250-A1C4-5BD9BB019D99}" srcOrd="0" destOrd="0" presId="urn:microsoft.com/office/officeart/2005/8/layout/orgChart1"/>
    <dgm:cxn modelId="{CDD0D932-88C2-4B6E-99FF-E8216D267E36}" type="presParOf" srcId="{7BE831AC-F188-41A1-9A51-9133F34BF323}" destId="{2B1426C6-0907-4AB3-8CD1-EF5D40F2C48E}" srcOrd="1" destOrd="0" presId="urn:microsoft.com/office/officeart/2005/8/layout/orgChart1"/>
    <dgm:cxn modelId="{4A39CD13-B7D1-4F2C-8EC4-C02E245064ED}" type="presParOf" srcId="{0EC977B5-3071-4FE3-8AA8-2D14268BC332}" destId="{ABD62433-1D2B-4E35-AD60-ADA71CD3F5D7}" srcOrd="1" destOrd="0" presId="urn:microsoft.com/office/officeart/2005/8/layout/orgChart1"/>
    <dgm:cxn modelId="{1DB6E168-5A65-458D-B598-A4A1C66ECECC}" type="presParOf" srcId="{0EC977B5-3071-4FE3-8AA8-2D14268BC332}" destId="{85BDA457-2942-4A26-9D29-E8A22FD82108}" srcOrd="2" destOrd="0" presId="urn:microsoft.com/office/officeart/2005/8/layout/orgChart1"/>
    <dgm:cxn modelId="{7037EC70-66DB-4FF6-8589-B5B82954E36C}" type="presParOf" srcId="{5602DDF5-2098-48AE-A7F4-DD1D700A5355}" destId="{7D69E2E8-F43B-4C79-9AAB-A443E7BDAFD8}" srcOrd="2" destOrd="0" presId="urn:microsoft.com/office/officeart/2005/8/layout/orgChart1"/>
    <dgm:cxn modelId="{4E1328B8-0CF3-4758-BBD8-CBA9BB9E7D4E}" type="presParOf" srcId="{5602DDF5-2098-48AE-A7F4-DD1D700A5355}" destId="{860BEF47-678B-4EC9-AB42-39E8711C5C71}" srcOrd="3" destOrd="0" presId="urn:microsoft.com/office/officeart/2005/8/layout/orgChart1"/>
    <dgm:cxn modelId="{9532F93F-550A-4922-AD11-561FA796A2B8}" type="presParOf" srcId="{860BEF47-678B-4EC9-AB42-39E8711C5C71}" destId="{EBB16355-A2E2-4A71-846A-16D96F6A0941}" srcOrd="0" destOrd="0" presId="urn:microsoft.com/office/officeart/2005/8/layout/orgChart1"/>
    <dgm:cxn modelId="{B5501A85-1F9F-4155-ADEC-C31E4B229E37}" type="presParOf" srcId="{EBB16355-A2E2-4A71-846A-16D96F6A0941}" destId="{BEE6099C-F975-41FF-9185-EA73DDA08ABA}" srcOrd="0" destOrd="0" presId="urn:microsoft.com/office/officeart/2005/8/layout/orgChart1"/>
    <dgm:cxn modelId="{1107DBF4-7BC4-488C-9E11-5CD774E441A7}" type="presParOf" srcId="{EBB16355-A2E2-4A71-846A-16D96F6A0941}" destId="{103092FD-B822-41A7-B90F-03963771B6C7}" srcOrd="1" destOrd="0" presId="urn:microsoft.com/office/officeart/2005/8/layout/orgChart1"/>
    <dgm:cxn modelId="{5F2C622F-57FC-417E-8958-E3D89A1A3DBA}" type="presParOf" srcId="{860BEF47-678B-4EC9-AB42-39E8711C5C71}" destId="{90A83F78-08B1-4D05-B441-BE4782A40C41}" srcOrd="1" destOrd="0" presId="urn:microsoft.com/office/officeart/2005/8/layout/orgChart1"/>
    <dgm:cxn modelId="{956C0672-0731-477F-AB2F-2F0150C878DC}" type="presParOf" srcId="{860BEF47-678B-4EC9-AB42-39E8711C5C71}" destId="{818B9218-6679-419D-A91B-8769D7700D72}" srcOrd="2" destOrd="0" presId="urn:microsoft.com/office/officeart/2005/8/layout/orgChart1"/>
    <dgm:cxn modelId="{2A53CD6F-7297-4FC7-9F9A-068D266A803D}" type="presParOf" srcId="{3862002B-65D8-4CD2-B9BD-55FE16E260D2}" destId="{DB5EC491-1D69-4942-92B6-0E49CDB438E1}" srcOrd="2" destOrd="0" presId="urn:microsoft.com/office/officeart/2005/8/layout/orgChart1"/>
    <dgm:cxn modelId="{2F280837-ECB4-4C7E-8915-24299ABB8E2C}" type="presParOf" srcId="{3862002B-65D8-4CD2-B9BD-55FE16E260D2}" destId="{DBA350C0-1AA0-43BB-9371-863CF668A6DB}" srcOrd="3" destOrd="0" presId="urn:microsoft.com/office/officeart/2005/8/layout/orgChart1"/>
    <dgm:cxn modelId="{9C91F086-9301-4FD3-9C1B-0FC9D5A5D3BE}" type="presParOf" srcId="{DBA350C0-1AA0-43BB-9371-863CF668A6DB}" destId="{7C3381D7-99EF-49EA-9A4B-204E3CB6959D}" srcOrd="0" destOrd="0" presId="urn:microsoft.com/office/officeart/2005/8/layout/orgChart1"/>
    <dgm:cxn modelId="{098CF480-0B3F-4CF1-B990-732CA2BB15B8}" type="presParOf" srcId="{7C3381D7-99EF-49EA-9A4B-204E3CB6959D}" destId="{2FF113E0-EA83-49BD-9784-6595FC53EA9F}" srcOrd="0" destOrd="0" presId="urn:microsoft.com/office/officeart/2005/8/layout/orgChart1"/>
    <dgm:cxn modelId="{B3AA8035-FBF2-4BDC-ABCA-390E12BF445E}" type="presParOf" srcId="{7C3381D7-99EF-49EA-9A4B-204E3CB6959D}" destId="{F8A3C282-1E11-4C33-A8ED-702215799B32}" srcOrd="1" destOrd="0" presId="urn:microsoft.com/office/officeart/2005/8/layout/orgChart1"/>
    <dgm:cxn modelId="{A56F5F6B-CD68-4BFD-B311-54E71FC73DD5}" type="presParOf" srcId="{DBA350C0-1AA0-43BB-9371-863CF668A6DB}" destId="{4D941E0A-9CE6-43F2-ADF8-83EBCA97DF2D}" srcOrd="1" destOrd="0" presId="urn:microsoft.com/office/officeart/2005/8/layout/orgChart1"/>
    <dgm:cxn modelId="{0034FFB5-7644-40BD-8371-AEBA72B0CE18}" type="presParOf" srcId="{DBA350C0-1AA0-43BB-9371-863CF668A6DB}" destId="{551D0BDD-F760-43A9-9E20-760D31FD48F1}"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31897-4545-45B6-9312-61FE251E9488}">
      <dsp:nvSpPr>
        <dsp:cNvPr id="0" name=""/>
        <dsp:cNvSpPr/>
      </dsp:nvSpPr>
      <dsp:spPr>
        <a:xfrm>
          <a:off x="3047679" y="1144607"/>
          <a:ext cx="2156803" cy="1074525"/>
        </a:xfrm>
        <a:custGeom>
          <a:avLst/>
          <a:gdLst/>
          <a:ahLst/>
          <a:cxnLst/>
          <a:rect l="0" t="0" r="0" b="0"/>
          <a:pathLst>
            <a:path>
              <a:moveTo>
                <a:pt x="0" y="0"/>
              </a:moveTo>
              <a:lnTo>
                <a:pt x="0" y="887392"/>
              </a:lnTo>
              <a:lnTo>
                <a:pt x="2156803" y="887392"/>
              </a:lnTo>
              <a:lnTo>
                <a:pt x="2156803" y="10745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934E92-DC6D-4160-BCB1-15A59C49379C}">
      <dsp:nvSpPr>
        <dsp:cNvPr id="0" name=""/>
        <dsp:cNvSpPr/>
      </dsp:nvSpPr>
      <dsp:spPr>
        <a:xfrm>
          <a:off x="3001959" y="1144607"/>
          <a:ext cx="91440" cy="1074525"/>
        </a:xfrm>
        <a:custGeom>
          <a:avLst/>
          <a:gdLst/>
          <a:ahLst/>
          <a:cxnLst/>
          <a:rect l="0" t="0" r="0" b="0"/>
          <a:pathLst>
            <a:path>
              <a:moveTo>
                <a:pt x="45720" y="0"/>
              </a:moveTo>
              <a:lnTo>
                <a:pt x="45720" y="887392"/>
              </a:lnTo>
              <a:lnTo>
                <a:pt x="46040" y="887392"/>
              </a:lnTo>
              <a:lnTo>
                <a:pt x="46040" y="10745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5C4D12-B168-485D-AF30-50ECE4B19014}">
      <dsp:nvSpPr>
        <dsp:cNvPr id="0" name=""/>
        <dsp:cNvSpPr/>
      </dsp:nvSpPr>
      <dsp:spPr>
        <a:xfrm>
          <a:off x="891517" y="1144607"/>
          <a:ext cx="2156161" cy="1074525"/>
        </a:xfrm>
        <a:custGeom>
          <a:avLst/>
          <a:gdLst/>
          <a:ahLst/>
          <a:cxnLst/>
          <a:rect l="0" t="0" r="0" b="0"/>
          <a:pathLst>
            <a:path>
              <a:moveTo>
                <a:pt x="2156161" y="0"/>
              </a:moveTo>
              <a:lnTo>
                <a:pt x="2156161" y="887392"/>
              </a:lnTo>
              <a:lnTo>
                <a:pt x="0" y="887392"/>
              </a:lnTo>
              <a:lnTo>
                <a:pt x="0" y="10745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BCBD48-7AB4-4EE2-9277-0B6EE3448F0C}">
      <dsp:nvSpPr>
        <dsp:cNvPr id="0" name=""/>
        <dsp:cNvSpPr/>
      </dsp:nvSpPr>
      <dsp:spPr>
        <a:xfrm>
          <a:off x="2156570" y="253499"/>
          <a:ext cx="1782216" cy="8911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Operating Loans</a:t>
          </a:r>
        </a:p>
      </dsp:txBody>
      <dsp:txXfrm>
        <a:off x="2156570" y="253499"/>
        <a:ext cx="1782216" cy="891108"/>
      </dsp:txXfrm>
    </dsp:sp>
    <dsp:sp modelId="{DFC8DDFB-5C6B-4736-B8F9-45FD5435156F}">
      <dsp:nvSpPr>
        <dsp:cNvPr id="0" name=""/>
        <dsp:cNvSpPr/>
      </dsp:nvSpPr>
      <dsp:spPr>
        <a:xfrm>
          <a:off x="409" y="2219132"/>
          <a:ext cx="1782216" cy="8911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Microloan</a:t>
          </a:r>
        </a:p>
      </dsp:txBody>
      <dsp:txXfrm>
        <a:off x="409" y="2219132"/>
        <a:ext cx="1782216" cy="891108"/>
      </dsp:txXfrm>
    </dsp:sp>
    <dsp:sp modelId="{52C6898D-5313-45F2-BB16-12921F240677}">
      <dsp:nvSpPr>
        <dsp:cNvPr id="0" name=""/>
        <dsp:cNvSpPr/>
      </dsp:nvSpPr>
      <dsp:spPr>
        <a:xfrm>
          <a:off x="2156891" y="2219132"/>
          <a:ext cx="1782216" cy="8911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Annual Operating</a:t>
          </a:r>
        </a:p>
      </dsp:txBody>
      <dsp:txXfrm>
        <a:off x="2156891" y="2219132"/>
        <a:ext cx="1782216" cy="891108"/>
      </dsp:txXfrm>
    </dsp:sp>
    <dsp:sp modelId="{B432BEA4-2263-477E-931C-869A1554C887}">
      <dsp:nvSpPr>
        <dsp:cNvPr id="0" name=""/>
        <dsp:cNvSpPr/>
      </dsp:nvSpPr>
      <dsp:spPr>
        <a:xfrm>
          <a:off x="4313373" y="2219132"/>
          <a:ext cx="1782216" cy="8911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Term Operating</a:t>
          </a:r>
        </a:p>
      </dsp:txBody>
      <dsp:txXfrm>
        <a:off x="4313373" y="2219132"/>
        <a:ext cx="1782216" cy="8911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EC491-1D69-4942-92B6-0E49CDB438E1}">
      <dsp:nvSpPr>
        <dsp:cNvPr id="0" name=""/>
        <dsp:cNvSpPr/>
      </dsp:nvSpPr>
      <dsp:spPr>
        <a:xfrm>
          <a:off x="3633957" y="1212180"/>
          <a:ext cx="679416" cy="819819"/>
        </a:xfrm>
        <a:custGeom>
          <a:avLst/>
          <a:gdLst/>
          <a:ahLst/>
          <a:cxnLst/>
          <a:rect l="0" t="0" r="0" b="0"/>
          <a:pathLst>
            <a:path>
              <a:moveTo>
                <a:pt x="0" y="0"/>
              </a:moveTo>
              <a:lnTo>
                <a:pt x="0" y="819819"/>
              </a:lnTo>
              <a:lnTo>
                <a:pt x="679416" y="8198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69E2E8-F43B-4C79-9AAB-A443E7BDAFD8}">
      <dsp:nvSpPr>
        <dsp:cNvPr id="0" name=""/>
        <dsp:cNvSpPr/>
      </dsp:nvSpPr>
      <dsp:spPr>
        <a:xfrm>
          <a:off x="1969758" y="2477554"/>
          <a:ext cx="187132" cy="819819"/>
        </a:xfrm>
        <a:custGeom>
          <a:avLst/>
          <a:gdLst/>
          <a:ahLst/>
          <a:cxnLst/>
          <a:rect l="0" t="0" r="0" b="0"/>
          <a:pathLst>
            <a:path>
              <a:moveTo>
                <a:pt x="0" y="0"/>
              </a:moveTo>
              <a:lnTo>
                <a:pt x="0" y="819819"/>
              </a:lnTo>
              <a:lnTo>
                <a:pt x="187132" y="81981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A52F4A-8974-462C-9C3D-1F3CC4164FAE}">
      <dsp:nvSpPr>
        <dsp:cNvPr id="0" name=""/>
        <dsp:cNvSpPr/>
      </dsp:nvSpPr>
      <dsp:spPr>
        <a:xfrm>
          <a:off x="1782626" y="2477554"/>
          <a:ext cx="187132" cy="819819"/>
        </a:xfrm>
        <a:custGeom>
          <a:avLst/>
          <a:gdLst/>
          <a:ahLst/>
          <a:cxnLst/>
          <a:rect l="0" t="0" r="0" b="0"/>
          <a:pathLst>
            <a:path>
              <a:moveTo>
                <a:pt x="187132" y="0"/>
              </a:moveTo>
              <a:lnTo>
                <a:pt x="187132" y="819819"/>
              </a:lnTo>
              <a:lnTo>
                <a:pt x="0" y="81981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C254E5-F6B5-45EB-BD85-05EFDBB572C7}">
      <dsp:nvSpPr>
        <dsp:cNvPr id="0" name=""/>
        <dsp:cNvSpPr/>
      </dsp:nvSpPr>
      <dsp:spPr>
        <a:xfrm>
          <a:off x="2860867" y="1212180"/>
          <a:ext cx="773090" cy="819819"/>
        </a:xfrm>
        <a:custGeom>
          <a:avLst/>
          <a:gdLst/>
          <a:ahLst/>
          <a:cxnLst/>
          <a:rect l="0" t="0" r="0" b="0"/>
          <a:pathLst>
            <a:path>
              <a:moveTo>
                <a:pt x="773090" y="0"/>
              </a:moveTo>
              <a:lnTo>
                <a:pt x="773090" y="819819"/>
              </a:lnTo>
              <a:lnTo>
                <a:pt x="0" y="8198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E1CC49-CBAD-4220-999B-92443A95846B}">
      <dsp:nvSpPr>
        <dsp:cNvPr id="0" name=""/>
        <dsp:cNvSpPr/>
      </dsp:nvSpPr>
      <dsp:spPr>
        <a:xfrm>
          <a:off x="2742848" y="321071"/>
          <a:ext cx="1782216" cy="8911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Farm Ownership</a:t>
          </a:r>
        </a:p>
      </dsp:txBody>
      <dsp:txXfrm>
        <a:off x="2742848" y="321071"/>
        <a:ext cx="1782216" cy="891108"/>
      </dsp:txXfrm>
    </dsp:sp>
    <dsp:sp modelId="{83CD2806-2CE4-48BE-9194-F28E12E63305}">
      <dsp:nvSpPr>
        <dsp:cNvPr id="0" name=""/>
        <dsp:cNvSpPr/>
      </dsp:nvSpPr>
      <dsp:spPr>
        <a:xfrm>
          <a:off x="1078650" y="1586445"/>
          <a:ext cx="1782216" cy="8911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Regular</a:t>
          </a:r>
        </a:p>
      </dsp:txBody>
      <dsp:txXfrm>
        <a:off x="1078650" y="1586445"/>
        <a:ext cx="1782216" cy="891108"/>
      </dsp:txXfrm>
    </dsp:sp>
    <dsp:sp modelId="{19CF760F-2E84-4250-A1C4-5BD9BB019D99}">
      <dsp:nvSpPr>
        <dsp:cNvPr id="0" name=""/>
        <dsp:cNvSpPr/>
      </dsp:nvSpPr>
      <dsp:spPr>
        <a:xfrm>
          <a:off x="409" y="2851819"/>
          <a:ext cx="1782216" cy="8911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Microloan</a:t>
          </a:r>
        </a:p>
      </dsp:txBody>
      <dsp:txXfrm>
        <a:off x="409" y="2851819"/>
        <a:ext cx="1782216" cy="891108"/>
      </dsp:txXfrm>
    </dsp:sp>
    <dsp:sp modelId="{BEE6099C-F975-41FF-9185-EA73DDA08ABA}">
      <dsp:nvSpPr>
        <dsp:cNvPr id="0" name=""/>
        <dsp:cNvSpPr/>
      </dsp:nvSpPr>
      <dsp:spPr>
        <a:xfrm>
          <a:off x="2156891" y="2851819"/>
          <a:ext cx="1782216" cy="8911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Joint Financing</a:t>
          </a:r>
        </a:p>
      </dsp:txBody>
      <dsp:txXfrm>
        <a:off x="2156891" y="2851819"/>
        <a:ext cx="1782216" cy="891108"/>
      </dsp:txXfrm>
    </dsp:sp>
    <dsp:sp modelId="{2FF113E0-EA83-49BD-9784-6595FC53EA9F}">
      <dsp:nvSpPr>
        <dsp:cNvPr id="0" name=""/>
        <dsp:cNvSpPr/>
      </dsp:nvSpPr>
      <dsp:spPr>
        <a:xfrm>
          <a:off x="4313373" y="1586445"/>
          <a:ext cx="1782216" cy="8911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Down Payment</a:t>
          </a:r>
        </a:p>
      </dsp:txBody>
      <dsp:txXfrm>
        <a:off x="4313373" y="1586445"/>
        <a:ext cx="1782216" cy="89110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7A2FBA-ABE0-4837-871B-56AD2BCBDA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653DE3B-8B1E-41A2-8970-EF7B4F36D2F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F38E30A-388C-4EA2-9823-C8257F2863DB}" type="datetimeFigureOut">
              <a:rPr lang="en-US"/>
              <a:pPr>
                <a:defRPr/>
              </a:pPr>
              <a:t>9/18/2023</a:t>
            </a:fld>
            <a:endParaRPr lang="en-US"/>
          </a:p>
        </p:txBody>
      </p:sp>
      <p:sp>
        <p:nvSpPr>
          <p:cNvPr id="4" name="Slide Image Placeholder 3">
            <a:extLst>
              <a:ext uri="{FF2B5EF4-FFF2-40B4-BE49-F238E27FC236}">
                <a16:creationId xmlns:a16="http://schemas.microsoft.com/office/drawing/2014/main" id="{9E7EA9B1-7EA3-42C3-8DF5-996B4DD5840F}"/>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E892626-D8E1-48D4-B0D7-E10B144C70D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7EF6068-9996-4B39-8A14-50BC4F67F6A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D6D4D4BC-BC04-4C29-93CF-2001C2663297}"/>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FC2C3F90-7031-48EE-A2D5-62B77E51634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DF68B17E-D19B-4E87-A557-63D7CE9051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1AC29FD1-12A9-4623-940B-A48C783DB8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0244" name="Slide Number Placeholder 3">
            <a:extLst>
              <a:ext uri="{FF2B5EF4-FFF2-40B4-BE49-F238E27FC236}">
                <a16:creationId xmlns:a16="http://schemas.microsoft.com/office/drawing/2014/main" id="{1B3C9B99-4B0C-4866-B68A-0EFD402A94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A6ECB10-C844-4394-A5E3-E721F36DB78B}" type="slidenum">
              <a:rPr lang="en-US" altLang="en-US"/>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FC2C3F90-7031-48EE-A2D5-62B77E516341}" type="slidenum">
              <a:rPr lang="en-US" altLang="en-US" smtClean="0"/>
              <a:pPr/>
              <a:t>6</a:t>
            </a:fld>
            <a:endParaRPr lang="en-US" altLang="en-US"/>
          </a:p>
        </p:txBody>
      </p:sp>
    </p:spTree>
    <p:extLst>
      <p:ext uri="{BB962C8B-B14F-4D97-AF65-F5344CB8AC3E}">
        <p14:creationId xmlns:p14="http://schemas.microsoft.com/office/powerpoint/2010/main" val="1470662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7397</a:t>
            </a:r>
          </a:p>
        </p:txBody>
      </p:sp>
      <p:sp>
        <p:nvSpPr>
          <p:cNvPr id="4" name="Slide Number Placeholder 3"/>
          <p:cNvSpPr>
            <a:spLocks noGrp="1"/>
          </p:cNvSpPr>
          <p:nvPr>
            <p:ph type="sldNum" sz="quarter" idx="5"/>
          </p:nvPr>
        </p:nvSpPr>
        <p:spPr/>
        <p:txBody>
          <a:bodyPr/>
          <a:lstStyle/>
          <a:p>
            <a:fld id="{FC2C3F90-7031-48EE-A2D5-62B77E516341}" type="slidenum">
              <a:rPr lang="en-US" altLang="en-US" smtClean="0"/>
              <a:pPr/>
              <a:t>25</a:t>
            </a:fld>
            <a:endParaRPr lang="en-US" altLang="en-US"/>
          </a:p>
        </p:txBody>
      </p:sp>
    </p:spTree>
    <p:extLst>
      <p:ext uri="{BB962C8B-B14F-4D97-AF65-F5344CB8AC3E}">
        <p14:creationId xmlns:p14="http://schemas.microsoft.com/office/powerpoint/2010/main" val="25269033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267B951A-17E8-4CD9-900D-FBE272EDF4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427"/>
          <a:stretch>
            <a:fillRect/>
          </a:stretch>
        </p:blipFill>
        <p:spPr bwMode="auto">
          <a:xfrm>
            <a:off x="0" y="1260475"/>
            <a:ext cx="5403850"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a:extLst>
              <a:ext uri="{FF2B5EF4-FFF2-40B4-BE49-F238E27FC236}">
                <a16:creationId xmlns:a16="http://schemas.microsoft.com/office/drawing/2014/main" id="{38F56227-4FA1-45C2-BADB-C644905102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1650" y="3341688"/>
            <a:ext cx="35623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06530C08-67DB-4B34-96E3-E92E5E1C62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1650" y="1260475"/>
            <a:ext cx="3562350"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8184" y="5699051"/>
            <a:ext cx="7134988" cy="985283"/>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32537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None/>
              <a:defRPr b="1">
                <a:solidFill>
                  <a:srgbClr val="065744"/>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B5D81C2-F30D-4E5E-B2B5-E938BA004961}"/>
              </a:ext>
            </a:extLst>
          </p:cNvPr>
          <p:cNvSpPr>
            <a:spLocks noGrp="1"/>
          </p:cNvSpPr>
          <p:nvPr>
            <p:ph type="dt" sz="half" idx="10"/>
          </p:nvPr>
        </p:nvSpPr>
        <p:spPr>
          <a:xfrm>
            <a:off x="628649" y="6356350"/>
            <a:ext cx="5901459" cy="365125"/>
          </a:xfrm>
          <a:prstGeom prst="rect">
            <a:avLst/>
          </a:prstGeom>
        </p:spPr>
        <p:txBody>
          <a:bodyPr/>
          <a:lstStyle>
            <a:lvl1pPr eaLnBrk="1" fontAlgn="auto" hangingPunct="1">
              <a:spcBef>
                <a:spcPts val="0"/>
              </a:spcBef>
              <a:spcAft>
                <a:spcPts val="0"/>
              </a:spcAft>
              <a:defRPr>
                <a:latin typeface="+mn-lt"/>
              </a:defRPr>
            </a:lvl1pPr>
          </a:lstStyle>
          <a:p>
            <a:pPr>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USDA is an equal opportunity provider, employer, and lender.</a:t>
            </a:r>
            <a:endParaRPr lang="en-US" dirty="0"/>
          </a:p>
        </p:txBody>
      </p:sp>
    </p:spTree>
    <p:extLst>
      <p:ext uri="{BB962C8B-B14F-4D97-AF65-F5344CB8AC3E}">
        <p14:creationId xmlns:p14="http://schemas.microsoft.com/office/powerpoint/2010/main" val="1194148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1AFA64-A9BA-42C2-AD8E-E69C6F20E30E}"/>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179A3298-C42F-498B-BC99-2E0F137A27A5}" type="datetimeFigureOut">
              <a:rPr lang="en-US"/>
              <a:pPr>
                <a:defRPr/>
              </a:pPr>
              <a:t>9/18/2023</a:t>
            </a:fld>
            <a:endParaRPr lang="en-US"/>
          </a:p>
        </p:txBody>
      </p:sp>
      <p:sp>
        <p:nvSpPr>
          <p:cNvPr id="5" name="Footer Placeholder 4">
            <a:extLst>
              <a:ext uri="{FF2B5EF4-FFF2-40B4-BE49-F238E27FC236}">
                <a16:creationId xmlns:a16="http://schemas.microsoft.com/office/drawing/2014/main" id="{9EB2CB90-8B45-4F72-BB2C-89E9FC6BC6B5}"/>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BAC373BE-BA68-41BD-A307-F2660A7D4B32}"/>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A4E450A-5576-4DF1-8428-299F4F79035A}" type="slidenum">
              <a:rPr lang="en-US" altLang="en-US"/>
              <a:pPr/>
              <a:t>‹#›</a:t>
            </a:fld>
            <a:endParaRPr lang="en-US" altLang="en-US"/>
          </a:p>
        </p:txBody>
      </p:sp>
    </p:spTree>
    <p:extLst>
      <p:ext uri="{BB962C8B-B14F-4D97-AF65-F5344CB8AC3E}">
        <p14:creationId xmlns:p14="http://schemas.microsoft.com/office/powerpoint/2010/main" val="5693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6">
            <a:extLst>
              <a:ext uri="{FF2B5EF4-FFF2-40B4-BE49-F238E27FC236}">
                <a16:creationId xmlns:a16="http://schemas.microsoft.com/office/drawing/2014/main" id="{3B9F7ED6-04A6-4812-A7A5-BD9D8A7313DF}"/>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C798B04D-A373-4B95-91C6-ACD7F1DA4C19}" type="datetimeFigureOut">
              <a:rPr lang="en-US"/>
              <a:pPr>
                <a:defRPr/>
              </a:pPr>
              <a:t>9/18/2023</a:t>
            </a:fld>
            <a:endParaRPr lang="en-US"/>
          </a:p>
        </p:txBody>
      </p:sp>
      <p:sp>
        <p:nvSpPr>
          <p:cNvPr id="6" name="Footer Placeholder 7">
            <a:extLst>
              <a:ext uri="{FF2B5EF4-FFF2-40B4-BE49-F238E27FC236}">
                <a16:creationId xmlns:a16="http://schemas.microsoft.com/office/drawing/2014/main" id="{82245C4A-4C1E-4389-B131-53677540EE26}"/>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8">
            <a:extLst>
              <a:ext uri="{FF2B5EF4-FFF2-40B4-BE49-F238E27FC236}">
                <a16:creationId xmlns:a16="http://schemas.microsoft.com/office/drawing/2014/main" id="{399B653E-2A90-4497-B17B-8F2526F9B23A}"/>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D04F1CF8-6C30-49EF-8735-E3418A250E98}" type="slidenum">
              <a:rPr lang="en-US" altLang="en-US"/>
              <a:pPr/>
              <a:t>‹#›</a:t>
            </a:fld>
            <a:endParaRPr lang="en-US" altLang="en-US"/>
          </a:p>
        </p:txBody>
      </p:sp>
    </p:spTree>
    <p:extLst>
      <p:ext uri="{BB962C8B-B14F-4D97-AF65-F5344CB8AC3E}">
        <p14:creationId xmlns:p14="http://schemas.microsoft.com/office/powerpoint/2010/main" val="2247607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935665"/>
            <a:ext cx="7886700" cy="7550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95C968C-6A12-4F38-A521-5B437F860DAA}"/>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1E1DE7DA-0C2B-4AB8-9628-103AC57EA04C}" type="datetimeFigureOut">
              <a:rPr lang="en-US"/>
              <a:pPr>
                <a:defRPr/>
              </a:pPr>
              <a:t>9/18/2023</a:t>
            </a:fld>
            <a:endParaRPr lang="en-US"/>
          </a:p>
        </p:txBody>
      </p:sp>
      <p:sp>
        <p:nvSpPr>
          <p:cNvPr id="8" name="Footer Placeholder 7">
            <a:extLst>
              <a:ext uri="{FF2B5EF4-FFF2-40B4-BE49-F238E27FC236}">
                <a16:creationId xmlns:a16="http://schemas.microsoft.com/office/drawing/2014/main" id="{962FE47E-E886-44A5-9069-A90A137F88C0}"/>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9" name="Slide Number Placeholder 8">
            <a:extLst>
              <a:ext uri="{FF2B5EF4-FFF2-40B4-BE49-F238E27FC236}">
                <a16:creationId xmlns:a16="http://schemas.microsoft.com/office/drawing/2014/main" id="{4AE263E2-A1A9-4E8D-B196-3B0CA0DBE65E}"/>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FD7F782D-0E3A-414B-9B0B-55C5382E553B}" type="slidenum">
              <a:rPr lang="en-US" altLang="en-US"/>
              <a:pPr/>
              <a:t>‹#›</a:t>
            </a:fld>
            <a:endParaRPr lang="en-US" altLang="en-US"/>
          </a:p>
        </p:txBody>
      </p:sp>
    </p:spTree>
    <p:extLst>
      <p:ext uri="{BB962C8B-B14F-4D97-AF65-F5344CB8AC3E}">
        <p14:creationId xmlns:p14="http://schemas.microsoft.com/office/powerpoint/2010/main" val="2720014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443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615608"/>
            <a:ext cx="2949178" cy="325337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7D9762-1CBB-47A9-8D5B-3883A710CE46}"/>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F8CDEE78-9891-49D2-80CB-70522A113EC2}" type="datetimeFigureOut">
              <a:rPr lang="en-US"/>
              <a:pPr>
                <a:defRPr/>
              </a:pPr>
              <a:t>9/18/2023</a:t>
            </a:fld>
            <a:endParaRPr lang="en-US"/>
          </a:p>
        </p:txBody>
      </p:sp>
      <p:sp>
        <p:nvSpPr>
          <p:cNvPr id="6" name="Footer Placeholder 5">
            <a:extLst>
              <a:ext uri="{FF2B5EF4-FFF2-40B4-BE49-F238E27FC236}">
                <a16:creationId xmlns:a16="http://schemas.microsoft.com/office/drawing/2014/main" id="{E04DF219-D026-4F42-A398-F0A131F20F02}"/>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30C4853B-7728-452C-BFBF-4610EA7068E6}"/>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1D6C06D9-AF16-4BA3-B104-1B2A2B75B143}" type="slidenum">
              <a:rPr lang="en-US" altLang="en-US"/>
              <a:pPr/>
              <a:t>‹#›</a:t>
            </a:fld>
            <a:endParaRPr lang="en-US" altLang="en-US"/>
          </a:p>
        </p:txBody>
      </p:sp>
    </p:spTree>
    <p:extLst>
      <p:ext uri="{BB962C8B-B14F-4D97-AF65-F5344CB8AC3E}">
        <p14:creationId xmlns:p14="http://schemas.microsoft.com/office/powerpoint/2010/main" val="3077381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CB1E45-D6E5-44F3-84B8-1D0185D8592A}"/>
              </a:ext>
            </a:extLst>
          </p:cNvPr>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F359DB8C-BC61-439A-9088-F0D728FA5ADB}" type="datetimeFigureOut">
              <a:rPr kumimoji="0" 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9/18/2023</a:t>
            </a:fld>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 name="Footer Placeholder 2">
            <a:extLst>
              <a:ext uri="{FF2B5EF4-FFF2-40B4-BE49-F238E27FC236}">
                <a16:creationId xmlns:a16="http://schemas.microsoft.com/office/drawing/2014/main" id="{6D8033A6-12E0-421B-AE40-CFC1B59935A1}"/>
              </a:ext>
            </a:extLst>
          </p:cNvPr>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 name="Slide Number Placeholder 3">
            <a:extLst>
              <a:ext uri="{FF2B5EF4-FFF2-40B4-BE49-F238E27FC236}">
                <a16:creationId xmlns:a16="http://schemas.microsoft.com/office/drawing/2014/main" id="{56A2309E-50C5-42E4-BBFE-2FD384AD51C8}"/>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10FB4ED-2EA6-40A7-84F7-9AE8ED7F5DF5}" type="slidenum">
              <a:rPr kumimoji="0" 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42430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8DBFBAB-68B3-4FE9-86F2-057453A63698}"/>
              </a:ext>
            </a:extLst>
          </p:cNvPr>
          <p:cNvSpPr>
            <a:spLocks noGrp="1" noChangeArrowheads="1"/>
          </p:cNvSpPr>
          <p:nvPr>
            <p:ph type="title"/>
          </p:nvPr>
        </p:nvSpPr>
        <p:spPr bwMode="auto">
          <a:xfrm>
            <a:off x="628650" y="992188"/>
            <a:ext cx="71040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817379D-C888-42BC-B4EF-E6ABCDE2EB57}"/>
              </a:ext>
            </a:extLst>
          </p:cNvPr>
          <p:cNvSpPr>
            <a:spLocks noGrp="1" noChangeArrowheads="1"/>
          </p:cNvSpPr>
          <p:nvPr>
            <p:ph type="body" idx="1"/>
          </p:nvPr>
        </p:nvSpPr>
        <p:spPr bwMode="auto">
          <a:xfrm>
            <a:off x="628650" y="1825625"/>
            <a:ext cx="7104063"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Lst>
  <p:txStyles>
    <p:titleStyle>
      <a:lvl1pPr algn="l" rtl="0" eaLnBrk="1" fontAlgn="base" hangingPunct="1">
        <a:lnSpc>
          <a:spcPct val="90000"/>
        </a:lnSpc>
        <a:spcBef>
          <a:spcPct val="0"/>
        </a:spcBef>
        <a:spcAft>
          <a:spcPct val="0"/>
        </a:spcAft>
        <a:defRPr sz="4000" kern="1200">
          <a:solidFill>
            <a:srgbClr val="668A25"/>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a:solidFill>
            <a:srgbClr val="668A25"/>
          </a:solidFill>
          <a:latin typeface="Arial" panose="020B0604020202020204" pitchFamily="34" charset="0"/>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lickr.com/photos/noyafieldsorg/39144650730"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microsoft.com/office/2018/10/relationships/comments" Target="../comments/modernComment_166_6D5A151D.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rawpixel.com/image/413940/free-photo-image-hand-shake-handshake-trust" TargetMode="External"/><Relationship Id="rId2" Type="http://schemas.openxmlformats.org/officeDocument/2006/relationships/image" Target="../media/image7.0"/><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microsoft.com/office/2018/10/relationships/comments" Target="../comments/modernComment_169_231C86B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a16="http://schemas.microsoft.com/office/drawing/2014/main" id="{3EDC0D1E-7F54-4544-9809-1E5107B171FB}"/>
              </a:ext>
            </a:extLst>
          </p:cNvPr>
          <p:cNvSpPr>
            <a:spLocks noGrp="1" noChangeArrowheads="1"/>
          </p:cNvSpPr>
          <p:nvPr>
            <p:ph type="title"/>
          </p:nvPr>
        </p:nvSpPr>
        <p:spPr>
          <a:xfrm>
            <a:off x="258763" y="5699125"/>
            <a:ext cx="7134225" cy="985838"/>
          </a:xfrm>
        </p:spPr>
        <p:txBody>
          <a:bodyPr/>
          <a:lstStyle/>
          <a:p>
            <a:pPr eaLnBrk="1" hangingPunct="1"/>
            <a:r>
              <a:rPr lang="en-US" altLang="en-US" dirty="0"/>
              <a:t>September 2023 Guaranteed Lender Training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2343B-3190-72D5-9990-2A64BC9D0BF6}"/>
              </a:ext>
            </a:extLst>
          </p:cNvPr>
          <p:cNvSpPr>
            <a:spLocks noGrp="1"/>
          </p:cNvSpPr>
          <p:nvPr>
            <p:ph type="title"/>
          </p:nvPr>
        </p:nvSpPr>
        <p:spPr/>
        <p:txBody>
          <a:bodyPr/>
          <a:lstStyle/>
          <a:p>
            <a:r>
              <a:rPr lang="en-US" dirty="0"/>
              <a:t>Eligibility/Limitations Include</a:t>
            </a:r>
          </a:p>
        </p:txBody>
      </p:sp>
      <p:sp>
        <p:nvSpPr>
          <p:cNvPr id="3" name="Content Placeholder 2">
            <a:extLst>
              <a:ext uri="{FF2B5EF4-FFF2-40B4-BE49-F238E27FC236}">
                <a16:creationId xmlns:a16="http://schemas.microsoft.com/office/drawing/2014/main" id="{A608EF8E-523C-C068-8CA7-DFEE9773A84A}"/>
              </a:ext>
            </a:extLst>
          </p:cNvPr>
          <p:cNvSpPr>
            <a:spLocks noGrp="1"/>
          </p:cNvSpPr>
          <p:nvPr>
            <p:ph idx="1"/>
          </p:nvPr>
        </p:nvSpPr>
        <p:spPr/>
        <p:txBody>
          <a:bodyPr/>
          <a:lstStyle/>
          <a:p>
            <a:pPr marL="342900" lvl="1" indent="-342900"/>
            <a:r>
              <a:rPr lang="en-US" b="1" dirty="0"/>
              <a:t>May close an OL in no more than seven calendar years</a:t>
            </a:r>
          </a:p>
          <a:p>
            <a:pPr marL="919163" lvl="2" indent="-461963"/>
            <a:r>
              <a:rPr lang="en-US" dirty="0"/>
              <a:t>May qualify for a 2 year extension, subject to conditions</a:t>
            </a:r>
          </a:p>
          <a:p>
            <a:pPr marL="919163" lvl="2" indent="-461963"/>
            <a:r>
              <a:rPr lang="en-US" dirty="0"/>
              <a:t>Microloans made to a beginning farmer or a veteran farmer are not counted toward this limitation.</a:t>
            </a:r>
          </a:p>
          <a:p>
            <a:pPr marL="342900" lvl="1" indent="-342900"/>
            <a:r>
              <a:rPr lang="en-US" b="1" dirty="0"/>
              <a:t>FSA borrower must be the operator. </a:t>
            </a:r>
          </a:p>
          <a:p>
            <a:pPr marL="1600200" lvl="2" indent="-457200"/>
            <a:endParaRPr lang="en-US" dirty="0"/>
          </a:p>
        </p:txBody>
      </p:sp>
      <p:sp>
        <p:nvSpPr>
          <p:cNvPr id="4" name="TextBox 3">
            <a:extLst>
              <a:ext uri="{FF2B5EF4-FFF2-40B4-BE49-F238E27FC236}">
                <a16:creationId xmlns:a16="http://schemas.microsoft.com/office/drawing/2014/main" id="{49E26F2F-990E-576E-2A4F-34172151F616}"/>
              </a:ext>
            </a:extLst>
          </p:cNvPr>
          <p:cNvSpPr txBox="1"/>
          <p:nvPr/>
        </p:nvSpPr>
        <p:spPr>
          <a:xfrm>
            <a:off x="6336632" y="88232"/>
            <a:ext cx="2542673" cy="830997"/>
          </a:xfrm>
          <a:prstGeom prst="rect">
            <a:avLst/>
          </a:prstGeom>
          <a:noFill/>
        </p:spPr>
        <p:txBody>
          <a:bodyPr wrap="square" rtlCol="0">
            <a:spAutoFit/>
          </a:bodyPr>
          <a:lstStyle/>
          <a:p>
            <a:r>
              <a:rPr lang="en-US" sz="2400" b="1" dirty="0">
                <a:solidFill>
                  <a:schemeClr val="bg1"/>
                </a:solidFill>
              </a:rPr>
              <a:t>FSA Direct Operating Loans</a:t>
            </a:r>
          </a:p>
        </p:txBody>
      </p:sp>
      <p:pic>
        <p:nvPicPr>
          <p:cNvPr id="6" name="Picture 5" descr="A herd of cows grazing in a field">
            <a:extLst>
              <a:ext uri="{FF2B5EF4-FFF2-40B4-BE49-F238E27FC236}">
                <a16:creationId xmlns:a16="http://schemas.microsoft.com/office/drawing/2014/main" id="{0F5120B4-5343-01DF-DE76-6ABFE410D95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766242" y="4166469"/>
            <a:ext cx="3789475" cy="2531251"/>
          </a:xfrm>
          <a:prstGeom prst="rect">
            <a:avLst/>
          </a:prstGeom>
        </p:spPr>
      </p:pic>
      <p:sp>
        <p:nvSpPr>
          <p:cNvPr id="7" name="TextBox 6">
            <a:extLst>
              <a:ext uri="{FF2B5EF4-FFF2-40B4-BE49-F238E27FC236}">
                <a16:creationId xmlns:a16="http://schemas.microsoft.com/office/drawing/2014/main" id="{D1806E4A-86B0-B7BB-C003-1C2A1EC5457D}"/>
              </a:ext>
            </a:extLst>
          </p:cNvPr>
          <p:cNvSpPr txBox="1"/>
          <p:nvPr/>
        </p:nvSpPr>
        <p:spPr>
          <a:xfrm>
            <a:off x="1142087" y="6832362"/>
            <a:ext cx="3458424" cy="230832"/>
          </a:xfrm>
          <a:prstGeom prst="rect">
            <a:avLst/>
          </a:prstGeom>
          <a:noFill/>
        </p:spPr>
        <p:txBody>
          <a:bodyPr wrap="square" rtlCol="0">
            <a:spAutoFit/>
          </a:bodyPr>
          <a:lstStyle/>
          <a:p>
            <a:r>
              <a:rPr lang="en-US" sz="900">
                <a:hlinkClick r:id="rId3" tooltip="https://www.flickr.com/photos/noyafieldsorg/39144650730"/>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211418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B268F0-B031-3A47-9056-0460E15276EA}"/>
              </a:ext>
            </a:extLst>
          </p:cNvPr>
          <p:cNvSpPr txBox="1"/>
          <p:nvPr/>
        </p:nvSpPr>
        <p:spPr>
          <a:xfrm>
            <a:off x="9288379" y="1884947"/>
            <a:ext cx="184731" cy="369332"/>
          </a:xfrm>
          <a:prstGeom prst="rect">
            <a:avLst/>
          </a:prstGeom>
          <a:noFill/>
        </p:spPr>
        <p:txBody>
          <a:bodyPr wrap="none" rtlCol="0">
            <a:spAutoFit/>
          </a:bodyPr>
          <a:lstStyle/>
          <a:p>
            <a:endParaRPr lang="en-US" dirty="0"/>
          </a:p>
        </p:txBody>
      </p:sp>
      <p:graphicFrame>
        <p:nvGraphicFramePr>
          <p:cNvPr id="7" name="Diagram 6">
            <a:extLst>
              <a:ext uri="{FF2B5EF4-FFF2-40B4-BE49-F238E27FC236}">
                <a16:creationId xmlns:a16="http://schemas.microsoft.com/office/drawing/2014/main" id="{FF2E5235-7F42-0EF6-C464-57FB22AE6E46}"/>
              </a:ext>
            </a:extLst>
          </p:cNvPr>
          <p:cNvGraphicFramePr/>
          <p:nvPr/>
        </p:nvGraphicFramePr>
        <p:xfrm>
          <a:off x="56147" y="1100220"/>
          <a:ext cx="8638674" cy="4145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6244F6BD-E45D-6DA0-748B-BC0E211381E7}"/>
              </a:ext>
            </a:extLst>
          </p:cNvPr>
          <p:cNvSpPr txBox="1"/>
          <p:nvPr/>
        </p:nvSpPr>
        <p:spPr>
          <a:xfrm>
            <a:off x="6336632" y="88232"/>
            <a:ext cx="2542673" cy="830997"/>
          </a:xfrm>
          <a:prstGeom prst="rect">
            <a:avLst/>
          </a:prstGeom>
          <a:noFill/>
        </p:spPr>
        <p:txBody>
          <a:bodyPr wrap="square" rtlCol="0">
            <a:spAutoFit/>
          </a:bodyPr>
          <a:lstStyle/>
          <a:p>
            <a:r>
              <a:rPr lang="en-US" sz="2400" b="1" dirty="0">
                <a:solidFill>
                  <a:schemeClr val="bg1"/>
                </a:solidFill>
              </a:rPr>
              <a:t>FSA Direct Farm Ownership Loans</a:t>
            </a:r>
          </a:p>
        </p:txBody>
      </p:sp>
      <p:sp>
        <p:nvSpPr>
          <p:cNvPr id="5" name="TextBox 4">
            <a:extLst>
              <a:ext uri="{FF2B5EF4-FFF2-40B4-BE49-F238E27FC236}">
                <a16:creationId xmlns:a16="http://schemas.microsoft.com/office/drawing/2014/main" id="{84EE30BE-E9F3-764E-62B9-2A4D2DB1F973}"/>
              </a:ext>
            </a:extLst>
          </p:cNvPr>
          <p:cNvSpPr txBox="1"/>
          <p:nvPr/>
        </p:nvSpPr>
        <p:spPr>
          <a:xfrm>
            <a:off x="402673" y="6291743"/>
            <a:ext cx="5933960" cy="369332"/>
          </a:xfrm>
          <a:prstGeom prst="rect">
            <a:avLst/>
          </a:prstGeom>
          <a:noFill/>
        </p:spPr>
        <p:txBody>
          <a:bodyPr wrap="square" rtlCol="0">
            <a:spAutoFit/>
          </a:bodyPr>
          <a:lstStyle/>
          <a:p>
            <a:r>
              <a:rPr lang="en-US"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USDA is an equal opportunity provider, employer, and lender</a:t>
            </a:r>
            <a:endParaRPr lang="en-US" dirty="0">
              <a:solidFill>
                <a:schemeClr val="accent6">
                  <a:lumMod val="50000"/>
                </a:schemeClr>
              </a:solidFill>
            </a:endParaRPr>
          </a:p>
        </p:txBody>
      </p:sp>
      <p:graphicFrame>
        <p:nvGraphicFramePr>
          <p:cNvPr id="2" name="Diagram 1">
            <a:extLst>
              <a:ext uri="{FF2B5EF4-FFF2-40B4-BE49-F238E27FC236}">
                <a16:creationId xmlns:a16="http://schemas.microsoft.com/office/drawing/2014/main" id="{3B4D984C-1ECC-DF8C-9983-EA45D3CF31E7}"/>
              </a:ext>
            </a:extLst>
          </p:cNvPr>
          <p:cNvGraphicFramePr/>
          <p:nvPr>
            <p:extLst>
              <p:ext uri="{D42A27DB-BD31-4B8C-83A1-F6EECF244321}">
                <p14:modId xmlns:p14="http://schemas.microsoft.com/office/powerpoint/2010/main" val="194834189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70598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2C5C17-6EBD-1041-CA04-9EED4D531F85}"/>
              </a:ext>
            </a:extLst>
          </p:cNvPr>
          <p:cNvSpPr txBox="1"/>
          <p:nvPr/>
        </p:nvSpPr>
        <p:spPr>
          <a:xfrm>
            <a:off x="6336632" y="88232"/>
            <a:ext cx="2542673" cy="461665"/>
          </a:xfrm>
          <a:prstGeom prst="rect">
            <a:avLst/>
          </a:prstGeom>
          <a:noFill/>
        </p:spPr>
        <p:txBody>
          <a:bodyPr wrap="square" rtlCol="0">
            <a:spAutoFit/>
          </a:bodyPr>
          <a:lstStyle/>
          <a:p>
            <a:r>
              <a:rPr lang="en-US" sz="2400" b="1" dirty="0">
                <a:solidFill>
                  <a:schemeClr val="bg1"/>
                </a:solidFill>
              </a:rPr>
              <a:t>Partnership</a:t>
            </a:r>
          </a:p>
        </p:txBody>
      </p:sp>
      <p:sp>
        <p:nvSpPr>
          <p:cNvPr id="2" name="TextBox 1">
            <a:extLst>
              <a:ext uri="{FF2B5EF4-FFF2-40B4-BE49-F238E27FC236}">
                <a16:creationId xmlns:a16="http://schemas.microsoft.com/office/drawing/2014/main" id="{C639C1BF-BDA2-93C0-8629-FF95C7A44B97}"/>
              </a:ext>
            </a:extLst>
          </p:cNvPr>
          <p:cNvSpPr txBox="1"/>
          <p:nvPr/>
        </p:nvSpPr>
        <p:spPr>
          <a:xfrm>
            <a:off x="402673" y="6291743"/>
            <a:ext cx="5933960" cy="369332"/>
          </a:xfrm>
          <a:prstGeom prst="rect">
            <a:avLst/>
          </a:prstGeom>
          <a:noFill/>
        </p:spPr>
        <p:txBody>
          <a:bodyPr wrap="square" rtlCol="0">
            <a:spAutoFit/>
          </a:bodyPr>
          <a:lstStyle/>
          <a:p>
            <a:r>
              <a:rPr lang="en-US"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USDA is an equal opportunity provider, employer, and lender</a:t>
            </a:r>
            <a:endParaRPr lang="en-US" dirty="0">
              <a:solidFill>
                <a:schemeClr val="accent6">
                  <a:lumMod val="50000"/>
                </a:schemeClr>
              </a:solidFill>
            </a:endParaRPr>
          </a:p>
        </p:txBody>
      </p:sp>
      <p:sp>
        <p:nvSpPr>
          <p:cNvPr id="5" name="Content Placeholder 4">
            <a:extLst>
              <a:ext uri="{FF2B5EF4-FFF2-40B4-BE49-F238E27FC236}">
                <a16:creationId xmlns:a16="http://schemas.microsoft.com/office/drawing/2014/main" id="{FBA9BC39-BAC4-BBB9-CC9B-1FB14A2288C7}"/>
              </a:ext>
            </a:extLst>
          </p:cNvPr>
          <p:cNvSpPr>
            <a:spLocks noGrp="1"/>
          </p:cNvSpPr>
          <p:nvPr>
            <p:ph idx="1"/>
          </p:nvPr>
        </p:nvSpPr>
        <p:spPr>
          <a:xfrm>
            <a:off x="402672" y="1431342"/>
            <a:ext cx="7994707" cy="4351338"/>
          </a:xfrm>
        </p:spPr>
        <p:txBody>
          <a:bodyPr/>
          <a:lstStyle/>
          <a:p>
            <a:pPr marL="342900" indent="-342900">
              <a:buFont typeface="Arial" panose="020B0604020202020204" pitchFamily="34" charset="0"/>
              <a:buChar char="•"/>
            </a:pPr>
            <a:r>
              <a:rPr lang="en-US" sz="2400" b="0" dirty="0">
                <a:solidFill>
                  <a:schemeClr val="tx1"/>
                </a:solidFill>
              </a:rPr>
              <a:t>FSA encourages joint financing arrangements to meet the financing needs of our farmers and ranchers. </a:t>
            </a:r>
          </a:p>
          <a:p>
            <a:pPr marL="342900" indent="-342900">
              <a:buFont typeface="Arial" panose="020B0604020202020204" pitchFamily="34" charset="0"/>
              <a:buChar char="•"/>
            </a:pPr>
            <a:endParaRPr lang="en-US" sz="2400" b="0" dirty="0">
              <a:solidFill>
                <a:schemeClr val="tx1"/>
              </a:solidFill>
            </a:endParaRPr>
          </a:p>
          <a:p>
            <a:pPr marL="342900" indent="-342900">
              <a:buFont typeface="Arial" panose="020B0604020202020204" pitchFamily="34" charset="0"/>
              <a:buChar char="•"/>
            </a:pPr>
            <a:r>
              <a:rPr lang="en-US" sz="2400" b="0" dirty="0">
                <a:solidFill>
                  <a:schemeClr val="tx1"/>
                </a:solidFill>
              </a:rPr>
              <a:t>This is commonly utilized with the Farm Ownership program. </a:t>
            </a:r>
          </a:p>
          <a:p>
            <a:pPr marL="342900" indent="-342900">
              <a:buFont typeface="Arial" panose="020B0604020202020204" pitchFamily="34" charset="0"/>
              <a:buChar char="•"/>
            </a:pPr>
            <a:endParaRPr lang="en-US" sz="2400" b="0" dirty="0">
              <a:solidFill>
                <a:schemeClr val="tx1"/>
              </a:solidFill>
            </a:endParaRPr>
          </a:p>
          <a:p>
            <a:pPr marL="342900" indent="-342900">
              <a:buFont typeface="Arial" panose="020B0604020202020204" pitchFamily="34" charset="0"/>
              <a:buChar char="•"/>
            </a:pPr>
            <a:r>
              <a:rPr lang="en-US" sz="2400" b="0" dirty="0">
                <a:solidFill>
                  <a:schemeClr val="tx1"/>
                </a:solidFill>
              </a:rPr>
              <a:t>It is possible to utilize the Direct Farm Ownership program and Guarantee Loan Program for the same transaction.</a:t>
            </a:r>
          </a:p>
        </p:txBody>
      </p:sp>
    </p:spTree>
    <p:extLst>
      <p:ext uri="{BB962C8B-B14F-4D97-AF65-F5344CB8AC3E}">
        <p14:creationId xmlns:p14="http://schemas.microsoft.com/office/powerpoint/2010/main" val="243485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752C-58F7-B973-7BA0-05ECDDAFF567}"/>
              </a:ext>
            </a:extLst>
          </p:cNvPr>
          <p:cNvSpPr>
            <a:spLocks noGrp="1"/>
          </p:cNvSpPr>
          <p:nvPr>
            <p:ph type="title"/>
          </p:nvPr>
        </p:nvSpPr>
        <p:spPr/>
        <p:txBody>
          <a:bodyPr/>
          <a:lstStyle/>
          <a:p>
            <a:r>
              <a:rPr lang="en-US" dirty="0"/>
              <a:t>Uses</a:t>
            </a:r>
          </a:p>
        </p:txBody>
      </p:sp>
      <p:sp>
        <p:nvSpPr>
          <p:cNvPr id="3" name="Content Placeholder 2">
            <a:extLst>
              <a:ext uri="{FF2B5EF4-FFF2-40B4-BE49-F238E27FC236}">
                <a16:creationId xmlns:a16="http://schemas.microsoft.com/office/drawing/2014/main" id="{9EF3D7C2-57A8-8623-FC40-CABD744390BC}"/>
              </a:ext>
            </a:extLst>
          </p:cNvPr>
          <p:cNvSpPr>
            <a:spLocks noGrp="1"/>
          </p:cNvSpPr>
          <p:nvPr>
            <p:ph idx="1"/>
          </p:nvPr>
        </p:nvSpPr>
        <p:spPr/>
        <p:txBody>
          <a:bodyPr/>
          <a:lstStyle/>
          <a:p>
            <a:pPr marL="457200" indent="-457200">
              <a:buFont typeface="Arial" panose="020B0604020202020204" pitchFamily="34" charset="0"/>
              <a:buChar char="•"/>
            </a:pPr>
            <a:r>
              <a:rPr lang="en-US" dirty="0">
                <a:solidFill>
                  <a:schemeClr val="tx1"/>
                </a:solidFill>
              </a:rPr>
              <a:t>Uses are addressed in 3-FLP par. 131</a:t>
            </a:r>
          </a:p>
          <a:p>
            <a:pPr marL="1143000" lvl="1" indent="-457200"/>
            <a:r>
              <a:rPr lang="en-US" sz="2800" dirty="0"/>
              <a:t>Farm Purchases</a:t>
            </a:r>
          </a:p>
          <a:p>
            <a:pPr marL="1143000" lvl="1" indent="-457200"/>
            <a:r>
              <a:rPr lang="en-US" sz="2800" dirty="0"/>
              <a:t>Capital Improvements</a:t>
            </a:r>
          </a:p>
          <a:p>
            <a:pPr marL="1143000" lvl="1" indent="-457200"/>
            <a:r>
              <a:rPr lang="en-US" sz="2800" dirty="0"/>
              <a:t>Soil and Water Conservation and Protection</a:t>
            </a:r>
          </a:p>
          <a:p>
            <a:pPr marL="1143000" lvl="1" indent="-457200"/>
            <a:r>
              <a:rPr lang="en-US" sz="2800" dirty="0"/>
              <a:t>Loan Closing Costs</a:t>
            </a:r>
          </a:p>
          <a:p>
            <a:pPr marL="1143000" lvl="1" indent="-457200"/>
            <a:r>
              <a:rPr lang="en-US" sz="2800" dirty="0"/>
              <a:t>Refinance Bridge Loan</a:t>
            </a:r>
          </a:p>
          <a:p>
            <a:endParaRPr lang="en-US" dirty="0"/>
          </a:p>
        </p:txBody>
      </p:sp>
      <p:sp>
        <p:nvSpPr>
          <p:cNvPr id="4" name="TextBox 3">
            <a:extLst>
              <a:ext uri="{FF2B5EF4-FFF2-40B4-BE49-F238E27FC236}">
                <a16:creationId xmlns:a16="http://schemas.microsoft.com/office/drawing/2014/main" id="{EB3354EA-375B-3C48-E5B0-3403335EA8A1}"/>
              </a:ext>
            </a:extLst>
          </p:cNvPr>
          <p:cNvSpPr txBox="1"/>
          <p:nvPr/>
        </p:nvSpPr>
        <p:spPr>
          <a:xfrm>
            <a:off x="6336632" y="88232"/>
            <a:ext cx="2542673" cy="830997"/>
          </a:xfrm>
          <a:prstGeom prst="rect">
            <a:avLst/>
          </a:prstGeom>
          <a:noFill/>
        </p:spPr>
        <p:txBody>
          <a:bodyPr wrap="square" rtlCol="0">
            <a:spAutoFit/>
          </a:bodyPr>
          <a:lstStyle/>
          <a:p>
            <a:r>
              <a:rPr lang="en-US" sz="2400" b="1" dirty="0">
                <a:solidFill>
                  <a:schemeClr val="bg1"/>
                </a:solidFill>
              </a:rPr>
              <a:t>FSA Direct Farm Ownership Loans</a:t>
            </a:r>
          </a:p>
        </p:txBody>
      </p:sp>
    </p:spTree>
    <p:extLst>
      <p:ext uri="{BB962C8B-B14F-4D97-AF65-F5344CB8AC3E}">
        <p14:creationId xmlns:p14="http://schemas.microsoft.com/office/powerpoint/2010/main" val="248293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A9579-84E3-6BD8-FC85-63548B4CB119}"/>
              </a:ext>
            </a:extLst>
          </p:cNvPr>
          <p:cNvSpPr>
            <a:spLocks noGrp="1"/>
          </p:cNvSpPr>
          <p:nvPr>
            <p:ph type="title"/>
          </p:nvPr>
        </p:nvSpPr>
        <p:spPr/>
        <p:txBody>
          <a:bodyPr/>
          <a:lstStyle/>
          <a:p>
            <a:r>
              <a:rPr lang="en-US" dirty="0"/>
              <a:t>All Farm Ownership Loans</a:t>
            </a:r>
          </a:p>
        </p:txBody>
      </p:sp>
      <p:sp>
        <p:nvSpPr>
          <p:cNvPr id="3" name="Content Placeholder 2">
            <a:extLst>
              <a:ext uri="{FF2B5EF4-FFF2-40B4-BE49-F238E27FC236}">
                <a16:creationId xmlns:a16="http://schemas.microsoft.com/office/drawing/2014/main" id="{D06340A5-9245-EF5A-B831-DB943042355A}"/>
              </a:ext>
            </a:extLst>
          </p:cNvPr>
          <p:cNvSpPr>
            <a:spLocks noGrp="1"/>
          </p:cNvSpPr>
          <p:nvPr>
            <p:ph idx="1"/>
          </p:nvPr>
        </p:nvSpPr>
        <p:spPr/>
        <p:txBody>
          <a:bodyPr/>
          <a:lstStyle/>
          <a:p>
            <a:pPr marL="457200" indent="-457200">
              <a:buFont typeface="Arial" panose="020B0604020202020204" pitchFamily="34" charset="0"/>
              <a:buChar char="•"/>
            </a:pPr>
            <a:r>
              <a:rPr lang="en-US" sz="2000" b="0" dirty="0">
                <a:solidFill>
                  <a:schemeClr val="tx1"/>
                </a:solidFill>
              </a:rPr>
              <a:t>Cannot be used to refinance debt except bridge loans in accordance with 3-FLP par. 131F</a:t>
            </a:r>
          </a:p>
          <a:p>
            <a:pPr marL="457200" indent="-457200">
              <a:buFont typeface="Arial" panose="020B0604020202020204" pitchFamily="34" charset="0"/>
              <a:buChar char="•"/>
            </a:pPr>
            <a:r>
              <a:rPr lang="en-US" sz="2000" b="0" dirty="0">
                <a:solidFill>
                  <a:schemeClr val="tx1"/>
                </a:solidFill>
              </a:rPr>
              <a:t>FSA borrower must be the owner-operator of the farm financed by FSA </a:t>
            </a:r>
          </a:p>
          <a:p>
            <a:pPr marL="457200" indent="-457200">
              <a:buFont typeface="Arial" panose="020B0604020202020204" pitchFamily="34" charset="0"/>
              <a:buChar char="•"/>
            </a:pPr>
            <a:r>
              <a:rPr lang="en-US" sz="2000" b="0" dirty="0">
                <a:solidFill>
                  <a:schemeClr val="tx1"/>
                </a:solidFill>
              </a:rPr>
              <a:t>Have not had a direct FO loan outstanding for more than a total of 10 years prior to the date the new FO loan is closed</a:t>
            </a:r>
          </a:p>
          <a:p>
            <a:pPr marL="457200" indent="-457200">
              <a:buFont typeface="Arial" panose="020B0604020202020204" pitchFamily="34" charset="0"/>
              <a:buChar char="•"/>
            </a:pPr>
            <a:r>
              <a:rPr lang="en-US" sz="2000" b="0" dirty="0">
                <a:solidFill>
                  <a:schemeClr val="tx1"/>
                </a:solidFill>
              </a:rPr>
              <a:t>The lower of the interest rate in effect at the time of approval or loan closing</a:t>
            </a:r>
          </a:p>
          <a:p>
            <a:pPr marL="457200" indent="-457200">
              <a:buFont typeface="Arial" panose="020B0604020202020204" pitchFamily="34" charset="0"/>
              <a:buChar char="•"/>
            </a:pPr>
            <a:r>
              <a:rPr lang="en-US" sz="2000" b="0" dirty="0">
                <a:solidFill>
                  <a:schemeClr val="tx1"/>
                </a:solidFill>
              </a:rPr>
              <a:t>Security must include the real estate being purchased or improved</a:t>
            </a:r>
          </a:p>
          <a:p>
            <a:pPr marL="457200" indent="-457200">
              <a:buFont typeface="Arial" panose="020B0604020202020204" pitchFamily="34" charset="0"/>
              <a:buChar char="•"/>
            </a:pPr>
            <a:endParaRPr lang="en-US" sz="2000" b="0" dirty="0">
              <a:solidFill>
                <a:schemeClr val="tx1"/>
              </a:solidFill>
            </a:endParaRPr>
          </a:p>
          <a:p>
            <a:endParaRPr lang="en-US" sz="2000" b="0" dirty="0">
              <a:solidFill>
                <a:schemeClr val="tx1"/>
              </a:solidFill>
            </a:endParaRPr>
          </a:p>
          <a:p>
            <a:endParaRPr lang="en-US" sz="2400" b="0" dirty="0">
              <a:solidFill>
                <a:schemeClr val="tx1"/>
              </a:solidFill>
            </a:endParaRPr>
          </a:p>
          <a:p>
            <a:pPr marL="457200" indent="-457200">
              <a:buFont typeface="Arial" panose="020B0604020202020204" pitchFamily="34" charset="0"/>
              <a:buChar char="•"/>
            </a:pPr>
            <a:endParaRPr lang="en-US" dirty="0"/>
          </a:p>
          <a:p>
            <a:pPr marL="1143000" lvl="1" indent="-457200"/>
            <a:endParaRPr lang="en-US" dirty="0"/>
          </a:p>
        </p:txBody>
      </p:sp>
      <p:sp>
        <p:nvSpPr>
          <p:cNvPr id="4" name="TextBox 3">
            <a:extLst>
              <a:ext uri="{FF2B5EF4-FFF2-40B4-BE49-F238E27FC236}">
                <a16:creationId xmlns:a16="http://schemas.microsoft.com/office/drawing/2014/main" id="{2A92146B-CD25-EA49-3C10-9B5E3447194C}"/>
              </a:ext>
            </a:extLst>
          </p:cNvPr>
          <p:cNvSpPr txBox="1"/>
          <p:nvPr/>
        </p:nvSpPr>
        <p:spPr>
          <a:xfrm>
            <a:off x="6336632" y="88232"/>
            <a:ext cx="2542673" cy="830997"/>
          </a:xfrm>
          <a:prstGeom prst="rect">
            <a:avLst/>
          </a:prstGeom>
          <a:noFill/>
        </p:spPr>
        <p:txBody>
          <a:bodyPr wrap="square" rtlCol="0">
            <a:spAutoFit/>
          </a:bodyPr>
          <a:lstStyle/>
          <a:p>
            <a:r>
              <a:rPr lang="en-US" sz="2400" b="1" dirty="0">
                <a:solidFill>
                  <a:schemeClr val="bg1"/>
                </a:solidFill>
              </a:rPr>
              <a:t>FSA Direct Farm Ownership Loans</a:t>
            </a:r>
          </a:p>
        </p:txBody>
      </p:sp>
    </p:spTree>
    <p:extLst>
      <p:ext uri="{BB962C8B-B14F-4D97-AF65-F5344CB8AC3E}">
        <p14:creationId xmlns:p14="http://schemas.microsoft.com/office/powerpoint/2010/main" val="7355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44807-5CE9-3BF5-5768-27812C85CAB2}"/>
              </a:ext>
            </a:extLst>
          </p:cNvPr>
          <p:cNvSpPr>
            <a:spLocks noGrp="1"/>
          </p:cNvSpPr>
          <p:nvPr>
            <p:ph type="title"/>
          </p:nvPr>
        </p:nvSpPr>
        <p:spPr/>
        <p:txBody>
          <a:bodyPr/>
          <a:lstStyle/>
          <a:p>
            <a:r>
              <a:rPr lang="en-US" dirty="0"/>
              <a:t>All Farm Ownership Loans</a:t>
            </a:r>
          </a:p>
        </p:txBody>
      </p:sp>
      <p:sp>
        <p:nvSpPr>
          <p:cNvPr id="3" name="Content Placeholder 2">
            <a:extLst>
              <a:ext uri="{FF2B5EF4-FFF2-40B4-BE49-F238E27FC236}">
                <a16:creationId xmlns:a16="http://schemas.microsoft.com/office/drawing/2014/main" id="{58523959-ADE5-99CF-D9B8-65703EAE2397}"/>
              </a:ext>
            </a:extLst>
          </p:cNvPr>
          <p:cNvSpPr>
            <a:spLocks noGrp="1"/>
          </p:cNvSpPr>
          <p:nvPr>
            <p:ph idx="1"/>
          </p:nvPr>
        </p:nvSpPr>
        <p:spPr/>
        <p:txBody>
          <a:bodyPr/>
          <a:lstStyle/>
          <a:p>
            <a:pPr marL="457200" indent="-457200">
              <a:buFont typeface="Arial" panose="020B0604020202020204" pitchFamily="34" charset="0"/>
              <a:buChar char="•"/>
            </a:pPr>
            <a:r>
              <a:rPr lang="en-US" sz="2000" b="0" dirty="0">
                <a:solidFill>
                  <a:schemeClr val="tx1"/>
                </a:solidFill>
              </a:rPr>
              <a:t>Federal statute requires three years of participation in the business operations of a farm to be eligible for FSA Direct Farm Ownership loans. This statute applies to all FSA Direct FO applicants including those applicants defined as beginning farmers. However, statute also allows for limited substitutions (such as education or business experience) of a portion of the three years, and in some scenarios all three years.</a:t>
            </a:r>
          </a:p>
          <a:p>
            <a:pPr marL="457200" indent="-457200">
              <a:buFont typeface="Arial" panose="020B0604020202020204" pitchFamily="34" charset="0"/>
              <a:buChar char="•"/>
            </a:pPr>
            <a:r>
              <a:rPr lang="en-US" sz="2000" b="0" dirty="0">
                <a:solidFill>
                  <a:schemeClr val="tx1"/>
                </a:solidFill>
              </a:rPr>
              <a:t>All farm ownership loans are fully amortized, balloon installments are not authorized.</a:t>
            </a:r>
          </a:p>
          <a:p>
            <a:endParaRPr lang="en-US" sz="2000" b="0" dirty="0">
              <a:solidFill>
                <a:schemeClr val="tx1"/>
              </a:solidFill>
            </a:endParaRPr>
          </a:p>
          <a:p>
            <a:pPr marL="457200" indent="-457200">
              <a:buFont typeface="Arial" panose="020B0604020202020204" pitchFamily="34" charset="0"/>
              <a:buChar char="•"/>
            </a:pPr>
            <a:endParaRPr lang="en-US" sz="2000" b="0" dirty="0">
              <a:solidFill>
                <a:schemeClr val="tx1"/>
              </a:solidFill>
            </a:endParaRPr>
          </a:p>
          <a:p>
            <a:pPr marL="457200" indent="-457200">
              <a:buFont typeface="Arial" panose="020B0604020202020204" pitchFamily="34" charset="0"/>
              <a:buChar char="•"/>
            </a:pPr>
            <a:endParaRPr lang="en-US" sz="2000" b="0" dirty="0">
              <a:solidFill>
                <a:schemeClr val="tx1"/>
              </a:solidFill>
            </a:endParaRPr>
          </a:p>
        </p:txBody>
      </p:sp>
    </p:spTree>
    <p:extLst>
      <p:ext uri="{BB962C8B-B14F-4D97-AF65-F5344CB8AC3E}">
        <p14:creationId xmlns:p14="http://schemas.microsoft.com/office/powerpoint/2010/main" val="311896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A9579-84E3-6BD8-FC85-63548B4CB119}"/>
              </a:ext>
            </a:extLst>
          </p:cNvPr>
          <p:cNvSpPr>
            <a:spLocks noGrp="1"/>
          </p:cNvSpPr>
          <p:nvPr>
            <p:ph type="title"/>
          </p:nvPr>
        </p:nvSpPr>
        <p:spPr/>
        <p:txBody>
          <a:bodyPr/>
          <a:lstStyle/>
          <a:p>
            <a:r>
              <a:rPr lang="en-US" dirty="0"/>
              <a:t>Regular</a:t>
            </a:r>
          </a:p>
        </p:txBody>
      </p:sp>
      <p:sp>
        <p:nvSpPr>
          <p:cNvPr id="3" name="Content Placeholder 2">
            <a:extLst>
              <a:ext uri="{FF2B5EF4-FFF2-40B4-BE49-F238E27FC236}">
                <a16:creationId xmlns:a16="http://schemas.microsoft.com/office/drawing/2014/main" id="{D06340A5-9245-EF5A-B831-DB943042355A}"/>
              </a:ext>
            </a:extLst>
          </p:cNvPr>
          <p:cNvSpPr>
            <a:spLocks noGrp="1"/>
          </p:cNvSpPr>
          <p:nvPr>
            <p:ph idx="1"/>
          </p:nvPr>
        </p:nvSpPr>
        <p:spPr/>
        <p:txBody>
          <a:bodyPr/>
          <a:lstStyle/>
          <a:p>
            <a:pPr marL="457200" indent="-457200">
              <a:buFont typeface="Arial" panose="020B0604020202020204" pitchFamily="34" charset="0"/>
              <a:buChar char="•"/>
            </a:pPr>
            <a:r>
              <a:rPr lang="en-US" sz="2400" b="0" dirty="0">
                <a:solidFill>
                  <a:schemeClr val="tx1"/>
                </a:solidFill>
              </a:rPr>
              <a:t>Total loan and outstanding principal balance not to exceed $600,000 </a:t>
            </a:r>
          </a:p>
          <a:p>
            <a:pPr marL="457200" indent="-457200">
              <a:buFont typeface="Arial" panose="020B0604020202020204" pitchFamily="34" charset="0"/>
              <a:buChar char="•"/>
            </a:pPr>
            <a:r>
              <a:rPr lang="en-US" sz="2400" b="0" dirty="0">
                <a:solidFill>
                  <a:schemeClr val="tx1"/>
                </a:solidFill>
              </a:rPr>
              <a:t>Term of the loan can not be more than 40 years</a:t>
            </a:r>
          </a:p>
          <a:p>
            <a:pPr marL="457200" indent="-457200">
              <a:buFont typeface="Arial" panose="020B0604020202020204" pitchFamily="34" charset="0"/>
              <a:buChar char="•"/>
            </a:pPr>
            <a:r>
              <a:rPr lang="en-US" sz="2400" b="0" dirty="0">
                <a:solidFill>
                  <a:schemeClr val="tx1"/>
                </a:solidFill>
              </a:rPr>
              <a:t>Limited resource rate is used if a feasible plan cannot be developed at the regular interest rate. (Subject to review at least every two years)</a:t>
            </a:r>
          </a:p>
          <a:p>
            <a:pPr marL="457200" indent="-457200">
              <a:buFont typeface="Arial" panose="020B0604020202020204" pitchFamily="34" charset="0"/>
              <a:buChar char="•"/>
            </a:pPr>
            <a:r>
              <a:rPr lang="en-US" sz="2400" b="0" dirty="0">
                <a:solidFill>
                  <a:schemeClr val="tx1"/>
                </a:solidFill>
              </a:rPr>
              <a:t>Requires a lien on non-essential assets</a:t>
            </a:r>
          </a:p>
          <a:p>
            <a:pPr marL="457200" indent="-457200">
              <a:buFont typeface="Arial" panose="020B0604020202020204" pitchFamily="34" charset="0"/>
              <a:buChar char="•"/>
            </a:pPr>
            <a:r>
              <a:rPr lang="en-US" sz="2400" b="0" dirty="0">
                <a:solidFill>
                  <a:schemeClr val="tx1"/>
                </a:solidFill>
              </a:rPr>
              <a:t>Requires additional security, if available</a:t>
            </a:r>
          </a:p>
          <a:p>
            <a:pPr marL="457200" indent="-457200">
              <a:buFont typeface="Arial" panose="020B0604020202020204" pitchFamily="34" charset="0"/>
              <a:buChar char="•"/>
            </a:pPr>
            <a:endParaRPr lang="en-US" sz="2400" b="0" dirty="0">
              <a:solidFill>
                <a:schemeClr val="tx1"/>
              </a:solidFill>
            </a:endParaRPr>
          </a:p>
          <a:p>
            <a:pPr marL="457200" indent="-457200">
              <a:buFont typeface="Arial" panose="020B0604020202020204" pitchFamily="34" charset="0"/>
              <a:buChar char="•"/>
            </a:pPr>
            <a:endParaRPr lang="en-US" sz="2400" b="0" dirty="0">
              <a:solidFill>
                <a:schemeClr val="tx1"/>
              </a:solidFill>
            </a:endParaRPr>
          </a:p>
          <a:p>
            <a:pPr marL="457200" indent="-457200">
              <a:buFont typeface="Arial" panose="020B0604020202020204" pitchFamily="34" charset="0"/>
              <a:buChar char="•"/>
            </a:pPr>
            <a:endParaRPr lang="en-US" sz="2400" b="0" dirty="0">
              <a:solidFill>
                <a:schemeClr val="tx1"/>
              </a:solidFill>
            </a:endParaRPr>
          </a:p>
          <a:p>
            <a:endParaRPr lang="en-US" sz="2000" b="0" dirty="0">
              <a:solidFill>
                <a:schemeClr val="tx1"/>
              </a:solidFill>
            </a:endParaRPr>
          </a:p>
          <a:p>
            <a:pPr algn="ctr"/>
            <a:r>
              <a:rPr lang="en-US" dirty="0"/>
              <a:t>Direct</a:t>
            </a:r>
          </a:p>
          <a:p>
            <a:pPr marL="457200" indent="-457200">
              <a:buFont typeface="Arial" panose="020B0604020202020204" pitchFamily="34" charset="0"/>
              <a:buChar char="•"/>
            </a:pPr>
            <a:r>
              <a:rPr lang="en-US" sz="2400" b="0" dirty="0">
                <a:solidFill>
                  <a:schemeClr val="tx1"/>
                </a:solidFill>
              </a:rPr>
              <a:t>Total outstanding principal balance not to exceed $600,000</a:t>
            </a:r>
          </a:p>
          <a:p>
            <a:pPr marL="457200" indent="-457200">
              <a:buFont typeface="Arial" panose="020B0604020202020204" pitchFamily="34" charset="0"/>
              <a:buChar char="•"/>
            </a:pPr>
            <a:endParaRPr lang="en-US" sz="2400" b="0" dirty="0">
              <a:solidFill>
                <a:schemeClr val="tx1"/>
              </a:solidFill>
            </a:endParaRPr>
          </a:p>
          <a:p>
            <a:pPr marL="457200" indent="-457200">
              <a:buFont typeface="Arial" panose="020B0604020202020204" pitchFamily="34" charset="0"/>
              <a:buChar char="•"/>
            </a:pPr>
            <a:endParaRPr lang="en-US" sz="2400" b="0" dirty="0">
              <a:solidFill>
                <a:schemeClr val="tx1"/>
              </a:solidFill>
            </a:endParaRPr>
          </a:p>
          <a:p>
            <a:pPr marL="457200" indent="-457200">
              <a:buFont typeface="Arial" panose="020B0604020202020204" pitchFamily="34" charset="0"/>
              <a:buChar char="•"/>
            </a:pPr>
            <a:endParaRPr lang="en-US" dirty="0"/>
          </a:p>
          <a:p>
            <a:pPr marL="1143000" lvl="1" indent="-457200"/>
            <a:endParaRPr lang="en-US" dirty="0"/>
          </a:p>
        </p:txBody>
      </p:sp>
      <p:sp>
        <p:nvSpPr>
          <p:cNvPr id="4" name="TextBox 3">
            <a:extLst>
              <a:ext uri="{FF2B5EF4-FFF2-40B4-BE49-F238E27FC236}">
                <a16:creationId xmlns:a16="http://schemas.microsoft.com/office/drawing/2014/main" id="{2A92146B-CD25-EA49-3C10-9B5E3447194C}"/>
              </a:ext>
            </a:extLst>
          </p:cNvPr>
          <p:cNvSpPr txBox="1"/>
          <p:nvPr/>
        </p:nvSpPr>
        <p:spPr>
          <a:xfrm>
            <a:off x="6336632" y="88232"/>
            <a:ext cx="2542673" cy="830997"/>
          </a:xfrm>
          <a:prstGeom prst="rect">
            <a:avLst/>
          </a:prstGeom>
          <a:noFill/>
        </p:spPr>
        <p:txBody>
          <a:bodyPr wrap="square" rtlCol="0">
            <a:spAutoFit/>
          </a:bodyPr>
          <a:lstStyle/>
          <a:p>
            <a:r>
              <a:rPr lang="en-US" sz="2400" b="1" dirty="0">
                <a:solidFill>
                  <a:schemeClr val="bg1"/>
                </a:solidFill>
              </a:rPr>
              <a:t>FSA Direct Farm Ownership Loans</a:t>
            </a:r>
          </a:p>
        </p:txBody>
      </p:sp>
    </p:spTree>
    <p:extLst>
      <p:ext uri="{BB962C8B-B14F-4D97-AF65-F5344CB8AC3E}">
        <p14:creationId xmlns:p14="http://schemas.microsoft.com/office/powerpoint/2010/main" val="183462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A9579-84E3-6BD8-FC85-63548B4CB119}"/>
              </a:ext>
            </a:extLst>
          </p:cNvPr>
          <p:cNvSpPr>
            <a:spLocks noGrp="1"/>
          </p:cNvSpPr>
          <p:nvPr>
            <p:ph type="title"/>
          </p:nvPr>
        </p:nvSpPr>
        <p:spPr/>
        <p:txBody>
          <a:bodyPr/>
          <a:lstStyle/>
          <a:p>
            <a:r>
              <a:rPr lang="en-US" dirty="0"/>
              <a:t>Micro Loans</a:t>
            </a:r>
          </a:p>
        </p:txBody>
      </p:sp>
      <p:sp>
        <p:nvSpPr>
          <p:cNvPr id="3" name="Content Placeholder 2">
            <a:extLst>
              <a:ext uri="{FF2B5EF4-FFF2-40B4-BE49-F238E27FC236}">
                <a16:creationId xmlns:a16="http://schemas.microsoft.com/office/drawing/2014/main" id="{D06340A5-9245-EF5A-B831-DB943042355A}"/>
              </a:ext>
            </a:extLst>
          </p:cNvPr>
          <p:cNvSpPr>
            <a:spLocks noGrp="1"/>
          </p:cNvSpPr>
          <p:nvPr>
            <p:ph idx="1"/>
          </p:nvPr>
        </p:nvSpPr>
        <p:spPr/>
        <p:txBody>
          <a:bodyPr/>
          <a:lstStyle/>
          <a:p>
            <a:pPr marL="457200" indent="-457200">
              <a:buFont typeface="Arial" panose="020B0604020202020204" pitchFamily="34" charset="0"/>
              <a:buChar char="•"/>
            </a:pPr>
            <a:r>
              <a:rPr lang="en-US" sz="2400" b="0" dirty="0">
                <a:solidFill>
                  <a:schemeClr val="tx1"/>
                </a:solidFill>
              </a:rPr>
              <a:t>Total outstanding principal balance not to exceed $50,000 </a:t>
            </a:r>
          </a:p>
          <a:p>
            <a:pPr>
              <a:lnSpc>
                <a:spcPct val="50000"/>
              </a:lnSpc>
            </a:pPr>
            <a:endParaRPr lang="en-US" sz="2400" b="0" dirty="0">
              <a:solidFill>
                <a:schemeClr val="tx1"/>
              </a:solidFill>
            </a:endParaRPr>
          </a:p>
          <a:p>
            <a:pPr marL="457200" indent="-457200">
              <a:buFont typeface="Arial" panose="020B0604020202020204" pitchFamily="34" charset="0"/>
              <a:buChar char="•"/>
            </a:pPr>
            <a:r>
              <a:rPr lang="en-US" sz="2400" b="0" dirty="0">
                <a:solidFill>
                  <a:schemeClr val="tx1"/>
                </a:solidFill>
              </a:rPr>
              <a:t>Limited resource rate is used if a feasible plan cannot be developed at the regular interest rate. (Subject to review at least every two years)</a:t>
            </a:r>
          </a:p>
          <a:p>
            <a:pPr>
              <a:lnSpc>
                <a:spcPct val="50000"/>
              </a:lnSpc>
            </a:pPr>
            <a:endParaRPr lang="en-US" sz="2400" b="0" dirty="0">
              <a:solidFill>
                <a:schemeClr val="tx1"/>
              </a:solidFill>
            </a:endParaRPr>
          </a:p>
          <a:p>
            <a:pPr marL="457200" indent="-457200">
              <a:buFont typeface="Arial" panose="020B0604020202020204" pitchFamily="34" charset="0"/>
              <a:buChar char="•"/>
            </a:pPr>
            <a:r>
              <a:rPr lang="en-US" sz="2400" b="0" dirty="0">
                <a:solidFill>
                  <a:schemeClr val="tx1"/>
                </a:solidFill>
              </a:rPr>
              <a:t>No lien required on non-essential assets</a:t>
            </a:r>
          </a:p>
          <a:p>
            <a:pPr>
              <a:lnSpc>
                <a:spcPct val="50000"/>
              </a:lnSpc>
            </a:pPr>
            <a:endParaRPr lang="en-US" sz="2400" b="0" dirty="0">
              <a:solidFill>
                <a:schemeClr val="tx1"/>
              </a:solidFill>
            </a:endParaRPr>
          </a:p>
          <a:p>
            <a:pPr marL="457200" indent="-457200">
              <a:buFont typeface="Arial" panose="020B0604020202020204" pitchFamily="34" charset="0"/>
              <a:buChar char="•"/>
            </a:pPr>
            <a:r>
              <a:rPr lang="en-US" sz="2400" b="0" dirty="0">
                <a:solidFill>
                  <a:schemeClr val="tx1"/>
                </a:solidFill>
              </a:rPr>
              <a:t>Does not require FSA obtain additional security</a:t>
            </a:r>
          </a:p>
          <a:p>
            <a:pPr marL="457200" indent="-457200">
              <a:buFont typeface="Arial" panose="020B0604020202020204" pitchFamily="34" charset="0"/>
              <a:buChar char="•"/>
            </a:pPr>
            <a:endParaRPr lang="en-US" sz="2400" b="0" dirty="0">
              <a:solidFill>
                <a:schemeClr val="tx1"/>
              </a:solidFill>
            </a:endParaRPr>
          </a:p>
          <a:p>
            <a:pPr marL="457200" indent="-457200">
              <a:buFont typeface="Arial" panose="020B0604020202020204" pitchFamily="34" charset="0"/>
              <a:buChar char="•"/>
            </a:pPr>
            <a:endParaRPr lang="en-US" sz="2400" b="0" dirty="0">
              <a:solidFill>
                <a:schemeClr val="tx1"/>
              </a:solidFill>
            </a:endParaRPr>
          </a:p>
          <a:p>
            <a:pPr marL="457200" indent="-457200">
              <a:buFont typeface="Arial" panose="020B0604020202020204" pitchFamily="34" charset="0"/>
              <a:buChar char="•"/>
            </a:pPr>
            <a:endParaRPr lang="en-US" sz="2400" b="0" dirty="0">
              <a:solidFill>
                <a:schemeClr val="tx1"/>
              </a:solidFill>
            </a:endParaRPr>
          </a:p>
          <a:p>
            <a:endParaRPr lang="en-US" sz="2000" b="0" dirty="0">
              <a:solidFill>
                <a:schemeClr val="tx1"/>
              </a:solidFill>
            </a:endParaRPr>
          </a:p>
          <a:p>
            <a:pPr lvl="1" indent="0">
              <a:buNone/>
            </a:pPr>
            <a:endParaRPr lang="en-US" dirty="0"/>
          </a:p>
        </p:txBody>
      </p:sp>
      <p:sp>
        <p:nvSpPr>
          <p:cNvPr id="4" name="TextBox 3">
            <a:extLst>
              <a:ext uri="{FF2B5EF4-FFF2-40B4-BE49-F238E27FC236}">
                <a16:creationId xmlns:a16="http://schemas.microsoft.com/office/drawing/2014/main" id="{2A92146B-CD25-EA49-3C10-9B5E3447194C}"/>
              </a:ext>
            </a:extLst>
          </p:cNvPr>
          <p:cNvSpPr txBox="1"/>
          <p:nvPr/>
        </p:nvSpPr>
        <p:spPr>
          <a:xfrm>
            <a:off x="6336632" y="88232"/>
            <a:ext cx="2542673" cy="830997"/>
          </a:xfrm>
          <a:prstGeom prst="rect">
            <a:avLst/>
          </a:prstGeom>
          <a:noFill/>
        </p:spPr>
        <p:txBody>
          <a:bodyPr wrap="square" rtlCol="0">
            <a:spAutoFit/>
          </a:bodyPr>
          <a:lstStyle/>
          <a:p>
            <a:r>
              <a:rPr lang="en-US" sz="2400" b="1" dirty="0">
                <a:solidFill>
                  <a:schemeClr val="bg1"/>
                </a:solidFill>
              </a:rPr>
              <a:t>FSA Direct Farm Ownership Loans</a:t>
            </a:r>
          </a:p>
        </p:txBody>
      </p:sp>
    </p:spTree>
    <p:extLst>
      <p:ext uri="{BB962C8B-B14F-4D97-AF65-F5344CB8AC3E}">
        <p14:creationId xmlns:p14="http://schemas.microsoft.com/office/powerpoint/2010/main" val="213278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A9579-84E3-6BD8-FC85-63548B4CB119}"/>
              </a:ext>
            </a:extLst>
          </p:cNvPr>
          <p:cNvSpPr>
            <a:spLocks noGrp="1"/>
          </p:cNvSpPr>
          <p:nvPr>
            <p:ph type="title"/>
          </p:nvPr>
        </p:nvSpPr>
        <p:spPr/>
        <p:txBody>
          <a:bodyPr/>
          <a:lstStyle/>
          <a:p>
            <a:r>
              <a:rPr lang="en-US" dirty="0"/>
              <a:t>Joint Financing</a:t>
            </a:r>
          </a:p>
        </p:txBody>
      </p:sp>
      <p:sp>
        <p:nvSpPr>
          <p:cNvPr id="3" name="Content Placeholder 2">
            <a:extLst>
              <a:ext uri="{FF2B5EF4-FFF2-40B4-BE49-F238E27FC236}">
                <a16:creationId xmlns:a16="http://schemas.microsoft.com/office/drawing/2014/main" id="{D06340A5-9245-EF5A-B831-DB943042355A}"/>
              </a:ext>
            </a:extLst>
          </p:cNvPr>
          <p:cNvSpPr>
            <a:spLocks noGrp="1"/>
          </p:cNvSpPr>
          <p:nvPr>
            <p:ph idx="1"/>
          </p:nvPr>
        </p:nvSpPr>
        <p:spPr/>
        <p:txBody>
          <a:bodyPr/>
          <a:lstStyle/>
          <a:p>
            <a:pPr marL="457200" indent="-457200">
              <a:buFont typeface="Arial" panose="020B0604020202020204" pitchFamily="34" charset="0"/>
              <a:buChar char="•"/>
            </a:pPr>
            <a:r>
              <a:rPr lang="en-US" sz="2400" b="0" dirty="0">
                <a:solidFill>
                  <a:schemeClr val="tx1"/>
                </a:solidFill>
              </a:rPr>
              <a:t>Total loan and outstanding principal balance not to exceed $600,000 </a:t>
            </a:r>
          </a:p>
          <a:p>
            <a:pPr marL="457200" indent="-457200">
              <a:buFont typeface="Arial" panose="020B0604020202020204" pitchFamily="34" charset="0"/>
              <a:buChar char="•"/>
            </a:pPr>
            <a:r>
              <a:rPr lang="en-US" sz="2400" b="0" dirty="0">
                <a:solidFill>
                  <a:schemeClr val="tx1"/>
                </a:solidFill>
              </a:rPr>
              <a:t>Term of the loan not to exceed 40 years</a:t>
            </a:r>
          </a:p>
          <a:p>
            <a:pPr marL="457200" indent="-457200">
              <a:buFont typeface="Arial" panose="020B0604020202020204" pitchFamily="34" charset="0"/>
              <a:buChar char="•"/>
            </a:pPr>
            <a:r>
              <a:rPr lang="en-US" sz="2400" b="0" dirty="0">
                <a:solidFill>
                  <a:schemeClr val="tx1"/>
                </a:solidFill>
              </a:rPr>
              <a:t>Limited resource rate is used if a feasible plan cannot be developed at the regular interest rate. (Subject to review at least every two years) (5%)</a:t>
            </a:r>
          </a:p>
          <a:p>
            <a:pPr marL="457200" indent="-457200">
              <a:buFont typeface="Arial" panose="020B0604020202020204" pitchFamily="34" charset="0"/>
              <a:buChar char="•"/>
            </a:pPr>
            <a:r>
              <a:rPr lang="en-US" sz="2400" b="0" dirty="0">
                <a:solidFill>
                  <a:schemeClr val="tx1"/>
                </a:solidFill>
              </a:rPr>
              <a:t>Requires a lien on non-essential assets</a:t>
            </a:r>
          </a:p>
          <a:p>
            <a:pPr marL="457200" indent="-457200">
              <a:buFont typeface="Arial" panose="020B0604020202020204" pitchFamily="34" charset="0"/>
              <a:buChar char="•"/>
            </a:pPr>
            <a:r>
              <a:rPr lang="en-US" sz="2400" b="0" dirty="0">
                <a:solidFill>
                  <a:schemeClr val="tx1"/>
                </a:solidFill>
              </a:rPr>
              <a:t>Requires FSA to obtain additional security, if available</a:t>
            </a:r>
          </a:p>
          <a:p>
            <a:pPr lvl="1" indent="0">
              <a:buNone/>
            </a:pPr>
            <a:endParaRPr lang="en-US" dirty="0"/>
          </a:p>
        </p:txBody>
      </p:sp>
      <p:sp>
        <p:nvSpPr>
          <p:cNvPr id="4" name="TextBox 3">
            <a:extLst>
              <a:ext uri="{FF2B5EF4-FFF2-40B4-BE49-F238E27FC236}">
                <a16:creationId xmlns:a16="http://schemas.microsoft.com/office/drawing/2014/main" id="{2A92146B-CD25-EA49-3C10-9B5E3447194C}"/>
              </a:ext>
            </a:extLst>
          </p:cNvPr>
          <p:cNvSpPr txBox="1"/>
          <p:nvPr/>
        </p:nvSpPr>
        <p:spPr>
          <a:xfrm>
            <a:off x="6336632" y="88232"/>
            <a:ext cx="2542673" cy="830997"/>
          </a:xfrm>
          <a:prstGeom prst="rect">
            <a:avLst/>
          </a:prstGeom>
          <a:noFill/>
        </p:spPr>
        <p:txBody>
          <a:bodyPr wrap="square" rtlCol="0">
            <a:spAutoFit/>
          </a:bodyPr>
          <a:lstStyle/>
          <a:p>
            <a:r>
              <a:rPr lang="en-US" sz="2400" b="1" dirty="0">
                <a:solidFill>
                  <a:schemeClr val="bg1"/>
                </a:solidFill>
              </a:rPr>
              <a:t>FSA Direct Farm Ownership Loans</a:t>
            </a:r>
          </a:p>
        </p:txBody>
      </p:sp>
    </p:spTree>
    <p:extLst>
      <p:ext uri="{BB962C8B-B14F-4D97-AF65-F5344CB8AC3E}">
        <p14:creationId xmlns:p14="http://schemas.microsoft.com/office/powerpoint/2010/main" val="345294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A9579-84E3-6BD8-FC85-63548B4CB119}"/>
              </a:ext>
            </a:extLst>
          </p:cNvPr>
          <p:cNvSpPr>
            <a:spLocks noGrp="1"/>
          </p:cNvSpPr>
          <p:nvPr>
            <p:ph type="title"/>
          </p:nvPr>
        </p:nvSpPr>
        <p:spPr/>
        <p:txBody>
          <a:bodyPr/>
          <a:lstStyle/>
          <a:p>
            <a:r>
              <a:rPr lang="en-US" dirty="0"/>
              <a:t>Joint Financing</a:t>
            </a:r>
          </a:p>
        </p:txBody>
      </p:sp>
      <p:sp>
        <p:nvSpPr>
          <p:cNvPr id="3" name="Content Placeholder 2">
            <a:extLst>
              <a:ext uri="{FF2B5EF4-FFF2-40B4-BE49-F238E27FC236}">
                <a16:creationId xmlns:a16="http://schemas.microsoft.com/office/drawing/2014/main" id="{D06340A5-9245-EF5A-B831-DB943042355A}"/>
              </a:ext>
            </a:extLst>
          </p:cNvPr>
          <p:cNvSpPr>
            <a:spLocks noGrp="1"/>
          </p:cNvSpPr>
          <p:nvPr>
            <p:ph idx="1"/>
          </p:nvPr>
        </p:nvSpPr>
        <p:spPr/>
        <p:txBody>
          <a:bodyPr/>
          <a:lstStyle/>
          <a:p>
            <a:pPr marL="457200" indent="-457200">
              <a:buFont typeface="Arial" panose="020B0604020202020204" pitchFamily="34" charset="0"/>
              <a:buChar char="•"/>
            </a:pPr>
            <a:r>
              <a:rPr lang="en-US" sz="2400" b="0" dirty="0">
                <a:solidFill>
                  <a:schemeClr val="tx1"/>
                </a:solidFill>
              </a:rPr>
              <a:t>If the amount of the Agency’s loan does not exceed 50 percent of the total amount financed, the interest rate is 2% below the regular rate with a floor of 2.5% (3%)</a:t>
            </a:r>
          </a:p>
          <a:p>
            <a:pPr marL="457200" indent="-457200">
              <a:buFont typeface="Arial" panose="020B0604020202020204" pitchFamily="34" charset="0"/>
              <a:buChar char="•"/>
            </a:pPr>
            <a:endParaRPr lang="en-US" sz="2400" b="0" dirty="0">
              <a:solidFill>
                <a:schemeClr val="tx1"/>
              </a:solidFill>
            </a:endParaRPr>
          </a:p>
          <a:p>
            <a:pPr marL="457200" indent="-457200">
              <a:buFont typeface="Arial" panose="020B0604020202020204" pitchFamily="34" charset="0"/>
              <a:buChar char="•"/>
            </a:pPr>
            <a:endParaRPr lang="en-US" sz="2400" b="0" dirty="0">
              <a:solidFill>
                <a:schemeClr val="tx1"/>
              </a:solidFill>
            </a:endParaRPr>
          </a:p>
          <a:p>
            <a:pPr marL="457200" indent="-457200">
              <a:buFont typeface="Arial" panose="020B0604020202020204" pitchFamily="34" charset="0"/>
              <a:buChar char="•"/>
            </a:pPr>
            <a:endParaRPr lang="en-US" sz="2400" b="0" dirty="0">
              <a:solidFill>
                <a:schemeClr val="tx1"/>
              </a:solidFill>
            </a:endParaRPr>
          </a:p>
          <a:p>
            <a:endParaRPr lang="en-US" sz="2000" b="0" dirty="0">
              <a:solidFill>
                <a:schemeClr val="tx1"/>
              </a:solidFill>
            </a:endParaRPr>
          </a:p>
          <a:p>
            <a:endParaRPr lang="en-US" sz="2400" b="0" dirty="0">
              <a:solidFill>
                <a:schemeClr val="tx1"/>
              </a:solidFill>
            </a:endParaRPr>
          </a:p>
          <a:p>
            <a:pPr marL="457200" indent="-457200">
              <a:buFont typeface="Arial" panose="020B0604020202020204" pitchFamily="34" charset="0"/>
              <a:buChar char="•"/>
            </a:pPr>
            <a:endParaRPr lang="en-US" sz="2400" b="0" dirty="0">
              <a:solidFill>
                <a:schemeClr val="tx1"/>
              </a:solidFill>
            </a:endParaRPr>
          </a:p>
          <a:p>
            <a:pPr marL="457200" indent="-457200">
              <a:buFont typeface="Arial" panose="020B0604020202020204" pitchFamily="34" charset="0"/>
              <a:buChar char="•"/>
            </a:pPr>
            <a:endParaRPr lang="en-US" dirty="0"/>
          </a:p>
          <a:p>
            <a:pPr marL="1143000" lvl="1" indent="-457200"/>
            <a:endParaRPr lang="en-US" dirty="0"/>
          </a:p>
        </p:txBody>
      </p:sp>
      <p:sp>
        <p:nvSpPr>
          <p:cNvPr id="4" name="TextBox 3">
            <a:extLst>
              <a:ext uri="{FF2B5EF4-FFF2-40B4-BE49-F238E27FC236}">
                <a16:creationId xmlns:a16="http://schemas.microsoft.com/office/drawing/2014/main" id="{2A92146B-CD25-EA49-3C10-9B5E3447194C}"/>
              </a:ext>
            </a:extLst>
          </p:cNvPr>
          <p:cNvSpPr txBox="1"/>
          <p:nvPr/>
        </p:nvSpPr>
        <p:spPr>
          <a:xfrm>
            <a:off x="6336632" y="88232"/>
            <a:ext cx="2542673" cy="830997"/>
          </a:xfrm>
          <a:prstGeom prst="rect">
            <a:avLst/>
          </a:prstGeom>
          <a:noFill/>
        </p:spPr>
        <p:txBody>
          <a:bodyPr wrap="square" rtlCol="0">
            <a:spAutoFit/>
          </a:bodyPr>
          <a:lstStyle/>
          <a:p>
            <a:r>
              <a:rPr lang="en-US" sz="2400" b="1" dirty="0">
                <a:solidFill>
                  <a:schemeClr val="bg1"/>
                </a:solidFill>
              </a:rPr>
              <a:t>FSA Direct Farm Ownership Loans</a:t>
            </a:r>
          </a:p>
        </p:txBody>
      </p:sp>
      <p:pic>
        <p:nvPicPr>
          <p:cNvPr id="6" name="Picture 5" descr="A close-up of hands shaking&#10;&#10;Description automatically generated with medium confidence">
            <a:extLst>
              <a:ext uri="{FF2B5EF4-FFF2-40B4-BE49-F238E27FC236}">
                <a16:creationId xmlns:a16="http://schemas.microsoft.com/office/drawing/2014/main" id="{351781FF-028C-ED9D-A774-9C662EBC419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833735" y="3472386"/>
            <a:ext cx="4508626" cy="3086675"/>
          </a:xfrm>
          <a:prstGeom prst="rect">
            <a:avLst/>
          </a:prstGeom>
        </p:spPr>
      </p:pic>
    </p:spTree>
    <p:extLst>
      <p:ext uri="{BB962C8B-B14F-4D97-AF65-F5344CB8AC3E}">
        <p14:creationId xmlns:p14="http://schemas.microsoft.com/office/powerpoint/2010/main" val="333868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2C5C17-6EBD-1041-CA04-9EED4D531F85}"/>
              </a:ext>
            </a:extLst>
          </p:cNvPr>
          <p:cNvSpPr txBox="1"/>
          <p:nvPr/>
        </p:nvSpPr>
        <p:spPr>
          <a:xfrm>
            <a:off x="6336632" y="88232"/>
            <a:ext cx="2542673" cy="461665"/>
          </a:xfrm>
          <a:prstGeom prst="rect">
            <a:avLst/>
          </a:prstGeom>
          <a:noFill/>
        </p:spPr>
        <p:txBody>
          <a:bodyPr wrap="square" rtlCol="0">
            <a:spAutoFit/>
          </a:bodyPr>
          <a:lstStyle/>
          <a:p>
            <a:r>
              <a:rPr lang="en-US" sz="2400" b="1" dirty="0">
                <a:solidFill>
                  <a:schemeClr val="bg1"/>
                </a:solidFill>
              </a:rPr>
              <a:t>Welcome</a:t>
            </a:r>
          </a:p>
        </p:txBody>
      </p:sp>
      <p:sp>
        <p:nvSpPr>
          <p:cNvPr id="2" name="TextBox 1">
            <a:extLst>
              <a:ext uri="{FF2B5EF4-FFF2-40B4-BE49-F238E27FC236}">
                <a16:creationId xmlns:a16="http://schemas.microsoft.com/office/drawing/2014/main" id="{C639C1BF-BDA2-93C0-8629-FF95C7A44B97}"/>
              </a:ext>
            </a:extLst>
          </p:cNvPr>
          <p:cNvSpPr txBox="1"/>
          <p:nvPr/>
        </p:nvSpPr>
        <p:spPr>
          <a:xfrm>
            <a:off x="402673" y="6291743"/>
            <a:ext cx="5933960" cy="369332"/>
          </a:xfrm>
          <a:prstGeom prst="rect">
            <a:avLst/>
          </a:prstGeom>
          <a:noFill/>
        </p:spPr>
        <p:txBody>
          <a:bodyPr wrap="square" rtlCol="0">
            <a:spAutoFit/>
          </a:bodyPr>
          <a:lstStyle/>
          <a:p>
            <a:r>
              <a:rPr lang="en-US"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USDA is an equal opportunity provider, employer, and lender</a:t>
            </a:r>
            <a:endParaRPr lang="en-US" dirty="0">
              <a:solidFill>
                <a:schemeClr val="accent6">
                  <a:lumMod val="50000"/>
                </a:schemeClr>
              </a:solidFill>
            </a:endParaRPr>
          </a:p>
        </p:txBody>
      </p:sp>
      <p:sp>
        <p:nvSpPr>
          <p:cNvPr id="5" name="Content Placeholder 4">
            <a:extLst>
              <a:ext uri="{FF2B5EF4-FFF2-40B4-BE49-F238E27FC236}">
                <a16:creationId xmlns:a16="http://schemas.microsoft.com/office/drawing/2014/main" id="{FBA9BC39-BAC4-BBB9-CC9B-1FB14A2288C7}"/>
              </a:ext>
            </a:extLst>
          </p:cNvPr>
          <p:cNvSpPr>
            <a:spLocks noGrp="1"/>
          </p:cNvSpPr>
          <p:nvPr>
            <p:ph idx="1"/>
          </p:nvPr>
        </p:nvSpPr>
        <p:spPr>
          <a:xfrm>
            <a:off x="402672" y="1431342"/>
            <a:ext cx="8089478" cy="4351338"/>
          </a:xfrm>
        </p:spPr>
        <p:txBody>
          <a:bodyPr/>
          <a:lstStyle/>
          <a:p>
            <a:pPr marL="342900" indent="-342900">
              <a:buFont typeface="Wingdings" panose="05000000000000000000" pitchFamily="2" charset="2"/>
              <a:buChar char="§"/>
            </a:pPr>
            <a:r>
              <a:rPr lang="en-US" sz="2400" dirty="0">
                <a:solidFill>
                  <a:schemeClr val="tx1"/>
                </a:solidFill>
              </a:rPr>
              <a:t>Presenters:  Paul B. Peterson, Sr. Loan Officer, 		    	    Direct Loan Making and Funds 			    Management  Branch</a:t>
            </a:r>
          </a:p>
          <a:p>
            <a:pPr>
              <a:lnSpc>
                <a:spcPct val="50000"/>
              </a:lnSpc>
            </a:pPr>
            <a:r>
              <a:rPr lang="en-US" sz="2400" dirty="0">
                <a:solidFill>
                  <a:schemeClr val="tx1"/>
                </a:solidFill>
              </a:rPr>
              <a:t>                          </a:t>
            </a:r>
          </a:p>
          <a:p>
            <a:pPr marL="342900" indent="-342900">
              <a:buFont typeface="Wingdings" panose="05000000000000000000" pitchFamily="2" charset="2"/>
              <a:buChar char="§"/>
            </a:pPr>
            <a:r>
              <a:rPr lang="en-US" sz="2400" dirty="0">
                <a:solidFill>
                  <a:schemeClr val="tx1"/>
                </a:solidFill>
              </a:rPr>
              <a:t>Q&amp;A Moderators:  Matt Henderson and Steven Ford, Sr. Loan Officers, Guarantee Loan Making Branch</a:t>
            </a:r>
          </a:p>
          <a:p>
            <a:pPr marL="342900" indent="-342900">
              <a:lnSpc>
                <a:spcPct val="50000"/>
              </a:lnSpc>
              <a:buFont typeface="Wingdings" panose="05000000000000000000" pitchFamily="2" charset="2"/>
              <a:buChar char="§"/>
            </a:pPr>
            <a:endParaRPr lang="en-US" sz="2400" dirty="0">
              <a:solidFill>
                <a:schemeClr val="tx1"/>
              </a:solidFill>
            </a:endParaRPr>
          </a:p>
          <a:p>
            <a:pPr marL="342900" indent="-342900">
              <a:buFont typeface="Wingdings" panose="05000000000000000000" pitchFamily="2" charset="2"/>
              <a:buChar char="§"/>
            </a:pPr>
            <a:r>
              <a:rPr lang="en-US" sz="2400" dirty="0">
                <a:solidFill>
                  <a:schemeClr val="tx1"/>
                </a:solidFill>
              </a:rPr>
              <a:t>Microsoft Teams Live Event: Please type your questions into the Q&amp;A</a:t>
            </a:r>
          </a:p>
          <a:p>
            <a:pPr>
              <a:lnSpc>
                <a:spcPct val="50000"/>
              </a:lnSpc>
            </a:pPr>
            <a:endParaRPr lang="en-US" sz="2400" dirty="0">
              <a:solidFill>
                <a:schemeClr val="tx1"/>
              </a:solidFill>
            </a:endParaRPr>
          </a:p>
          <a:p>
            <a:pPr marL="342900" indent="-342900">
              <a:buFont typeface="Wingdings" panose="05000000000000000000" pitchFamily="2" charset="2"/>
              <a:buChar char="§"/>
            </a:pPr>
            <a:r>
              <a:rPr lang="en-US" sz="2400" dirty="0">
                <a:solidFill>
                  <a:schemeClr val="tx1"/>
                </a:solidFill>
              </a:rPr>
              <a:t>Recording, Slides, Q&amp;A will be posted to website</a:t>
            </a:r>
          </a:p>
        </p:txBody>
      </p:sp>
    </p:spTree>
    <p:extLst>
      <p:ext uri="{BB962C8B-B14F-4D97-AF65-F5344CB8AC3E}">
        <p14:creationId xmlns:p14="http://schemas.microsoft.com/office/powerpoint/2010/main" val="1200519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A9579-84E3-6BD8-FC85-63548B4CB119}"/>
              </a:ext>
            </a:extLst>
          </p:cNvPr>
          <p:cNvSpPr>
            <a:spLocks noGrp="1"/>
          </p:cNvSpPr>
          <p:nvPr>
            <p:ph type="title"/>
          </p:nvPr>
        </p:nvSpPr>
        <p:spPr/>
        <p:txBody>
          <a:bodyPr/>
          <a:lstStyle/>
          <a:p>
            <a:r>
              <a:rPr lang="en-US" dirty="0"/>
              <a:t>Down Payment</a:t>
            </a:r>
          </a:p>
        </p:txBody>
      </p:sp>
      <p:sp>
        <p:nvSpPr>
          <p:cNvPr id="3" name="Content Placeholder 2">
            <a:extLst>
              <a:ext uri="{FF2B5EF4-FFF2-40B4-BE49-F238E27FC236}">
                <a16:creationId xmlns:a16="http://schemas.microsoft.com/office/drawing/2014/main" id="{D06340A5-9245-EF5A-B831-DB943042355A}"/>
              </a:ext>
            </a:extLst>
          </p:cNvPr>
          <p:cNvSpPr>
            <a:spLocks noGrp="1"/>
          </p:cNvSpPr>
          <p:nvPr>
            <p:ph idx="1"/>
          </p:nvPr>
        </p:nvSpPr>
        <p:spPr/>
        <p:txBody>
          <a:bodyPr/>
          <a:lstStyle/>
          <a:p>
            <a:pPr marL="457200" indent="-457200">
              <a:buFont typeface="Arial" panose="020B0604020202020204" pitchFamily="34" charset="0"/>
              <a:buChar char="•"/>
            </a:pPr>
            <a:r>
              <a:rPr lang="en-US" b="0" dirty="0">
                <a:solidFill>
                  <a:schemeClr val="tx1"/>
                </a:solidFill>
              </a:rPr>
              <a:t>Loans will not exceed 45 percent of the lesser of:</a:t>
            </a:r>
          </a:p>
          <a:p>
            <a:pPr marL="1143000" lvl="1" indent="-457200">
              <a:buFont typeface="+mj-lt"/>
              <a:buAutoNum type="arabicPeriod"/>
            </a:pPr>
            <a:r>
              <a:rPr lang="en-US" b="0" dirty="0">
                <a:solidFill>
                  <a:schemeClr val="tx1"/>
                </a:solidFill>
              </a:rPr>
              <a:t>The purchase price, </a:t>
            </a:r>
          </a:p>
          <a:p>
            <a:pPr marL="1143000" lvl="1" indent="-457200">
              <a:buFont typeface="+mj-lt"/>
              <a:buAutoNum type="arabicPeriod"/>
            </a:pPr>
            <a:r>
              <a:rPr lang="en-US" dirty="0"/>
              <a:t>The appraised value of the farm to be acquired, or</a:t>
            </a:r>
          </a:p>
          <a:p>
            <a:pPr marL="1143000" lvl="1" indent="-457200">
              <a:buFont typeface="+mj-lt"/>
              <a:buAutoNum type="arabicPeriod"/>
            </a:pPr>
            <a:r>
              <a:rPr lang="en-US" dirty="0"/>
              <a:t>$667,000; </a:t>
            </a:r>
          </a:p>
          <a:p>
            <a:pPr marL="457200" indent="-457200">
              <a:buFont typeface="Arial" panose="020B0604020202020204" pitchFamily="34" charset="0"/>
              <a:buChar char="•"/>
            </a:pPr>
            <a:r>
              <a:rPr lang="en-US" b="0" dirty="0">
                <a:solidFill>
                  <a:schemeClr val="tx1"/>
                </a:solidFill>
              </a:rPr>
              <a:t>Maximum financing is 95% of the purchase price</a:t>
            </a:r>
          </a:p>
          <a:p>
            <a:pPr marL="457200" indent="-457200">
              <a:buFont typeface="Arial" panose="020B0604020202020204" pitchFamily="34" charset="0"/>
              <a:buChar char="•"/>
            </a:pPr>
            <a:r>
              <a:rPr lang="en-US" b="0" dirty="0">
                <a:solidFill>
                  <a:schemeClr val="tx1"/>
                </a:solidFill>
              </a:rPr>
              <a:t>Applicant must be a beginning farmer, socially disadvantaged farmer, or veteran farmer</a:t>
            </a:r>
          </a:p>
          <a:p>
            <a:pPr algn="ctr"/>
            <a:endParaRPr lang="en-US" sz="2400" dirty="0"/>
          </a:p>
          <a:p>
            <a:pPr marL="457200" indent="-457200">
              <a:buFont typeface="Arial" panose="020B0604020202020204" pitchFamily="34" charset="0"/>
              <a:buChar char="•"/>
            </a:pPr>
            <a:endParaRPr lang="en-US" sz="2400" b="0" dirty="0">
              <a:solidFill>
                <a:schemeClr val="tx1"/>
              </a:solidFill>
            </a:endParaRPr>
          </a:p>
          <a:p>
            <a:pPr marL="457200" indent="-457200">
              <a:buFont typeface="Arial" panose="020B0604020202020204" pitchFamily="34" charset="0"/>
              <a:buChar char="•"/>
            </a:pPr>
            <a:endParaRPr lang="en-US" sz="2400" b="0" dirty="0">
              <a:solidFill>
                <a:schemeClr val="tx1"/>
              </a:solidFill>
            </a:endParaRPr>
          </a:p>
          <a:p>
            <a:pPr marL="457200" indent="-457200">
              <a:buFont typeface="Arial" panose="020B0604020202020204" pitchFamily="34" charset="0"/>
              <a:buChar char="•"/>
            </a:pPr>
            <a:endParaRPr lang="en-US" dirty="0"/>
          </a:p>
          <a:p>
            <a:pPr marL="1143000" lvl="1" indent="-457200"/>
            <a:endParaRPr lang="en-US" dirty="0"/>
          </a:p>
        </p:txBody>
      </p:sp>
      <p:sp>
        <p:nvSpPr>
          <p:cNvPr id="4" name="TextBox 3">
            <a:extLst>
              <a:ext uri="{FF2B5EF4-FFF2-40B4-BE49-F238E27FC236}">
                <a16:creationId xmlns:a16="http://schemas.microsoft.com/office/drawing/2014/main" id="{2A92146B-CD25-EA49-3C10-9B5E3447194C}"/>
              </a:ext>
            </a:extLst>
          </p:cNvPr>
          <p:cNvSpPr txBox="1"/>
          <p:nvPr/>
        </p:nvSpPr>
        <p:spPr>
          <a:xfrm>
            <a:off x="6336632" y="88232"/>
            <a:ext cx="2542673" cy="830997"/>
          </a:xfrm>
          <a:prstGeom prst="rect">
            <a:avLst/>
          </a:prstGeom>
          <a:noFill/>
        </p:spPr>
        <p:txBody>
          <a:bodyPr wrap="square" rtlCol="0">
            <a:spAutoFit/>
          </a:bodyPr>
          <a:lstStyle/>
          <a:p>
            <a:r>
              <a:rPr lang="en-US" sz="2400" b="1" dirty="0">
                <a:solidFill>
                  <a:schemeClr val="bg1"/>
                </a:solidFill>
              </a:rPr>
              <a:t>FSA Direct Farm Ownership Loans</a:t>
            </a:r>
          </a:p>
        </p:txBody>
      </p:sp>
    </p:spTree>
    <p:extLst>
      <p:ext uri="{BB962C8B-B14F-4D97-AF65-F5344CB8AC3E}">
        <p14:creationId xmlns:p14="http://schemas.microsoft.com/office/powerpoint/2010/main" val="17571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A9579-84E3-6BD8-FC85-63548B4CB119}"/>
              </a:ext>
            </a:extLst>
          </p:cNvPr>
          <p:cNvSpPr>
            <a:spLocks noGrp="1"/>
          </p:cNvSpPr>
          <p:nvPr>
            <p:ph type="title"/>
          </p:nvPr>
        </p:nvSpPr>
        <p:spPr/>
        <p:txBody>
          <a:bodyPr/>
          <a:lstStyle/>
          <a:p>
            <a:r>
              <a:rPr lang="en-US" dirty="0"/>
              <a:t>Down Payment</a:t>
            </a:r>
          </a:p>
        </p:txBody>
      </p:sp>
      <p:sp>
        <p:nvSpPr>
          <p:cNvPr id="3" name="Content Placeholder 2">
            <a:extLst>
              <a:ext uri="{FF2B5EF4-FFF2-40B4-BE49-F238E27FC236}">
                <a16:creationId xmlns:a16="http://schemas.microsoft.com/office/drawing/2014/main" id="{D06340A5-9245-EF5A-B831-DB943042355A}"/>
              </a:ext>
            </a:extLst>
          </p:cNvPr>
          <p:cNvSpPr>
            <a:spLocks noGrp="1"/>
          </p:cNvSpPr>
          <p:nvPr>
            <p:ph idx="1"/>
          </p:nvPr>
        </p:nvSpPr>
        <p:spPr/>
        <p:txBody>
          <a:bodyPr/>
          <a:lstStyle/>
          <a:p>
            <a:pPr marL="457200" indent="-457200">
              <a:buFont typeface="Arial" panose="020B0604020202020204" pitchFamily="34" charset="0"/>
              <a:buChar char="•"/>
            </a:pPr>
            <a:r>
              <a:rPr lang="en-US" sz="2800" b="0" dirty="0">
                <a:solidFill>
                  <a:schemeClr val="tx1"/>
                </a:solidFill>
              </a:rPr>
              <a:t>Term of FSA’s loan not to exceed 20 years</a:t>
            </a:r>
          </a:p>
          <a:p>
            <a:pPr marL="457200" indent="-457200">
              <a:buFont typeface="Arial" panose="020B0604020202020204" pitchFamily="34" charset="0"/>
              <a:buChar char="•"/>
            </a:pPr>
            <a:r>
              <a:rPr lang="en-US" b="0" dirty="0">
                <a:solidFill>
                  <a:schemeClr val="tx1"/>
                </a:solidFill>
              </a:rPr>
              <a:t>T</a:t>
            </a:r>
            <a:r>
              <a:rPr lang="en-US" sz="2800" b="0" dirty="0">
                <a:solidFill>
                  <a:schemeClr val="tx1"/>
                </a:solidFill>
              </a:rPr>
              <a:t>he interest rate is 4% below the regular rate with a floor of 1.5% (1.5%)</a:t>
            </a:r>
          </a:p>
          <a:p>
            <a:pPr marL="457200" indent="-457200">
              <a:buFont typeface="Arial" panose="020B0604020202020204" pitchFamily="34" charset="0"/>
              <a:buChar char="•"/>
            </a:pPr>
            <a:r>
              <a:rPr lang="en-US" sz="2800" b="0" dirty="0">
                <a:solidFill>
                  <a:schemeClr val="tx1"/>
                </a:solidFill>
              </a:rPr>
              <a:t>No lien required on non-essential assets</a:t>
            </a:r>
          </a:p>
          <a:p>
            <a:pPr marL="457200" indent="-457200">
              <a:buFont typeface="Arial" panose="020B0604020202020204" pitchFamily="34" charset="0"/>
              <a:buChar char="•"/>
            </a:pPr>
            <a:r>
              <a:rPr lang="en-US" sz="2800" b="0" dirty="0">
                <a:solidFill>
                  <a:schemeClr val="tx1"/>
                </a:solidFill>
              </a:rPr>
              <a:t>Does not require FSA obtain additional security</a:t>
            </a:r>
          </a:p>
          <a:p>
            <a:pPr marL="457200" indent="-457200">
              <a:buFont typeface="Arial" panose="020B0604020202020204" pitchFamily="34" charset="0"/>
              <a:buChar char="•"/>
            </a:pPr>
            <a:r>
              <a:rPr lang="en-US" b="0" dirty="0">
                <a:solidFill>
                  <a:schemeClr val="tx1"/>
                </a:solidFill>
              </a:rPr>
              <a:t>The participating lender must amortize the loan over 30 years and the loan can not balloon before year 20</a:t>
            </a:r>
            <a:endParaRPr lang="en-US" dirty="0"/>
          </a:p>
        </p:txBody>
      </p:sp>
      <p:sp>
        <p:nvSpPr>
          <p:cNvPr id="4" name="TextBox 3">
            <a:extLst>
              <a:ext uri="{FF2B5EF4-FFF2-40B4-BE49-F238E27FC236}">
                <a16:creationId xmlns:a16="http://schemas.microsoft.com/office/drawing/2014/main" id="{2A92146B-CD25-EA49-3C10-9B5E3447194C}"/>
              </a:ext>
            </a:extLst>
          </p:cNvPr>
          <p:cNvSpPr txBox="1"/>
          <p:nvPr/>
        </p:nvSpPr>
        <p:spPr>
          <a:xfrm>
            <a:off x="6336632" y="88232"/>
            <a:ext cx="2542673" cy="830997"/>
          </a:xfrm>
          <a:prstGeom prst="rect">
            <a:avLst/>
          </a:prstGeom>
          <a:noFill/>
        </p:spPr>
        <p:txBody>
          <a:bodyPr wrap="square" rtlCol="0">
            <a:spAutoFit/>
          </a:bodyPr>
          <a:lstStyle/>
          <a:p>
            <a:r>
              <a:rPr lang="en-US" sz="2400" b="1" dirty="0">
                <a:solidFill>
                  <a:schemeClr val="bg1"/>
                </a:solidFill>
              </a:rPr>
              <a:t>FSA Direct Farm Ownership Loans</a:t>
            </a:r>
          </a:p>
        </p:txBody>
      </p:sp>
    </p:spTree>
    <p:extLst>
      <p:ext uri="{BB962C8B-B14F-4D97-AF65-F5344CB8AC3E}">
        <p14:creationId xmlns:p14="http://schemas.microsoft.com/office/powerpoint/2010/main" val="335143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2343B-3190-72D5-9990-2A64BC9D0BF6}"/>
              </a:ext>
            </a:extLst>
          </p:cNvPr>
          <p:cNvSpPr>
            <a:spLocks noGrp="1"/>
          </p:cNvSpPr>
          <p:nvPr>
            <p:ph type="title"/>
          </p:nvPr>
        </p:nvSpPr>
        <p:spPr/>
        <p:txBody>
          <a:bodyPr/>
          <a:lstStyle/>
          <a:p>
            <a:r>
              <a:rPr lang="en-US" dirty="0"/>
              <a:t>Example </a:t>
            </a:r>
          </a:p>
        </p:txBody>
      </p:sp>
      <p:sp>
        <p:nvSpPr>
          <p:cNvPr id="3" name="Content Placeholder 2">
            <a:extLst>
              <a:ext uri="{FF2B5EF4-FFF2-40B4-BE49-F238E27FC236}">
                <a16:creationId xmlns:a16="http://schemas.microsoft.com/office/drawing/2014/main" id="{A608EF8E-523C-C068-8CA7-DFEE9773A84A}"/>
              </a:ext>
            </a:extLst>
          </p:cNvPr>
          <p:cNvSpPr>
            <a:spLocks noGrp="1"/>
          </p:cNvSpPr>
          <p:nvPr>
            <p:ph idx="1"/>
          </p:nvPr>
        </p:nvSpPr>
        <p:spPr/>
        <p:txBody>
          <a:bodyPr wrap="none"/>
          <a:lstStyle/>
          <a:p>
            <a:pPr marL="0" lvl="1" indent="0">
              <a:lnSpc>
                <a:spcPct val="100000"/>
              </a:lnSpc>
              <a:buNone/>
            </a:pPr>
            <a:r>
              <a:rPr lang="en-US" b="1" dirty="0"/>
              <a:t>Joe Farmer has a purchase </a:t>
            </a:r>
          </a:p>
          <a:p>
            <a:pPr marL="0" lvl="1" indent="0">
              <a:lnSpc>
                <a:spcPct val="100000"/>
              </a:lnSpc>
              <a:buNone/>
            </a:pPr>
            <a:r>
              <a:rPr lang="en-US" b="1" dirty="0"/>
              <a:t>agreement to buy 100 acres of </a:t>
            </a:r>
          </a:p>
          <a:p>
            <a:pPr marL="0" lvl="1" indent="0">
              <a:lnSpc>
                <a:spcPct val="100000"/>
              </a:lnSpc>
              <a:buNone/>
            </a:pPr>
            <a:r>
              <a:rPr lang="en-US" b="1" dirty="0"/>
              <a:t>cropland for $1,400,000. ABC Bank, </a:t>
            </a:r>
          </a:p>
          <a:p>
            <a:pPr marL="0" lvl="1" indent="0">
              <a:lnSpc>
                <a:spcPct val="100000"/>
              </a:lnSpc>
              <a:buNone/>
            </a:pPr>
            <a:r>
              <a:rPr lang="en-US" b="1" dirty="0"/>
              <a:t>Mr. Farmer’s lender, is not able to </a:t>
            </a:r>
          </a:p>
          <a:p>
            <a:pPr marL="0" lvl="1" indent="0">
              <a:lnSpc>
                <a:spcPct val="100000"/>
              </a:lnSpc>
              <a:buNone/>
            </a:pPr>
            <a:r>
              <a:rPr lang="en-US" b="1" dirty="0"/>
              <a:t>financing the purchase with or </a:t>
            </a:r>
          </a:p>
          <a:p>
            <a:pPr marL="0" lvl="1" indent="0">
              <a:lnSpc>
                <a:spcPct val="100000"/>
              </a:lnSpc>
              <a:buNone/>
            </a:pPr>
            <a:r>
              <a:rPr lang="en-US" b="1" dirty="0"/>
              <a:t>without a guaranteed loan alone. They </a:t>
            </a:r>
          </a:p>
          <a:p>
            <a:pPr marL="0" lvl="1" indent="0">
              <a:lnSpc>
                <a:spcPct val="100000"/>
              </a:lnSpc>
              <a:buNone/>
            </a:pPr>
            <a:r>
              <a:rPr lang="en-US" b="1" dirty="0"/>
              <a:t>have jointly contacted the FSA Office to </a:t>
            </a:r>
          </a:p>
          <a:p>
            <a:pPr marL="0" lvl="1" indent="0">
              <a:lnSpc>
                <a:spcPct val="100000"/>
              </a:lnSpc>
              <a:buNone/>
            </a:pPr>
            <a:r>
              <a:rPr lang="en-US" b="1" dirty="0"/>
              <a:t>see what potential options they would have.  </a:t>
            </a:r>
          </a:p>
          <a:p>
            <a:pPr marL="0" lvl="1" indent="0">
              <a:lnSpc>
                <a:spcPct val="100000"/>
              </a:lnSpc>
              <a:buNone/>
            </a:pPr>
            <a:r>
              <a:rPr lang="en-US" b="1" dirty="0"/>
              <a:t>ABC Bank’s interest rate is 7.00% and the lender </a:t>
            </a:r>
          </a:p>
          <a:p>
            <a:pPr marL="0" lvl="1" indent="0">
              <a:lnSpc>
                <a:spcPct val="100000"/>
              </a:lnSpc>
              <a:buNone/>
            </a:pPr>
            <a:r>
              <a:rPr lang="en-US" b="1" dirty="0"/>
              <a:t>is able to do a term of 30 years. </a:t>
            </a:r>
          </a:p>
          <a:p>
            <a:pPr marL="1600200" lvl="2" indent="-457200"/>
            <a:endParaRPr lang="en-US" dirty="0"/>
          </a:p>
        </p:txBody>
      </p:sp>
      <p:sp>
        <p:nvSpPr>
          <p:cNvPr id="4" name="TextBox 3">
            <a:extLst>
              <a:ext uri="{FF2B5EF4-FFF2-40B4-BE49-F238E27FC236}">
                <a16:creationId xmlns:a16="http://schemas.microsoft.com/office/drawing/2014/main" id="{49E26F2F-990E-576E-2A4F-34172151F616}"/>
              </a:ext>
            </a:extLst>
          </p:cNvPr>
          <p:cNvSpPr txBox="1"/>
          <p:nvPr/>
        </p:nvSpPr>
        <p:spPr>
          <a:xfrm>
            <a:off x="6336632" y="26254"/>
            <a:ext cx="2542673" cy="830997"/>
          </a:xfrm>
          <a:prstGeom prst="rect">
            <a:avLst/>
          </a:prstGeom>
          <a:noFill/>
        </p:spPr>
        <p:txBody>
          <a:bodyPr wrap="square" rtlCol="0">
            <a:spAutoFit/>
          </a:bodyPr>
          <a:lstStyle/>
          <a:p>
            <a:r>
              <a:rPr lang="en-US" sz="2400" b="1" dirty="0">
                <a:solidFill>
                  <a:schemeClr val="bg1"/>
                </a:solidFill>
              </a:rPr>
              <a:t>Real Estate Financing Example</a:t>
            </a:r>
          </a:p>
        </p:txBody>
      </p:sp>
      <p:pic>
        <p:nvPicPr>
          <p:cNvPr id="6" name="Picture 5" descr="Graphical user interface, application&#10;&#10;Description automatically generated">
            <a:extLst>
              <a:ext uri="{FF2B5EF4-FFF2-40B4-BE49-F238E27FC236}">
                <a16:creationId xmlns:a16="http://schemas.microsoft.com/office/drawing/2014/main" id="{4DA68CB2-CEA5-994C-5E2D-4ECFFD40A879}"/>
              </a:ext>
            </a:extLst>
          </p:cNvPr>
          <p:cNvPicPr>
            <a:picLocks noChangeAspect="1"/>
          </p:cNvPicPr>
          <p:nvPr/>
        </p:nvPicPr>
        <p:blipFill rotWithShape="1">
          <a:blip r:embed="rId2"/>
          <a:srcRect l="45049" t="16465" r="33862" b="51407"/>
          <a:stretch/>
        </p:blipFill>
        <p:spPr>
          <a:xfrm>
            <a:off x="5882608" y="1511080"/>
            <a:ext cx="2996697" cy="2490214"/>
          </a:xfrm>
          <a:prstGeom prst="rect">
            <a:avLst/>
          </a:prstGeom>
        </p:spPr>
      </p:pic>
    </p:spTree>
    <p:extLst>
      <p:ext uri="{BB962C8B-B14F-4D97-AF65-F5344CB8AC3E}">
        <p14:creationId xmlns:p14="http://schemas.microsoft.com/office/powerpoint/2010/main" val="324232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anim calcmode="lin" valueType="num">
                                      <p:cBhvr>
                                        <p:cTn id="5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2343B-3190-72D5-9990-2A64BC9D0BF6}"/>
              </a:ext>
            </a:extLst>
          </p:cNvPr>
          <p:cNvSpPr>
            <a:spLocks noGrp="1"/>
          </p:cNvSpPr>
          <p:nvPr>
            <p:ph type="title"/>
          </p:nvPr>
        </p:nvSpPr>
        <p:spPr/>
        <p:txBody>
          <a:bodyPr/>
          <a:lstStyle/>
          <a:p>
            <a:r>
              <a:rPr lang="en-US" sz="2300" dirty="0"/>
              <a:t>Scenario 1: Non-SDA, Beginning, or Veteran Farmer</a:t>
            </a:r>
          </a:p>
        </p:txBody>
      </p:sp>
      <p:sp>
        <p:nvSpPr>
          <p:cNvPr id="4" name="TextBox 3">
            <a:extLst>
              <a:ext uri="{FF2B5EF4-FFF2-40B4-BE49-F238E27FC236}">
                <a16:creationId xmlns:a16="http://schemas.microsoft.com/office/drawing/2014/main" id="{49E26F2F-990E-576E-2A4F-34172151F616}"/>
              </a:ext>
            </a:extLst>
          </p:cNvPr>
          <p:cNvSpPr txBox="1"/>
          <p:nvPr/>
        </p:nvSpPr>
        <p:spPr>
          <a:xfrm>
            <a:off x="6336632" y="26254"/>
            <a:ext cx="2542673" cy="830997"/>
          </a:xfrm>
          <a:prstGeom prst="rect">
            <a:avLst/>
          </a:prstGeom>
          <a:noFill/>
        </p:spPr>
        <p:txBody>
          <a:bodyPr wrap="square" rtlCol="0">
            <a:spAutoFit/>
          </a:bodyPr>
          <a:lstStyle/>
          <a:p>
            <a:r>
              <a:rPr lang="en-US" sz="2400" b="1" dirty="0">
                <a:solidFill>
                  <a:schemeClr val="bg1"/>
                </a:solidFill>
              </a:rPr>
              <a:t>Real Estate Financing Example</a:t>
            </a:r>
          </a:p>
        </p:txBody>
      </p:sp>
      <p:graphicFrame>
        <p:nvGraphicFramePr>
          <p:cNvPr id="6" name="Table 6">
            <a:extLst>
              <a:ext uri="{FF2B5EF4-FFF2-40B4-BE49-F238E27FC236}">
                <a16:creationId xmlns:a16="http://schemas.microsoft.com/office/drawing/2014/main" id="{D36B5396-7B47-17F6-E969-18F4BDF20C8E}"/>
              </a:ext>
            </a:extLst>
          </p:cNvPr>
          <p:cNvGraphicFramePr>
            <a:graphicFrameLocks noGrp="1"/>
          </p:cNvGraphicFramePr>
          <p:nvPr>
            <p:extLst>
              <p:ext uri="{D42A27DB-BD31-4B8C-83A1-F6EECF244321}">
                <p14:modId xmlns:p14="http://schemas.microsoft.com/office/powerpoint/2010/main" val="135570074"/>
              </p:ext>
            </p:extLst>
          </p:nvPr>
        </p:nvGraphicFramePr>
        <p:xfrm>
          <a:off x="628650" y="2516107"/>
          <a:ext cx="6497371" cy="2679525"/>
        </p:xfrm>
        <a:graphic>
          <a:graphicData uri="http://schemas.openxmlformats.org/drawingml/2006/table">
            <a:tbl>
              <a:tblPr firstRow="1" bandRow="1">
                <a:tableStyleId>{5C22544A-7EE6-4342-B048-85BDC9FD1C3A}</a:tableStyleId>
              </a:tblPr>
              <a:tblGrid>
                <a:gridCol w="1741745">
                  <a:extLst>
                    <a:ext uri="{9D8B030D-6E8A-4147-A177-3AD203B41FA5}">
                      <a16:colId xmlns:a16="http://schemas.microsoft.com/office/drawing/2014/main" val="1579211692"/>
                    </a:ext>
                  </a:extLst>
                </a:gridCol>
                <a:gridCol w="1667451">
                  <a:extLst>
                    <a:ext uri="{9D8B030D-6E8A-4147-A177-3AD203B41FA5}">
                      <a16:colId xmlns:a16="http://schemas.microsoft.com/office/drawing/2014/main" val="2898320841"/>
                    </a:ext>
                  </a:extLst>
                </a:gridCol>
                <a:gridCol w="1463832">
                  <a:extLst>
                    <a:ext uri="{9D8B030D-6E8A-4147-A177-3AD203B41FA5}">
                      <a16:colId xmlns:a16="http://schemas.microsoft.com/office/drawing/2014/main" val="750544652"/>
                    </a:ext>
                  </a:extLst>
                </a:gridCol>
                <a:gridCol w="1624343">
                  <a:extLst>
                    <a:ext uri="{9D8B030D-6E8A-4147-A177-3AD203B41FA5}">
                      <a16:colId xmlns:a16="http://schemas.microsoft.com/office/drawing/2014/main" val="1638819106"/>
                    </a:ext>
                  </a:extLst>
                </a:gridCol>
              </a:tblGrid>
              <a:tr h="4664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Loan Amount </a:t>
                      </a:r>
                    </a:p>
                  </a:txBody>
                  <a:tcPr/>
                </a:tc>
                <a:tc>
                  <a:txBody>
                    <a:bodyPr/>
                    <a:lstStyle/>
                    <a:p>
                      <a:r>
                        <a:rPr lang="en-US" dirty="0"/>
                        <a:t>Percentage of Purchase </a:t>
                      </a:r>
                    </a:p>
                  </a:txBody>
                  <a:tcPr/>
                </a:tc>
                <a:tc>
                  <a:txBody>
                    <a:bodyPr/>
                    <a:lstStyle/>
                    <a:p>
                      <a:r>
                        <a:rPr lang="en-US" dirty="0"/>
                        <a:t>Annual Payment</a:t>
                      </a:r>
                    </a:p>
                  </a:txBody>
                  <a:tcPr/>
                </a:tc>
                <a:extLst>
                  <a:ext uri="{0D108BD9-81ED-4DB2-BD59-A6C34878D82A}">
                    <a16:rowId xmlns:a16="http://schemas.microsoft.com/office/drawing/2014/main" val="2458769381"/>
                  </a:ext>
                </a:extLst>
              </a:tr>
              <a:tr h="4664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Joe Farmer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$220,000         down payment</a:t>
                      </a:r>
                    </a:p>
                  </a:txBody>
                  <a:tcPr/>
                </a:tc>
                <a:tc>
                  <a:txBody>
                    <a:bodyPr/>
                    <a:lstStyle/>
                    <a:p>
                      <a:r>
                        <a:rPr lang="en-US" dirty="0"/>
                        <a:t>15.7%</a:t>
                      </a:r>
                    </a:p>
                  </a:txBody>
                  <a:tcPr/>
                </a:tc>
                <a:tc>
                  <a:txBody>
                    <a:bodyPr/>
                    <a:lstStyle/>
                    <a:p>
                      <a:endParaRPr lang="en-US" dirty="0"/>
                    </a:p>
                  </a:txBody>
                  <a:tcPr/>
                </a:tc>
                <a:extLst>
                  <a:ext uri="{0D108BD9-81ED-4DB2-BD59-A6C34878D82A}">
                    <a16:rowId xmlns:a16="http://schemas.microsoft.com/office/drawing/2014/main" val="2024565043"/>
                  </a:ext>
                </a:extLst>
              </a:tr>
              <a:tr h="4664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ABC Bank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$580,000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41.4%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$46,740</a:t>
                      </a:r>
                    </a:p>
                  </a:txBody>
                  <a:tcPr/>
                </a:tc>
                <a:extLst>
                  <a:ext uri="{0D108BD9-81ED-4DB2-BD59-A6C34878D82A}">
                    <a16:rowId xmlns:a16="http://schemas.microsoft.com/office/drawing/2014/main" val="2807225167"/>
                  </a:ext>
                </a:extLst>
              </a:tr>
              <a:tr h="4664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FSA Regular FO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$600,000</a:t>
                      </a:r>
                    </a:p>
                  </a:txBody>
                  <a:tcPr/>
                </a:tc>
                <a:tc>
                  <a:txBody>
                    <a:bodyPr/>
                    <a:lstStyle/>
                    <a:p>
                      <a:r>
                        <a:rPr lang="en-US" dirty="0"/>
                        <a:t>42.9%</a:t>
                      </a:r>
                    </a:p>
                  </a:txBody>
                  <a:tcPr/>
                </a:tc>
                <a:tc>
                  <a:txBody>
                    <a:bodyPr/>
                    <a:lstStyle/>
                    <a:p>
                      <a:r>
                        <a:rPr lang="en-US" dirty="0"/>
                        <a:t>$34,967</a:t>
                      </a:r>
                    </a:p>
                  </a:txBody>
                  <a:tcPr/>
                </a:tc>
                <a:extLst>
                  <a:ext uri="{0D108BD9-81ED-4DB2-BD59-A6C34878D82A}">
                    <a16:rowId xmlns:a16="http://schemas.microsoft.com/office/drawing/2014/main" val="2276694810"/>
                  </a:ext>
                </a:extLst>
              </a:tr>
              <a:tr h="466455">
                <a:tc>
                  <a:txBody>
                    <a:bodyPr/>
                    <a:lstStyle/>
                    <a:p>
                      <a:r>
                        <a:rPr lang="en-US" dirty="0"/>
                        <a:t>Total</a:t>
                      </a:r>
                    </a:p>
                  </a:txBody>
                  <a:tcPr/>
                </a:tc>
                <a:tc>
                  <a:txBody>
                    <a:bodyPr/>
                    <a:lstStyle/>
                    <a:p>
                      <a:r>
                        <a:rPr lang="en-US" dirty="0"/>
                        <a:t>$1,400,000</a:t>
                      </a:r>
                    </a:p>
                  </a:txBody>
                  <a:tcPr/>
                </a:tc>
                <a:tc>
                  <a:txBody>
                    <a:bodyPr/>
                    <a:lstStyle/>
                    <a:p>
                      <a:endParaRPr lang="en-US" dirty="0"/>
                    </a:p>
                  </a:txBody>
                  <a:tcPr/>
                </a:tc>
                <a:tc>
                  <a:txBody>
                    <a:bodyPr/>
                    <a:lstStyle/>
                    <a:p>
                      <a:r>
                        <a:rPr lang="en-US" dirty="0"/>
                        <a:t>$81,707</a:t>
                      </a:r>
                    </a:p>
                  </a:txBody>
                  <a:tcPr/>
                </a:tc>
                <a:extLst>
                  <a:ext uri="{0D108BD9-81ED-4DB2-BD59-A6C34878D82A}">
                    <a16:rowId xmlns:a16="http://schemas.microsoft.com/office/drawing/2014/main" val="3261561235"/>
                  </a:ext>
                </a:extLst>
              </a:tr>
            </a:tbl>
          </a:graphicData>
        </a:graphic>
      </p:graphicFrame>
      <p:sp>
        <p:nvSpPr>
          <p:cNvPr id="3" name="TextBox 2">
            <a:extLst>
              <a:ext uri="{FF2B5EF4-FFF2-40B4-BE49-F238E27FC236}">
                <a16:creationId xmlns:a16="http://schemas.microsoft.com/office/drawing/2014/main" id="{FBCA82BC-DD04-FA01-2E71-950E16F63836}"/>
              </a:ext>
            </a:extLst>
          </p:cNvPr>
          <p:cNvSpPr txBox="1"/>
          <p:nvPr/>
        </p:nvSpPr>
        <p:spPr>
          <a:xfrm>
            <a:off x="628650" y="1919335"/>
            <a:ext cx="5707982" cy="461665"/>
          </a:xfrm>
          <a:prstGeom prst="rect">
            <a:avLst/>
          </a:prstGeom>
          <a:noFill/>
        </p:spPr>
        <p:txBody>
          <a:bodyPr wrap="square" rtlCol="0">
            <a:spAutoFit/>
          </a:bodyPr>
          <a:lstStyle/>
          <a:p>
            <a:r>
              <a:rPr lang="en-US" sz="2400" b="1" dirty="0"/>
              <a:t>Direct Farm Ownership Loan, Regular Rate</a:t>
            </a:r>
          </a:p>
        </p:txBody>
      </p:sp>
    </p:spTree>
    <p:extLst>
      <p:ext uri="{BB962C8B-B14F-4D97-AF65-F5344CB8AC3E}">
        <p14:creationId xmlns:p14="http://schemas.microsoft.com/office/powerpoint/2010/main" val="58907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2343B-3190-72D5-9990-2A64BC9D0BF6}"/>
              </a:ext>
            </a:extLst>
          </p:cNvPr>
          <p:cNvSpPr>
            <a:spLocks noGrp="1"/>
          </p:cNvSpPr>
          <p:nvPr>
            <p:ph type="title"/>
          </p:nvPr>
        </p:nvSpPr>
        <p:spPr/>
        <p:txBody>
          <a:bodyPr/>
          <a:lstStyle/>
          <a:p>
            <a:r>
              <a:rPr lang="en-US" sz="2300" dirty="0"/>
              <a:t>Scenario 1: Non-SDA, Beginning, or Veteran Farmer</a:t>
            </a:r>
          </a:p>
        </p:txBody>
      </p:sp>
      <p:sp>
        <p:nvSpPr>
          <p:cNvPr id="3" name="Content Placeholder 2">
            <a:extLst>
              <a:ext uri="{FF2B5EF4-FFF2-40B4-BE49-F238E27FC236}">
                <a16:creationId xmlns:a16="http://schemas.microsoft.com/office/drawing/2014/main" id="{A608EF8E-523C-C068-8CA7-DFEE9773A84A}"/>
              </a:ext>
            </a:extLst>
          </p:cNvPr>
          <p:cNvSpPr>
            <a:spLocks noGrp="1"/>
          </p:cNvSpPr>
          <p:nvPr>
            <p:ph idx="1"/>
          </p:nvPr>
        </p:nvSpPr>
        <p:spPr/>
        <p:txBody>
          <a:bodyPr/>
          <a:lstStyle/>
          <a:p>
            <a:pPr marL="342900" lvl="1" indent="-342900"/>
            <a:r>
              <a:rPr lang="en-US" dirty="0"/>
              <a:t>FSA loan would have an interest rate of 5% and a term not to exceed 40 years. FSA would be in a second lien position on the real estate.</a:t>
            </a:r>
          </a:p>
          <a:p>
            <a:pPr marL="342900" lvl="1" indent="-342900"/>
            <a:endParaRPr lang="en-US" dirty="0"/>
          </a:p>
          <a:p>
            <a:pPr marL="342900" lvl="1" indent="-342900"/>
            <a:r>
              <a:rPr lang="en-US" dirty="0"/>
              <a:t>The lender would be in a first lien position. The lender could also request a 90% guaranteed loan for $580,000. </a:t>
            </a:r>
          </a:p>
          <a:p>
            <a:pPr marL="342900" lvl="1" indent="-342900"/>
            <a:endParaRPr lang="en-US" dirty="0"/>
          </a:p>
          <a:p>
            <a:pPr marL="342900" lvl="1" indent="-342900"/>
            <a:r>
              <a:rPr lang="en-US" dirty="0"/>
              <a:t>A one time guarantee fee of $7,830 ($580,000x90%x1.5%) would be assessed.  </a:t>
            </a:r>
          </a:p>
          <a:p>
            <a:pPr marL="1600200" lvl="2" indent="-457200"/>
            <a:endParaRPr lang="en-US" dirty="0"/>
          </a:p>
        </p:txBody>
      </p:sp>
      <p:sp>
        <p:nvSpPr>
          <p:cNvPr id="4" name="TextBox 3">
            <a:extLst>
              <a:ext uri="{FF2B5EF4-FFF2-40B4-BE49-F238E27FC236}">
                <a16:creationId xmlns:a16="http://schemas.microsoft.com/office/drawing/2014/main" id="{49E26F2F-990E-576E-2A4F-34172151F616}"/>
              </a:ext>
            </a:extLst>
          </p:cNvPr>
          <p:cNvSpPr txBox="1"/>
          <p:nvPr/>
        </p:nvSpPr>
        <p:spPr>
          <a:xfrm>
            <a:off x="6336632" y="26254"/>
            <a:ext cx="2542673" cy="830997"/>
          </a:xfrm>
          <a:prstGeom prst="rect">
            <a:avLst/>
          </a:prstGeom>
          <a:noFill/>
        </p:spPr>
        <p:txBody>
          <a:bodyPr wrap="square" rtlCol="0">
            <a:spAutoFit/>
          </a:bodyPr>
          <a:lstStyle/>
          <a:p>
            <a:r>
              <a:rPr lang="en-US" sz="2400" b="1" dirty="0">
                <a:solidFill>
                  <a:schemeClr val="bg1"/>
                </a:solidFill>
              </a:rPr>
              <a:t>Real Estate Financing Example</a:t>
            </a:r>
          </a:p>
        </p:txBody>
      </p:sp>
    </p:spTree>
    <p:extLst>
      <p:ext uri="{BB962C8B-B14F-4D97-AF65-F5344CB8AC3E}">
        <p14:creationId xmlns:p14="http://schemas.microsoft.com/office/powerpoint/2010/main" val="24821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2343B-3190-72D5-9990-2A64BC9D0BF6}"/>
              </a:ext>
            </a:extLst>
          </p:cNvPr>
          <p:cNvSpPr>
            <a:spLocks noGrp="1"/>
          </p:cNvSpPr>
          <p:nvPr>
            <p:ph type="title"/>
          </p:nvPr>
        </p:nvSpPr>
        <p:spPr/>
        <p:txBody>
          <a:bodyPr/>
          <a:lstStyle/>
          <a:p>
            <a:r>
              <a:rPr lang="en-US" sz="2300" dirty="0"/>
              <a:t>Scenario 2: Non-SDA, Beginning, or Veteran Farmer</a:t>
            </a:r>
          </a:p>
        </p:txBody>
      </p:sp>
      <p:sp>
        <p:nvSpPr>
          <p:cNvPr id="4" name="TextBox 3">
            <a:extLst>
              <a:ext uri="{FF2B5EF4-FFF2-40B4-BE49-F238E27FC236}">
                <a16:creationId xmlns:a16="http://schemas.microsoft.com/office/drawing/2014/main" id="{49E26F2F-990E-576E-2A4F-34172151F616}"/>
              </a:ext>
            </a:extLst>
          </p:cNvPr>
          <p:cNvSpPr txBox="1"/>
          <p:nvPr/>
        </p:nvSpPr>
        <p:spPr>
          <a:xfrm>
            <a:off x="6336632" y="26254"/>
            <a:ext cx="2542673" cy="830997"/>
          </a:xfrm>
          <a:prstGeom prst="rect">
            <a:avLst/>
          </a:prstGeom>
          <a:noFill/>
        </p:spPr>
        <p:txBody>
          <a:bodyPr wrap="square" rtlCol="0">
            <a:spAutoFit/>
          </a:bodyPr>
          <a:lstStyle/>
          <a:p>
            <a:r>
              <a:rPr lang="en-US" sz="2400" b="1" dirty="0">
                <a:solidFill>
                  <a:schemeClr val="bg1"/>
                </a:solidFill>
              </a:rPr>
              <a:t>Real Estate Financing Example</a:t>
            </a:r>
          </a:p>
        </p:txBody>
      </p:sp>
      <p:graphicFrame>
        <p:nvGraphicFramePr>
          <p:cNvPr id="6" name="Table 6">
            <a:extLst>
              <a:ext uri="{FF2B5EF4-FFF2-40B4-BE49-F238E27FC236}">
                <a16:creationId xmlns:a16="http://schemas.microsoft.com/office/drawing/2014/main" id="{D36B5396-7B47-17F6-E969-18F4BDF20C8E}"/>
              </a:ext>
            </a:extLst>
          </p:cNvPr>
          <p:cNvGraphicFramePr>
            <a:graphicFrameLocks noGrp="1"/>
          </p:cNvGraphicFramePr>
          <p:nvPr>
            <p:extLst>
              <p:ext uri="{D42A27DB-BD31-4B8C-83A1-F6EECF244321}">
                <p14:modId xmlns:p14="http://schemas.microsoft.com/office/powerpoint/2010/main" val="496973785"/>
              </p:ext>
            </p:extLst>
          </p:nvPr>
        </p:nvGraphicFramePr>
        <p:xfrm>
          <a:off x="718240" y="2514448"/>
          <a:ext cx="6497369" cy="2679525"/>
        </p:xfrm>
        <a:graphic>
          <a:graphicData uri="http://schemas.openxmlformats.org/drawingml/2006/table">
            <a:tbl>
              <a:tblPr firstRow="1" bandRow="1">
                <a:tableStyleId>{5C22544A-7EE6-4342-B048-85BDC9FD1C3A}</a:tableStyleId>
              </a:tblPr>
              <a:tblGrid>
                <a:gridCol w="1773796">
                  <a:extLst>
                    <a:ext uri="{9D8B030D-6E8A-4147-A177-3AD203B41FA5}">
                      <a16:colId xmlns:a16="http://schemas.microsoft.com/office/drawing/2014/main" val="1579211692"/>
                    </a:ext>
                  </a:extLst>
                </a:gridCol>
                <a:gridCol w="1663505">
                  <a:extLst>
                    <a:ext uri="{9D8B030D-6E8A-4147-A177-3AD203B41FA5}">
                      <a16:colId xmlns:a16="http://schemas.microsoft.com/office/drawing/2014/main" val="2898320841"/>
                    </a:ext>
                  </a:extLst>
                </a:gridCol>
                <a:gridCol w="1405835">
                  <a:extLst>
                    <a:ext uri="{9D8B030D-6E8A-4147-A177-3AD203B41FA5}">
                      <a16:colId xmlns:a16="http://schemas.microsoft.com/office/drawing/2014/main" val="1686668612"/>
                    </a:ext>
                  </a:extLst>
                </a:gridCol>
                <a:gridCol w="1654233">
                  <a:extLst>
                    <a:ext uri="{9D8B030D-6E8A-4147-A177-3AD203B41FA5}">
                      <a16:colId xmlns:a16="http://schemas.microsoft.com/office/drawing/2014/main" val="1638819106"/>
                    </a:ext>
                  </a:extLst>
                </a:gridCol>
              </a:tblGrid>
              <a:tr h="4664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Loan Amount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Percentage of Purchase </a:t>
                      </a:r>
                    </a:p>
                  </a:txBody>
                  <a:tcPr/>
                </a:tc>
                <a:tc>
                  <a:txBody>
                    <a:bodyPr/>
                    <a:lstStyle/>
                    <a:p>
                      <a:r>
                        <a:rPr lang="en-US" dirty="0"/>
                        <a:t>Annual Payment</a:t>
                      </a:r>
                    </a:p>
                  </a:txBody>
                  <a:tcPr/>
                </a:tc>
                <a:extLst>
                  <a:ext uri="{0D108BD9-81ED-4DB2-BD59-A6C34878D82A}">
                    <a16:rowId xmlns:a16="http://schemas.microsoft.com/office/drawing/2014/main" val="2458769381"/>
                  </a:ext>
                </a:extLst>
              </a:tr>
              <a:tr h="4664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Joe Farmer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$200,000         down payment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14.2%</a:t>
                      </a:r>
                    </a:p>
                  </a:txBody>
                  <a:tcPr/>
                </a:tc>
                <a:tc>
                  <a:txBody>
                    <a:bodyPr/>
                    <a:lstStyle/>
                    <a:p>
                      <a:endParaRPr lang="en-US" dirty="0"/>
                    </a:p>
                  </a:txBody>
                  <a:tcPr/>
                </a:tc>
                <a:extLst>
                  <a:ext uri="{0D108BD9-81ED-4DB2-BD59-A6C34878D82A}">
                    <a16:rowId xmlns:a16="http://schemas.microsoft.com/office/drawing/2014/main" val="2024565043"/>
                  </a:ext>
                </a:extLst>
              </a:tr>
              <a:tr h="4664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ABC Bank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$600,000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42.9%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$48,352</a:t>
                      </a:r>
                    </a:p>
                  </a:txBody>
                  <a:tcPr/>
                </a:tc>
                <a:extLst>
                  <a:ext uri="{0D108BD9-81ED-4DB2-BD59-A6C34878D82A}">
                    <a16:rowId xmlns:a16="http://schemas.microsoft.com/office/drawing/2014/main" val="2807225167"/>
                  </a:ext>
                </a:extLst>
              </a:tr>
              <a:tr h="4664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FSA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$600,000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42.9%</a:t>
                      </a:r>
                    </a:p>
                  </a:txBody>
                  <a:tcPr/>
                </a:tc>
                <a:tc>
                  <a:txBody>
                    <a:bodyPr/>
                    <a:lstStyle/>
                    <a:p>
                      <a:r>
                        <a:rPr lang="en-US" dirty="0"/>
                        <a:t>$25,958</a:t>
                      </a:r>
                    </a:p>
                  </a:txBody>
                  <a:tcPr/>
                </a:tc>
                <a:extLst>
                  <a:ext uri="{0D108BD9-81ED-4DB2-BD59-A6C34878D82A}">
                    <a16:rowId xmlns:a16="http://schemas.microsoft.com/office/drawing/2014/main" val="2276694810"/>
                  </a:ext>
                </a:extLst>
              </a:tr>
              <a:tr h="466455">
                <a:tc>
                  <a:txBody>
                    <a:bodyPr/>
                    <a:lstStyle/>
                    <a:p>
                      <a:r>
                        <a:rPr lang="en-US" dirty="0"/>
                        <a:t>Total</a:t>
                      </a:r>
                    </a:p>
                  </a:txBody>
                  <a:tcPr/>
                </a:tc>
                <a:tc>
                  <a:txBody>
                    <a:bodyPr/>
                    <a:lstStyle/>
                    <a:p>
                      <a:r>
                        <a:rPr lang="en-US" dirty="0"/>
                        <a:t>$1,400,000</a:t>
                      </a:r>
                    </a:p>
                  </a:txBody>
                  <a:tcPr/>
                </a:tc>
                <a:tc>
                  <a:txBody>
                    <a:bodyPr/>
                    <a:lstStyle/>
                    <a:p>
                      <a:endParaRPr lang="en-US" dirty="0"/>
                    </a:p>
                  </a:txBody>
                  <a:tcPr/>
                </a:tc>
                <a:tc>
                  <a:txBody>
                    <a:bodyPr/>
                    <a:lstStyle/>
                    <a:p>
                      <a:r>
                        <a:rPr lang="en-US" dirty="0"/>
                        <a:t>$74,310</a:t>
                      </a:r>
                    </a:p>
                  </a:txBody>
                  <a:tcPr/>
                </a:tc>
                <a:extLst>
                  <a:ext uri="{0D108BD9-81ED-4DB2-BD59-A6C34878D82A}">
                    <a16:rowId xmlns:a16="http://schemas.microsoft.com/office/drawing/2014/main" val="3261561235"/>
                  </a:ext>
                </a:extLst>
              </a:tr>
            </a:tbl>
          </a:graphicData>
        </a:graphic>
      </p:graphicFrame>
      <p:sp>
        <p:nvSpPr>
          <p:cNvPr id="3" name="TextBox 2">
            <a:extLst>
              <a:ext uri="{FF2B5EF4-FFF2-40B4-BE49-F238E27FC236}">
                <a16:creationId xmlns:a16="http://schemas.microsoft.com/office/drawing/2014/main" id="{A49D9264-5AA9-5BEC-DD8F-F0A4DA26582F}"/>
              </a:ext>
            </a:extLst>
          </p:cNvPr>
          <p:cNvSpPr txBox="1"/>
          <p:nvPr/>
        </p:nvSpPr>
        <p:spPr>
          <a:xfrm>
            <a:off x="628650" y="1919335"/>
            <a:ext cx="7501362" cy="461665"/>
          </a:xfrm>
          <a:prstGeom prst="rect">
            <a:avLst/>
          </a:prstGeom>
          <a:noFill/>
        </p:spPr>
        <p:txBody>
          <a:bodyPr wrap="square" rtlCol="0">
            <a:spAutoFit/>
          </a:bodyPr>
          <a:lstStyle/>
          <a:p>
            <a:r>
              <a:rPr lang="en-US" sz="2400" b="1" dirty="0"/>
              <a:t>Joint Financing Farm Ownership Loan, Participation Rate</a:t>
            </a:r>
          </a:p>
        </p:txBody>
      </p:sp>
    </p:spTree>
    <p:extLst>
      <p:ext uri="{BB962C8B-B14F-4D97-AF65-F5344CB8AC3E}">
        <p14:creationId xmlns:p14="http://schemas.microsoft.com/office/powerpoint/2010/main" val="33388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2343B-3190-72D5-9990-2A64BC9D0BF6}"/>
              </a:ext>
            </a:extLst>
          </p:cNvPr>
          <p:cNvSpPr>
            <a:spLocks noGrp="1"/>
          </p:cNvSpPr>
          <p:nvPr>
            <p:ph type="title"/>
          </p:nvPr>
        </p:nvSpPr>
        <p:spPr/>
        <p:txBody>
          <a:bodyPr/>
          <a:lstStyle/>
          <a:p>
            <a:r>
              <a:rPr lang="en-US" sz="2300" dirty="0"/>
              <a:t>Scenario 2: Non-SDA, Beginning, or Veteran Farmer</a:t>
            </a:r>
          </a:p>
        </p:txBody>
      </p:sp>
      <p:sp>
        <p:nvSpPr>
          <p:cNvPr id="3" name="Content Placeholder 2">
            <a:extLst>
              <a:ext uri="{FF2B5EF4-FFF2-40B4-BE49-F238E27FC236}">
                <a16:creationId xmlns:a16="http://schemas.microsoft.com/office/drawing/2014/main" id="{A608EF8E-523C-C068-8CA7-DFEE9773A84A}"/>
              </a:ext>
            </a:extLst>
          </p:cNvPr>
          <p:cNvSpPr>
            <a:spLocks noGrp="1"/>
          </p:cNvSpPr>
          <p:nvPr>
            <p:ph idx="1"/>
          </p:nvPr>
        </p:nvSpPr>
        <p:spPr/>
        <p:txBody>
          <a:bodyPr/>
          <a:lstStyle/>
          <a:p>
            <a:pPr marL="342900" lvl="1" indent="-342900"/>
            <a:r>
              <a:rPr lang="en-US" dirty="0"/>
              <a:t>FSA loan would have an interest rate of 3% and a term not to exceed 40 years. FSA would be in a second lien position on the real estate.</a:t>
            </a:r>
          </a:p>
          <a:p>
            <a:pPr marL="342900" lvl="1" indent="-342900"/>
            <a:endParaRPr lang="en-US" dirty="0"/>
          </a:p>
          <a:p>
            <a:pPr marL="342900" lvl="1" indent="-342900"/>
            <a:r>
              <a:rPr lang="en-US" dirty="0"/>
              <a:t>The lender would be in a first lien position. The lender could also request a 90% guaranteed loan for $600,000. </a:t>
            </a:r>
          </a:p>
          <a:p>
            <a:pPr marL="342900" lvl="1" indent="-342900"/>
            <a:endParaRPr lang="en-US" dirty="0"/>
          </a:p>
          <a:p>
            <a:pPr marL="342900" lvl="1" indent="-342900"/>
            <a:r>
              <a:rPr lang="en-US" dirty="0"/>
              <a:t>A one time guarantee fee of $8,100 ($600,000x90%x1.5%) would be assessed.  </a:t>
            </a:r>
          </a:p>
          <a:p>
            <a:pPr marL="1600200" lvl="2" indent="-457200"/>
            <a:endParaRPr lang="en-US" dirty="0"/>
          </a:p>
        </p:txBody>
      </p:sp>
      <p:sp>
        <p:nvSpPr>
          <p:cNvPr id="4" name="TextBox 3">
            <a:extLst>
              <a:ext uri="{FF2B5EF4-FFF2-40B4-BE49-F238E27FC236}">
                <a16:creationId xmlns:a16="http://schemas.microsoft.com/office/drawing/2014/main" id="{49E26F2F-990E-576E-2A4F-34172151F616}"/>
              </a:ext>
            </a:extLst>
          </p:cNvPr>
          <p:cNvSpPr txBox="1"/>
          <p:nvPr/>
        </p:nvSpPr>
        <p:spPr>
          <a:xfrm>
            <a:off x="6336632" y="26254"/>
            <a:ext cx="2542673" cy="830997"/>
          </a:xfrm>
          <a:prstGeom prst="rect">
            <a:avLst/>
          </a:prstGeom>
          <a:noFill/>
        </p:spPr>
        <p:txBody>
          <a:bodyPr wrap="square" rtlCol="0">
            <a:spAutoFit/>
          </a:bodyPr>
          <a:lstStyle/>
          <a:p>
            <a:r>
              <a:rPr lang="en-US" sz="2400" b="1" dirty="0">
                <a:solidFill>
                  <a:schemeClr val="bg1"/>
                </a:solidFill>
              </a:rPr>
              <a:t>Real Estate Financing Example</a:t>
            </a:r>
          </a:p>
        </p:txBody>
      </p:sp>
    </p:spTree>
    <p:extLst>
      <p:ext uri="{BB962C8B-B14F-4D97-AF65-F5344CB8AC3E}">
        <p14:creationId xmlns:p14="http://schemas.microsoft.com/office/powerpoint/2010/main" val="170917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2343B-3190-72D5-9990-2A64BC9D0BF6}"/>
              </a:ext>
            </a:extLst>
          </p:cNvPr>
          <p:cNvSpPr>
            <a:spLocks noGrp="1"/>
          </p:cNvSpPr>
          <p:nvPr>
            <p:ph type="title"/>
          </p:nvPr>
        </p:nvSpPr>
        <p:spPr/>
        <p:txBody>
          <a:bodyPr/>
          <a:lstStyle/>
          <a:p>
            <a:r>
              <a:rPr lang="en-US" sz="2400" dirty="0"/>
              <a:t>Scenario 3: SDA, Beginning, or Veteran Farmer</a:t>
            </a:r>
          </a:p>
        </p:txBody>
      </p:sp>
      <p:sp>
        <p:nvSpPr>
          <p:cNvPr id="4" name="TextBox 3">
            <a:extLst>
              <a:ext uri="{FF2B5EF4-FFF2-40B4-BE49-F238E27FC236}">
                <a16:creationId xmlns:a16="http://schemas.microsoft.com/office/drawing/2014/main" id="{49E26F2F-990E-576E-2A4F-34172151F616}"/>
              </a:ext>
            </a:extLst>
          </p:cNvPr>
          <p:cNvSpPr txBox="1"/>
          <p:nvPr/>
        </p:nvSpPr>
        <p:spPr>
          <a:xfrm>
            <a:off x="6336632" y="26254"/>
            <a:ext cx="2542673" cy="830997"/>
          </a:xfrm>
          <a:prstGeom prst="rect">
            <a:avLst/>
          </a:prstGeom>
          <a:noFill/>
        </p:spPr>
        <p:txBody>
          <a:bodyPr wrap="square" rtlCol="0">
            <a:spAutoFit/>
          </a:bodyPr>
          <a:lstStyle/>
          <a:p>
            <a:r>
              <a:rPr lang="en-US" sz="2400" b="1" dirty="0">
                <a:solidFill>
                  <a:schemeClr val="bg1"/>
                </a:solidFill>
              </a:rPr>
              <a:t>Real Estate Financing Example</a:t>
            </a:r>
          </a:p>
        </p:txBody>
      </p:sp>
      <p:graphicFrame>
        <p:nvGraphicFramePr>
          <p:cNvPr id="6" name="Table 6">
            <a:extLst>
              <a:ext uri="{FF2B5EF4-FFF2-40B4-BE49-F238E27FC236}">
                <a16:creationId xmlns:a16="http://schemas.microsoft.com/office/drawing/2014/main" id="{D36B5396-7B47-17F6-E969-18F4BDF20C8E}"/>
              </a:ext>
            </a:extLst>
          </p:cNvPr>
          <p:cNvGraphicFramePr>
            <a:graphicFrameLocks noGrp="1"/>
          </p:cNvGraphicFramePr>
          <p:nvPr>
            <p:extLst>
              <p:ext uri="{D42A27DB-BD31-4B8C-83A1-F6EECF244321}">
                <p14:modId xmlns:p14="http://schemas.microsoft.com/office/powerpoint/2010/main" val="427875821"/>
              </p:ext>
            </p:extLst>
          </p:nvPr>
        </p:nvGraphicFramePr>
        <p:xfrm>
          <a:off x="628650" y="2609647"/>
          <a:ext cx="6497369" cy="2679525"/>
        </p:xfrm>
        <a:graphic>
          <a:graphicData uri="http://schemas.openxmlformats.org/drawingml/2006/table">
            <a:tbl>
              <a:tblPr firstRow="1" bandRow="1">
                <a:tableStyleId>{5C22544A-7EE6-4342-B048-85BDC9FD1C3A}</a:tableStyleId>
              </a:tblPr>
              <a:tblGrid>
                <a:gridCol w="1773796">
                  <a:extLst>
                    <a:ext uri="{9D8B030D-6E8A-4147-A177-3AD203B41FA5}">
                      <a16:colId xmlns:a16="http://schemas.microsoft.com/office/drawing/2014/main" val="1579211692"/>
                    </a:ext>
                  </a:extLst>
                </a:gridCol>
                <a:gridCol w="1635400">
                  <a:extLst>
                    <a:ext uri="{9D8B030D-6E8A-4147-A177-3AD203B41FA5}">
                      <a16:colId xmlns:a16="http://schemas.microsoft.com/office/drawing/2014/main" val="2898320841"/>
                    </a:ext>
                  </a:extLst>
                </a:gridCol>
                <a:gridCol w="1433940">
                  <a:extLst>
                    <a:ext uri="{9D8B030D-6E8A-4147-A177-3AD203B41FA5}">
                      <a16:colId xmlns:a16="http://schemas.microsoft.com/office/drawing/2014/main" val="496332753"/>
                    </a:ext>
                  </a:extLst>
                </a:gridCol>
                <a:gridCol w="1654233">
                  <a:extLst>
                    <a:ext uri="{9D8B030D-6E8A-4147-A177-3AD203B41FA5}">
                      <a16:colId xmlns:a16="http://schemas.microsoft.com/office/drawing/2014/main" val="1638819106"/>
                    </a:ext>
                  </a:extLst>
                </a:gridCol>
              </a:tblGrid>
              <a:tr h="4664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Loan Amount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Percentage of Purchase </a:t>
                      </a:r>
                    </a:p>
                  </a:txBody>
                  <a:tcPr/>
                </a:tc>
                <a:tc>
                  <a:txBody>
                    <a:bodyPr/>
                    <a:lstStyle/>
                    <a:p>
                      <a:r>
                        <a:rPr lang="en-US" dirty="0"/>
                        <a:t>Annual Payment</a:t>
                      </a:r>
                    </a:p>
                  </a:txBody>
                  <a:tcPr/>
                </a:tc>
                <a:extLst>
                  <a:ext uri="{0D108BD9-81ED-4DB2-BD59-A6C34878D82A}">
                    <a16:rowId xmlns:a16="http://schemas.microsoft.com/office/drawing/2014/main" val="2458769381"/>
                  </a:ext>
                </a:extLst>
              </a:tr>
              <a:tr h="4664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Joe Farmer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$70,000           down payment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a:t>
                      </a:r>
                    </a:p>
                  </a:txBody>
                  <a:tcPr/>
                </a:tc>
                <a:tc>
                  <a:txBody>
                    <a:bodyPr/>
                    <a:lstStyle/>
                    <a:p>
                      <a:endParaRPr lang="en-US" dirty="0"/>
                    </a:p>
                  </a:txBody>
                  <a:tcPr/>
                </a:tc>
                <a:extLst>
                  <a:ext uri="{0D108BD9-81ED-4DB2-BD59-A6C34878D82A}">
                    <a16:rowId xmlns:a16="http://schemas.microsoft.com/office/drawing/2014/main" val="2024565043"/>
                  </a:ext>
                </a:extLst>
              </a:tr>
              <a:tr h="4664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ABC Bank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$1,029,850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73.6%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$82,992</a:t>
                      </a:r>
                    </a:p>
                  </a:txBody>
                  <a:tcPr/>
                </a:tc>
                <a:extLst>
                  <a:ext uri="{0D108BD9-81ED-4DB2-BD59-A6C34878D82A}">
                    <a16:rowId xmlns:a16="http://schemas.microsoft.com/office/drawing/2014/main" val="2807225167"/>
                  </a:ext>
                </a:extLst>
              </a:tr>
              <a:tr h="4664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FSA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$300,150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21.4%</a:t>
                      </a:r>
                    </a:p>
                  </a:txBody>
                  <a:tcPr/>
                </a:tc>
                <a:tc>
                  <a:txBody>
                    <a:bodyPr/>
                    <a:lstStyle/>
                    <a:p>
                      <a:r>
                        <a:rPr lang="en-US" dirty="0"/>
                        <a:t>$17,483</a:t>
                      </a:r>
                    </a:p>
                  </a:txBody>
                  <a:tcPr/>
                </a:tc>
                <a:extLst>
                  <a:ext uri="{0D108BD9-81ED-4DB2-BD59-A6C34878D82A}">
                    <a16:rowId xmlns:a16="http://schemas.microsoft.com/office/drawing/2014/main" val="2276694810"/>
                  </a:ext>
                </a:extLst>
              </a:tr>
              <a:tr h="466455">
                <a:tc>
                  <a:txBody>
                    <a:bodyPr/>
                    <a:lstStyle/>
                    <a:p>
                      <a:r>
                        <a:rPr lang="en-US" dirty="0"/>
                        <a:t>Total</a:t>
                      </a:r>
                    </a:p>
                  </a:txBody>
                  <a:tcPr/>
                </a:tc>
                <a:tc>
                  <a:txBody>
                    <a:bodyPr/>
                    <a:lstStyle/>
                    <a:p>
                      <a:r>
                        <a:rPr lang="en-US" dirty="0"/>
                        <a:t>$1,400,000</a:t>
                      </a:r>
                    </a:p>
                  </a:txBody>
                  <a:tcPr/>
                </a:tc>
                <a:tc>
                  <a:txBody>
                    <a:bodyPr/>
                    <a:lstStyle/>
                    <a:p>
                      <a:endParaRPr lang="en-US" dirty="0"/>
                    </a:p>
                  </a:txBody>
                  <a:tcPr/>
                </a:tc>
                <a:tc>
                  <a:txBody>
                    <a:bodyPr/>
                    <a:lstStyle/>
                    <a:p>
                      <a:r>
                        <a:rPr lang="en-US" dirty="0"/>
                        <a:t>$100,475</a:t>
                      </a:r>
                    </a:p>
                  </a:txBody>
                  <a:tcPr/>
                </a:tc>
                <a:extLst>
                  <a:ext uri="{0D108BD9-81ED-4DB2-BD59-A6C34878D82A}">
                    <a16:rowId xmlns:a16="http://schemas.microsoft.com/office/drawing/2014/main" val="3261561235"/>
                  </a:ext>
                </a:extLst>
              </a:tr>
            </a:tbl>
          </a:graphicData>
        </a:graphic>
      </p:graphicFrame>
      <p:sp>
        <p:nvSpPr>
          <p:cNvPr id="3" name="TextBox 2">
            <a:extLst>
              <a:ext uri="{FF2B5EF4-FFF2-40B4-BE49-F238E27FC236}">
                <a16:creationId xmlns:a16="http://schemas.microsoft.com/office/drawing/2014/main" id="{4C12478E-DCDD-2F6F-DBEA-E021C105C0B5}"/>
              </a:ext>
            </a:extLst>
          </p:cNvPr>
          <p:cNvSpPr txBox="1"/>
          <p:nvPr/>
        </p:nvSpPr>
        <p:spPr>
          <a:xfrm>
            <a:off x="628650" y="1919335"/>
            <a:ext cx="5572974" cy="461665"/>
          </a:xfrm>
          <a:prstGeom prst="rect">
            <a:avLst/>
          </a:prstGeom>
          <a:noFill/>
        </p:spPr>
        <p:txBody>
          <a:bodyPr wrap="square" rtlCol="0">
            <a:spAutoFit/>
          </a:bodyPr>
          <a:lstStyle/>
          <a:p>
            <a:r>
              <a:rPr lang="en-US" sz="2400" b="1" dirty="0"/>
              <a:t>Down Payment Farm Ownership Loan</a:t>
            </a:r>
          </a:p>
        </p:txBody>
      </p:sp>
    </p:spTree>
    <p:extLst>
      <p:ext uri="{BB962C8B-B14F-4D97-AF65-F5344CB8AC3E}">
        <p14:creationId xmlns:p14="http://schemas.microsoft.com/office/powerpoint/2010/main" val="249930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2343B-3190-72D5-9990-2A64BC9D0BF6}"/>
              </a:ext>
            </a:extLst>
          </p:cNvPr>
          <p:cNvSpPr>
            <a:spLocks noGrp="1"/>
          </p:cNvSpPr>
          <p:nvPr>
            <p:ph type="title"/>
          </p:nvPr>
        </p:nvSpPr>
        <p:spPr/>
        <p:txBody>
          <a:bodyPr/>
          <a:lstStyle/>
          <a:p>
            <a:r>
              <a:rPr lang="en-US" sz="2300" dirty="0"/>
              <a:t>Scenario 3: SDA, Beginning, or Veteran Farmer</a:t>
            </a:r>
          </a:p>
        </p:txBody>
      </p:sp>
      <p:sp>
        <p:nvSpPr>
          <p:cNvPr id="3" name="Content Placeholder 2">
            <a:extLst>
              <a:ext uri="{FF2B5EF4-FFF2-40B4-BE49-F238E27FC236}">
                <a16:creationId xmlns:a16="http://schemas.microsoft.com/office/drawing/2014/main" id="{A608EF8E-523C-C068-8CA7-DFEE9773A84A}"/>
              </a:ext>
            </a:extLst>
          </p:cNvPr>
          <p:cNvSpPr>
            <a:spLocks noGrp="1"/>
          </p:cNvSpPr>
          <p:nvPr>
            <p:ph idx="1"/>
          </p:nvPr>
        </p:nvSpPr>
        <p:spPr/>
        <p:txBody>
          <a:bodyPr/>
          <a:lstStyle/>
          <a:p>
            <a:pPr marL="342900" lvl="1" indent="-342900"/>
            <a:r>
              <a:rPr lang="en-US" dirty="0"/>
              <a:t>FSA loan would have an interest rate of 1.50% and a term not to exceed 20 years. FSA would be in a second lien position on the real estate.</a:t>
            </a:r>
          </a:p>
          <a:p>
            <a:pPr marL="342900" lvl="1" indent="-342900"/>
            <a:endParaRPr lang="en-US" dirty="0"/>
          </a:p>
          <a:p>
            <a:pPr marL="342900" lvl="1" indent="-342900"/>
            <a:r>
              <a:rPr lang="en-US" dirty="0"/>
              <a:t>The lender would be in a first lien position. The lender could also request a 95% guaranteed loan for $1,029,850. </a:t>
            </a:r>
          </a:p>
          <a:p>
            <a:pPr marL="342900" lvl="1" indent="-342900"/>
            <a:endParaRPr lang="en-US" dirty="0"/>
          </a:p>
          <a:p>
            <a:pPr marL="342900" lvl="1" indent="-342900"/>
            <a:r>
              <a:rPr lang="en-US" dirty="0"/>
              <a:t>No guarantee fee will be assessed. </a:t>
            </a:r>
          </a:p>
        </p:txBody>
      </p:sp>
      <p:sp>
        <p:nvSpPr>
          <p:cNvPr id="4" name="TextBox 3">
            <a:extLst>
              <a:ext uri="{FF2B5EF4-FFF2-40B4-BE49-F238E27FC236}">
                <a16:creationId xmlns:a16="http://schemas.microsoft.com/office/drawing/2014/main" id="{49E26F2F-990E-576E-2A4F-34172151F616}"/>
              </a:ext>
            </a:extLst>
          </p:cNvPr>
          <p:cNvSpPr txBox="1"/>
          <p:nvPr/>
        </p:nvSpPr>
        <p:spPr>
          <a:xfrm>
            <a:off x="6336632" y="26254"/>
            <a:ext cx="2542673" cy="830997"/>
          </a:xfrm>
          <a:prstGeom prst="rect">
            <a:avLst/>
          </a:prstGeom>
          <a:noFill/>
        </p:spPr>
        <p:txBody>
          <a:bodyPr wrap="square" rtlCol="0">
            <a:spAutoFit/>
          </a:bodyPr>
          <a:lstStyle/>
          <a:p>
            <a:r>
              <a:rPr lang="en-US" sz="2400" b="1" dirty="0">
                <a:solidFill>
                  <a:schemeClr val="bg1"/>
                </a:solidFill>
              </a:rPr>
              <a:t>Real Estate Financing Example</a:t>
            </a:r>
          </a:p>
        </p:txBody>
      </p:sp>
    </p:spTree>
    <p:extLst>
      <p:ext uri="{BB962C8B-B14F-4D97-AF65-F5344CB8AC3E}">
        <p14:creationId xmlns:p14="http://schemas.microsoft.com/office/powerpoint/2010/main" val="150985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2343B-3190-72D5-9990-2A64BC9D0BF6}"/>
              </a:ext>
            </a:extLst>
          </p:cNvPr>
          <p:cNvSpPr>
            <a:spLocks noGrp="1"/>
          </p:cNvSpPr>
          <p:nvPr>
            <p:ph type="title"/>
          </p:nvPr>
        </p:nvSpPr>
        <p:spPr/>
        <p:txBody>
          <a:bodyPr/>
          <a:lstStyle/>
          <a:p>
            <a:r>
              <a:rPr lang="en-US" sz="2800" dirty="0"/>
              <a:t>Working with FSA</a:t>
            </a:r>
          </a:p>
        </p:txBody>
      </p:sp>
      <p:sp>
        <p:nvSpPr>
          <p:cNvPr id="3" name="Content Placeholder 2">
            <a:extLst>
              <a:ext uri="{FF2B5EF4-FFF2-40B4-BE49-F238E27FC236}">
                <a16:creationId xmlns:a16="http://schemas.microsoft.com/office/drawing/2014/main" id="{A608EF8E-523C-C068-8CA7-DFEE9773A84A}"/>
              </a:ext>
            </a:extLst>
          </p:cNvPr>
          <p:cNvSpPr>
            <a:spLocks noGrp="1"/>
          </p:cNvSpPr>
          <p:nvPr>
            <p:ph idx="1"/>
          </p:nvPr>
        </p:nvSpPr>
        <p:spPr/>
        <p:txBody>
          <a:bodyPr/>
          <a:lstStyle/>
          <a:p>
            <a:pPr marL="342900" lvl="1" indent="-342900"/>
            <a:r>
              <a:rPr lang="en-US" dirty="0"/>
              <a:t>Lenders and FSA are partners not competitors</a:t>
            </a:r>
          </a:p>
          <a:p>
            <a:pPr marL="800100" lvl="2" indent="-342900"/>
            <a:r>
              <a:rPr lang="en-US" dirty="0"/>
              <a:t>Common goals</a:t>
            </a:r>
          </a:p>
          <a:p>
            <a:pPr marL="457200" lvl="2" indent="0">
              <a:buNone/>
            </a:pPr>
            <a:endParaRPr lang="en-US" dirty="0"/>
          </a:p>
          <a:p>
            <a:pPr marL="342900" lvl="1" indent="-342900"/>
            <a:r>
              <a:rPr lang="en-US" dirty="0"/>
              <a:t>Communication</a:t>
            </a:r>
          </a:p>
          <a:p>
            <a:pPr marL="800100" lvl="2" indent="-342900"/>
            <a:r>
              <a:rPr lang="en-US" dirty="0"/>
              <a:t>Reach out to your local FSA farm loan team with any questions, hypothetical, or specific scenarios</a:t>
            </a:r>
          </a:p>
          <a:p>
            <a:pPr marL="800100" lvl="2" indent="-342900"/>
            <a:r>
              <a:rPr lang="en-US" dirty="0"/>
              <a:t>Policies do change</a:t>
            </a:r>
          </a:p>
          <a:p>
            <a:pPr marL="457200" lvl="2" indent="0">
              <a:buNone/>
            </a:pPr>
            <a:endParaRPr lang="en-US" dirty="0"/>
          </a:p>
          <a:p>
            <a:pPr marL="342900" lvl="1" indent="-342900"/>
            <a:r>
              <a:rPr lang="en-US" dirty="0"/>
              <a:t>Build a relationship with your local FSA farm loan team</a:t>
            </a:r>
          </a:p>
        </p:txBody>
      </p:sp>
      <p:sp>
        <p:nvSpPr>
          <p:cNvPr id="4" name="TextBox 3">
            <a:extLst>
              <a:ext uri="{FF2B5EF4-FFF2-40B4-BE49-F238E27FC236}">
                <a16:creationId xmlns:a16="http://schemas.microsoft.com/office/drawing/2014/main" id="{49E26F2F-990E-576E-2A4F-34172151F616}"/>
              </a:ext>
            </a:extLst>
          </p:cNvPr>
          <p:cNvSpPr txBox="1"/>
          <p:nvPr/>
        </p:nvSpPr>
        <p:spPr>
          <a:xfrm>
            <a:off x="6336632" y="26254"/>
            <a:ext cx="2542673" cy="461665"/>
          </a:xfrm>
          <a:prstGeom prst="rect">
            <a:avLst/>
          </a:prstGeom>
          <a:noFill/>
        </p:spPr>
        <p:txBody>
          <a:bodyPr wrap="square" rtlCol="0">
            <a:spAutoFit/>
          </a:bodyPr>
          <a:lstStyle/>
          <a:p>
            <a:r>
              <a:rPr lang="en-US" sz="2400" b="1" dirty="0">
                <a:solidFill>
                  <a:schemeClr val="bg1"/>
                </a:solidFill>
              </a:rPr>
              <a:t>Best Practices</a:t>
            </a:r>
          </a:p>
        </p:txBody>
      </p:sp>
    </p:spTree>
    <p:extLst>
      <p:ext uri="{BB962C8B-B14F-4D97-AF65-F5344CB8AC3E}">
        <p14:creationId xmlns:p14="http://schemas.microsoft.com/office/powerpoint/2010/main" val="78053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63C13-4B32-9215-5967-090B76058F35}"/>
              </a:ext>
            </a:extLst>
          </p:cNvPr>
          <p:cNvSpPr>
            <a:spLocks noGrp="1"/>
          </p:cNvSpPr>
          <p:nvPr>
            <p:ph type="title"/>
          </p:nvPr>
        </p:nvSpPr>
        <p:spPr/>
        <p:txBody>
          <a:bodyPr/>
          <a:lstStyle/>
          <a:p>
            <a:r>
              <a:rPr lang="en-US" dirty="0"/>
              <a:t>Topics</a:t>
            </a:r>
          </a:p>
        </p:txBody>
      </p:sp>
      <p:sp>
        <p:nvSpPr>
          <p:cNvPr id="3" name="Content Placeholder 2">
            <a:extLst>
              <a:ext uri="{FF2B5EF4-FFF2-40B4-BE49-F238E27FC236}">
                <a16:creationId xmlns:a16="http://schemas.microsoft.com/office/drawing/2014/main" id="{7CE3D7E4-1239-2242-CAB4-0D68D9F409AC}"/>
              </a:ext>
            </a:extLst>
          </p:cNvPr>
          <p:cNvSpPr>
            <a:spLocks noGrp="1"/>
          </p:cNvSpPr>
          <p:nvPr>
            <p:ph idx="1"/>
          </p:nvPr>
        </p:nvSpPr>
        <p:spPr/>
        <p:txBody>
          <a:bodyPr/>
          <a:lstStyle/>
          <a:p>
            <a:pPr marL="457200" indent="-457200">
              <a:lnSpc>
                <a:spcPct val="150000"/>
              </a:lnSpc>
              <a:buFont typeface="Arial" panose="020B0604020202020204" pitchFamily="34" charset="0"/>
              <a:buChar char="•"/>
            </a:pPr>
            <a:r>
              <a:rPr lang="en-US" dirty="0">
                <a:solidFill>
                  <a:schemeClr val="tx1"/>
                </a:solidFill>
              </a:rPr>
              <a:t>Operating Loans</a:t>
            </a:r>
          </a:p>
          <a:p>
            <a:pPr marL="457200" indent="-457200">
              <a:lnSpc>
                <a:spcPct val="150000"/>
              </a:lnSpc>
              <a:buFont typeface="Arial" panose="020B0604020202020204" pitchFamily="34" charset="0"/>
              <a:buChar char="•"/>
            </a:pPr>
            <a:r>
              <a:rPr lang="en-US" dirty="0">
                <a:solidFill>
                  <a:schemeClr val="tx1"/>
                </a:solidFill>
              </a:rPr>
              <a:t>Farm Ownership Loans</a:t>
            </a:r>
          </a:p>
          <a:p>
            <a:pPr marL="457200" indent="-457200">
              <a:lnSpc>
                <a:spcPct val="150000"/>
              </a:lnSpc>
              <a:buFont typeface="Arial" panose="020B0604020202020204" pitchFamily="34" charset="0"/>
              <a:buChar char="•"/>
            </a:pPr>
            <a:r>
              <a:rPr lang="en-US" dirty="0">
                <a:solidFill>
                  <a:schemeClr val="tx1"/>
                </a:solidFill>
              </a:rPr>
              <a:t>Partnering with FSA</a:t>
            </a:r>
          </a:p>
          <a:p>
            <a:pPr marL="457200" indent="-457200">
              <a:buFont typeface="Arial" panose="020B0604020202020204" pitchFamily="34" charset="0"/>
              <a:buChar char="•"/>
            </a:pPr>
            <a:endParaRPr lang="en-US" dirty="0">
              <a:solidFill>
                <a:schemeClr val="tx1"/>
              </a:solidFill>
            </a:endParaRPr>
          </a:p>
        </p:txBody>
      </p:sp>
      <p:sp>
        <p:nvSpPr>
          <p:cNvPr id="4" name="TextBox 3">
            <a:extLst>
              <a:ext uri="{FF2B5EF4-FFF2-40B4-BE49-F238E27FC236}">
                <a16:creationId xmlns:a16="http://schemas.microsoft.com/office/drawing/2014/main" id="{BD250177-0380-A3EF-DAF8-A3F5505F7238}"/>
              </a:ext>
            </a:extLst>
          </p:cNvPr>
          <p:cNvSpPr txBox="1"/>
          <p:nvPr/>
        </p:nvSpPr>
        <p:spPr>
          <a:xfrm>
            <a:off x="6336632" y="72583"/>
            <a:ext cx="2542673" cy="461665"/>
          </a:xfrm>
          <a:prstGeom prst="rect">
            <a:avLst/>
          </a:prstGeom>
          <a:noFill/>
        </p:spPr>
        <p:txBody>
          <a:bodyPr wrap="square" rtlCol="0">
            <a:spAutoFit/>
          </a:bodyPr>
          <a:lstStyle/>
          <a:p>
            <a:r>
              <a:rPr lang="en-US" sz="2400" b="1" dirty="0">
                <a:solidFill>
                  <a:schemeClr val="bg1"/>
                </a:solidFill>
              </a:rPr>
              <a:t>FSA Direct Loans</a:t>
            </a:r>
          </a:p>
        </p:txBody>
      </p:sp>
    </p:spTree>
    <p:extLst>
      <p:ext uri="{BB962C8B-B14F-4D97-AF65-F5344CB8AC3E}">
        <p14:creationId xmlns:p14="http://schemas.microsoft.com/office/powerpoint/2010/main" val="256080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2343B-3190-72D5-9990-2A64BC9D0BF6}"/>
              </a:ext>
            </a:extLst>
          </p:cNvPr>
          <p:cNvSpPr>
            <a:spLocks noGrp="1"/>
          </p:cNvSpPr>
          <p:nvPr>
            <p:ph type="title"/>
          </p:nvPr>
        </p:nvSpPr>
        <p:spPr/>
        <p:txBody>
          <a:bodyPr/>
          <a:lstStyle/>
          <a:p>
            <a:r>
              <a:rPr lang="en-US" sz="2800" dirty="0"/>
              <a:t>Working with FSA</a:t>
            </a:r>
          </a:p>
        </p:txBody>
      </p:sp>
      <p:sp>
        <p:nvSpPr>
          <p:cNvPr id="3" name="Content Placeholder 2">
            <a:extLst>
              <a:ext uri="{FF2B5EF4-FFF2-40B4-BE49-F238E27FC236}">
                <a16:creationId xmlns:a16="http://schemas.microsoft.com/office/drawing/2014/main" id="{A608EF8E-523C-C068-8CA7-DFEE9773A84A}"/>
              </a:ext>
            </a:extLst>
          </p:cNvPr>
          <p:cNvSpPr>
            <a:spLocks noGrp="1"/>
          </p:cNvSpPr>
          <p:nvPr>
            <p:ph idx="1"/>
          </p:nvPr>
        </p:nvSpPr>
        <p:spPr/>
        <p:txBody>
          <a:bodyPr/>
          <a:lstStyle/>
          <a:p>
            <a:pPr marL="342900" lvl="1" indent="-342900"/>
            <a:r>
              <a:rPr lang="en-US" dirty="0"/>
              <a:t>Joint meetings with the applicant, lender, and FSA prior to applying for a loan can helpful</a:t>
            </a:r>
          </a:p>
          <a:p>
            <a:pPr marL="800100" lvl="2" indent="-342900"/>
            <a:r>
              <a:rPr lang="en-US" dirty="0"/>
              <a:t>Goals</a:t>
            </a:r>
          </a:p>
          <a:p>
            <a:pPr marL="800100" lvl="2" indent="-342900"/>
            <a:r>
              <a:rPr lang="en-US" dirty="0"/>
              <a:t>Direction</a:t>
            </a:r>
          </a:p>
          <a:p>
            <a:pPr marL="800100" lvl="2" indent="-342900"/>
            <a:r>
              <a:rPr lang="en-US" dirty="0"/>
              <a:t>Process</a:t>
            </a:r>
          </a:p>
          <a:p>
            <a:pPr marL="800100" lvl="2" indent="-342900"/>
            <a:r>
              <a:rPr lang="en-US" dirty="0"/>
              <a:t>Expectations</a:t>
            </a:r>
          </a:p>
          <a:p>
            <a:pPr marL="457200" lvl="2" indent="0">
              <a:buNone/>
            </a:pPr>
            <a:endParaRPr lang="en-US" dirty="0"/>
          </a:p>
          <a:p>
            <a:pPr marL="342900" lvl="1" indent="-342900"/>
            <a:r>
              <a:rPr lang="en-US" dirty="0"/>
              <a:t>Planning ahead is crucial</a:t>
            </a:r>
          </a:p>
          <a:p>
            <a:pPr marL="800100" lvl="2" indent="-342900"/>
            <a:r>
              <a:rPr lang="en-US" dirty="0"/>
              <a:t>Appraisals</a:t>
            </a:r>
          </a:p>
          <a:p>
            <a:pPr marL="800100" lvl="2" indent="-342900"/>
            <a:r>
              <a:rPr lang="en-US" dirty="0"/>
              <a:t>Surveys</a:t>
            </a:r>
          </a:p>
        </p:txBody>
      </p:sp>
      <p:sp>
        <p:nvSpPr>
          <p:cNvPr id="4" name="TextBox 3">
            <a:extLst>
              <a:ext uri="{FF2B5EF4-FFF2-40B4-BE49-F238E27FC236}">
                <a16:creationId xmlns:a16="http://schemas.microsoft.com/office/drawing/2014/main" id="{49E26F2F-990E-576E-2A4F-34172151F616}"/>
              </a:ext>
            </a:extLst>
          </p:cNvPr>
          <p:cNvSpPr txBox="1"/>
          <p:nvPr/>
        </p:nvSpPr>
        <p:spPr>
          <a:xfrm>
            <a:off x="6336632" y="26254"/>
            <a:ext cx="2542673" cy="461665"/>
          </a:xfrm>
          <a:prstGeom prst="rect">
            <a:avLst/>
          </a:prstGeom>
          <a:noFill/>
        </p:spPr>
        <p:txBody>
          <a:bodyPr wrap="square" rtlCol="0">
            <a:spAutoFit/>
          </a:bodyPr>
          <a:lstStyle/>
          <a:p>
            <a:r>
              <a:rPr lang="en-US" sz="2400" b="1" dirty="0">
                <a:solidFill>
                  <a:schemeClr val="bg1"/>
                </a:solidFill>
              </a:rPr>
              <a:t>Best Practices</a:t>
            </a:r>
          </a:p>
        </p:txBody>
      </p:sp>
    </p:spTree>
    <p:extLst>
      <p:ext uri="{BB962C8B-B14F-4D97-AF65-F5344CB8AC3E}">
        <p14:creationId xmlns:p14="http://schemas.microsoft.com/office/powerpoint/2010/main" val="2107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393DC0E-F937-4C02-BC70-099490962DD5}"/>
              </a:ext>
            </a:extLst>
          </p:cNvPr>
          <p:cNvSpPr txBox="1">
            <a:spLocks/>
          </p:cNvSpPr>
          <p:nvPr/>
        </p:nvSpPr>
        <p:spPr bwMode="auto">
          <a:xfrm>
            <a:off x="2175001" y="2847975"/>
            <a:ext cx="5118816" cy="1479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1" fontAlgn="base" hangingPunct="1">
              <a:lnSpc>
                <a:spcPct val="90000"/>
              </a:lnSpc>
              <a:spcBef>
                <a:spcPts val="1000"/>
              </a:spcBef>
              <a:spcAft>
                <a:spcPct val="0"/>
              </a:spcAft>
              <a:buFont typeface="Arial" panose="020B0604020202020204" pitchFamily="34" charset="0"/>
              <a:buNone/>
              <a:defRPr sz="2800" b="1" kern="1200">
                <a:solidFill>
                  <a:srgbClr val="065744"/>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600" dirty="0">
                <a:solidFill>
                  <a:schemeClr val="tx1"/>
                </a:solidFill>
              </a:rPr>
              <a:t>Questions</a:t>
            </a:r>
          </a:p>
        </p:txBody>
      </p:sp>
      <p:sp>
        <p:nvSpPr>
          <p:cNvPr id="2" name="TextBox 1">
            <a:extLst>
              <a:ext uri="{FF2B5EF4-FFF2-40B4-BE49-F238E27FC236}">
                <a16:creationId xmlns:a16="http://schemas.microsoft.com/office/drawing/2014/main" id="{4139FF58-7AE8-73DA-2603-D05DB5134FBC}"/>
              </a:ext>
            </a:extLst>
          </p:cNvPr>
          <p:cNvSpPr txBox="1"/>
          <p:nvPr/>
        </p:nvSpPr>
        <p:spPr>
          <a:xfrm>
            <a:off x="402673" y="6291743"/>
            <a:ext cx="5933960" cy="369332"/>
          </a:xfrm>
          <a:prstGeom prst="rect">
            <a:avLst/>
          </a:prstGeom>
          <a:noFill/>
        </p:spPr>
        <p:txBody>
          <a:bodyPr wrap="square" rtlCol="0">
            <a:spAutoFit/>
          </a:bodyPr>
          <a:lstStyle/>
          <a:p>
            <a:r>
              <a:rPr lang="en-US"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USDA is an equal opportunity provider, employer, and lender</a:t>
            </a:r>
            <a:endParaRPr lang="en-US" dirty="0">
              <a:solidFill>
                <a:schemeClr val="accent6">
                  <a:lumMod val="50000"/>
                </a:schemeClr>
              </a:solidFill>
            </a:endParaRPr>
          </a:p>
        </p:txBody>
      </p:sp>
    </p:spTree>
    <p:extLst>
      <p:ext uri="{BB962C8B-B14F-4D97-AF65-F5344CB8AC3E}">
        <p14:creationId xmlns:p14="http://schemas.microsoft.com/office/powerpoint/2010/main" val="1574508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DAEF43-43EF-83CD-6EB0-8AA4AA0833B8}"/>
              </a:ext>
            </a:extLst>
          </p:cNvPr>
          <p:cNvSpPr>
            <a:spLocks noGrp="1"/>
          </p:cNvSpPr>
          <p:nvPr>
            <p:ph idx="4294967295"/>
          </p:nvPr>
        </p:nvSpPr>
        <p:spPr>
          <a:xfrm>
            <a:off x="1113576" y="1662663"/>
            <a:ext cx="7104063" cy="4351338"/>
          </a:xfrm>
        </p:spPr>
        <p:txBody>
          <a:bodyPr/>
          <a:lstStyle/>
          <a:p>
            <a:pPr marL="0" indent="0">
              <a:buNone/>
            </a:pPr>
            <a:r>
              <a:rPr lang="en-US" dirty="0"/>
              <a:t>There are exceptions for the material being  covered. Exceptions allow for flexibility in the administration of the topics presented and equitable delivery to a large variety of farming operations. We will be focusing on typical applications of FLP programs. If you have a specific scenario, please reach out to your local FSA Farm Loan team. </a:t>
            </a:r>
          </a:p>
          <a:p>
            <a:endParaRPr lang="en-US" dirty="0"/>
          </a:p>
        </p:txBody>
      </p:sp>
      <p:sp>
        <p:nvSpPr>
          <p:cNvPr id="4" name="TextBox 3">
            <a:extLst>
              <a:ext uri="{FF2B5EF4-FFF2-40B4-BE49-F238E27FC236}">
                <a16:creationId xmlns:a16="http://schemas.microsoft.com/office/drawing/2014/main" id="{22F577CD-C56C-5FF3-D9AA-B3A3F39EE8C9}"/>
              </a:ext>
            </a:extLst>
          </p:cNvPr>
          <p:cNvSpPr txBox="1"/>
          <p:nvPr/>
        </p:nvSpPr>
        <p:spPr>
          <a:xfrm>
            <a:off x="6336632" y="88232"/>
            <a:ext cx="2542673" cy="461665"/>
          </a:xfrm>
          <a:prstGeom prst="rect">
            <a:avLst/>
          </a:prstGeom>
          <a:noFill/>
        </p:spPr>
        <p:txBody>
          <a:bodyPr wrap="square" rtlCol="0">
            <a:spAutoFit/>
          </a:bodyPr>
          <a:lstStyle/>
          <a:p>
            <a:r>
              <a:rPr lang="en-US" sz="2400" b="1" dirty="0">
                <a:solidFill>
                  <a:schemeClr val="bg1"/>
                </a:solidFill>
              </a:rPr>
              <a:t>Exceptions</a:t>
            </a:r>
          </a:p>
        </p:txBody>
      </p:sp>
    </p:spTree>
    <p:extLst>
      <p:ext uri="{BB962C8B-B14F-4D97-AF65-F5344CB8AC3E}">
        <p14:creationId xmlns:p14="http://schemas.microsoft.com/office/powerpoint/2010/main" val="2593121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26B27B4-D686-C0A7-ECFE-7C7482EC1CD0}"/>
              </a:ext>
            </a:extLst>
          </p:cNvPr>
          <p:cNvGraphicFramePr>
            <a:graphicFrameLocks noGrp="1"/>
          </p:cNvGraphicFramePr>
          <p:nvPr>
            <p:ph idx="1"/>
            <p:extLst>
              <p:ext uri="{D42A27DB-BD31-4B8C-83A1-F6EECF244321}">
                <p14:modId xmlns:p14="http://schemas.microsoft.com/office/powerpoint/2010/main" val="4191839096"/>
              </p:ext>
            </p:extLst>
          </p:nvPr>
        </p:nvGraphicFramePr>
        <p:xfrm>
          <a:off x="628650" y="1825625"/>
          <a:ext cx="7104063"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AB225106-DD0D-9DC9-1224-04F35322653E}"/>
              </a:ext>
            </a:extLst>
          </p:cNvPr>
          <p:cNvGraphicFramePr/>
          <p:nvPr>
            <p:extLst>
              <p:ext uri="{D42A27DB-BD31-4B8C-83A1-F6EECF244321}">
                <p14:modId xmlns:p14="http://schemas.microsoft.com/office/powerpoint/2010/main" val="2931529080"/>
              </p:ext>
            </p:extLst>
          </p:nvPr>
        </p:nvGraphicFramePr>
        <p:xfrm>
          <a:off x="944578" y="1801812"/>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a:extLst>
              <a:ext uri="{FF2B5EF4-FFF2-40B4-BE49-F238E27FC236}">
                <a16:creationId xmlns:a16="http://schemas.microsoft.com/office/drawing/2014/main" id="{4BDB9A70-BEB9-E3FD-0E13-9360149F63FE}"/>
              </a:ext>
            </a:extLst>
          </p:cNvPr>
          <p:cNvSpPr txBox="1"/>
          <p:nvPr/>
        </p:nvSpPr>
        <p:spPr>
          <a:xfrm>
            <a:off x="6336632" y="88232"/>
            <a:ext cx="2542673" cy="830997"/>
          </a:xfrm>
          <a:prstGeom prst="rect">
            <a:avLst/>
          </a:prstGeom>
          <a:noFill/>
        </p:spPr>
        <p:txBody>
          <a:bodyPr wrap="square" rtlCol="0">
            <a:spAutoFit/>
          </a:bodyPr>
          <a:lstStyle/>
          <a:p>
            <a:r>
              <a:rPr lang="en-US" sz="2400" b="1" dirty="0">
                <a:solidFill>
                  <a:schemeClr val="bg1"/>
                </a:solidFill>
              </a:rPr>
              <a:t>FSA Direct Operating Loans</a:t>
            </a:r>
          </a:p>
        </p:txBody>
      </p:sp>
      <p:sp>
        <p:nvSpPr>
          <p:cNvPr id="7" name="Title 6">
            <a:extLst>
              <a:ext uri="{FF2B5EF4-FFF2-40B4-BE49-F238E27FC236}">
                <a16:creationId xmlns:a16="http://schemas.microsoft.com/office/drawing/2014/main" id="{E7D1B27F-2362-69CF-3575-B5D0F5C8A1B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001911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63C13-4B32-9215-5967-090B76058F35}"/>
              </a:ext>
            </a:extLst>
          </p:cNvPr>
          <p:cNvSpPr>
            <a:spLocks noGrp="1"/>
          </p:cNvSpPr>
          <p:nvPr>
            <p:ph type="title"/>
          </p:nvPr>
        </p:nvSpPr>
        <p:spPr/>
        <p:txBody>
          <a:bodyPr/>
          <a:lstStyle/>
          <a:p>
            <a:endParaRPr lang="en-US" strike="sngStrike" dirty="0"/>
          </a:p>
        </p:txBody>
      </p:sp>
      <p:sp>
        <p:nvSpPr>
          <p:cNvPr id="3" name="Content Placeholder 2">
            <a:extLst>
              <a:ext uri="{FF2B5EF4-FFF2-40B4-BE49-F238E27FC236}">
                <a16:creationId xmlns:a16="http://schemas.microsoft.com/office/drawing/2014/main" id="{7CE3D7E4-1239-2242-CAB4-0D68D9F409AC}"/>
              </a:ext>
            </a:extLst>
          </p:cNvPr>
          <p:cNvSpPr>
            <a:spLocks noGrp="1"/>
          </p:cNvSpPr>
          <p:nvPr>
            <p:ph idx="1"/>
          </p:nvPr>
        </p:nvSpPr>
        <p:spPr/>
        <p:txBody>
          <a:bodyPr/>
          <a:lstStyle/>
          <a:p>
            <a:r>
              <a:rPr lang="en-US" dirty="0">
                <a:solidFill>
                  <a:schemeClr val="tx1"/>
                </a:solidFill>
              </a:rPr>
              <a:t>Direct OL purposes are addressed in 3-FLP par. 201</a:t>
            </a:r>
          </a:p>
          <a:p>
            <a:pPr marL="1143000" lvl="1" indent="-457200"/>
            <a:r>
              <a:rPr lang="en-US" sz="1800" dirty="0"/>
              <a:t>Reorganizing a farm</a:t>
            </a:r>
          </a:p>
          <a:p>
            <a:pPr marL="1143000" lvl="1" indent="-457200"/>
            <a:r>
              <a:rPr lang="en-US" sz="1800" dirty="0"/>
              <a:t>Chattel and other purchases</a:t>
            </a:r>
          </a:p>
          <a:p>
            <a:pPr marL="1143000" lvl="1" indent="-457200"/>
            <a:r>
              <a:rPr lang="en-US" sz="1800" dirty="0"/>
              <a:t>Annual Farm Operating Expenses</a:t>
            </a:r>
          </a:p>
          <a:p>
            <a:pPr marL="1143000" lvl="1" indent="-457200"/>
            <a:r>
              <a:rPr lang="en-US" sz="1800" dirty="0"/>
              <a:t>Refinancing Farm-Related Debts</a:t>
            </a:r>
          </a:p>
          <a:p>
            <a:pPr marL="1143000" lvl="1" indent="-457200"/>
            <a:r>
              <a:rPr lang="en-US" sz="1800" dirty="0"/>
              <a:t>Minor Real Estate Repairs or Improvements</a:t>
            </a:r>
          </a:p>
          <a:p>
            <a:pPr marL="1143000" lvl="1" indent="-457200"/>
            <a:r>
              <a:rPr lang="en-US" sz="1800" dirty="0"/>
              <a:t>Principal and Interest Payments</a:t>
            </a:r>
          </a:p>
          <a:p>
            <a:pPr marL="1143000" lvl="1" indent="-457200"/>
            <a:r>
              <a:rPr lang="en-US" sz="1800" dirty="0"/>
              <a:t>Other Farm Needs</a:t>
            </a:r>
          </a:p>
          <a:p>
            <a:pPr marL="1143000" lvl="1" indent="-457200"/>
            <a:r>
              <a:rPr lang="en-US" sz="1800" dirty="0"/>
              <a:t>Land and Water Development</a:t>
            </a:r>
          </a:p>
          <a:p>
            <a:pPr marL="1143000" lvl="1" indent="-457200"/>
            <a:r>
              <a:rPr lang="en-US" sz="1800" dirty="0"/>
              <a:t>Loan Closing Costs</a:t>
            </a:r>
          </a:p>
          <a:p>
            <a:pPr marL="1143000" lvl="1" indent="-457200"/>
            <a:r>
              <a:rPr lang="en-US" sz="1800" dirty="0"/>
              <a:t>Occupational Safety and Health Act of 1970 Compliance</a:t>
            </a:r>
          </a:p>
          <a:p>
            <a:pPr marL="1143000" lvl="1" indent="-457200"/>
            <a:r>
              <a:rPr lang="en-US" sz="1800" dirty="0"/>
              <a:t>Training Costs</a:t>
            </a:r>
          </a:p>
          <a:p>
            <a:endParaRPr lang="en-US" dirty="0"/>
          </a:p>
        </p:txBody>
      </p:sp>
      <p:sp>
        <p:nvSpPr>
          <p:cNvPr id="4" name="TextBox 3">
            <a:extLst>
              <a:ext uri="{FF2B5EF4-FFF2-40B4-BE49-F238E27FC236}">
                <a16:creationId xmlns:a16="http://schemas.microsoft.com/office/drawing/2014/main" id="{BD250177-0380-A3EF-DAF8-A3F5505F7238}"/>
              </a:ext>
            </a:extLst>
          </p:cNvPr>
          <p:cNvSpPr txBox="1"/>
          <p:nvPr/>
        </p:nvSpPr>
        <p:spPr>
          <a:xfrm>
            <a:off x="6336632" y="88232"/>
            <a:ext cx="2542673" cy="830997"/>
          </a:xfrm>
          <a:prstGeom prst="rect">
            <a:avLst/>
          </a:prstGeom>
          <a:noFill/>
        </p:spPr>
        <p:txBody>
          <a:bodyPr wrap="square" rtlCol="0">
            <a:spAutoFit/>
          </a:bodyPr>
          <a:lstStyle/>
          <a:p>
            <a:r>
              <a:rPr lang="en-US" sz="2400" b="1" dirty="0">
                <a:solidFill>
                  <a:schemeClr val="bg1"/>
                </a:solidFill>
              </a:rPr>
              <a:t>FSA Direct Operating Loans</a:t>
            </a:r>
          </a:p>
        </p:txBody>
      </p:sp>
    </p:spTree>
    <p:extLst>
      <p:ext uri="{BB962C8B-B14F-4D97-AF65-F5344CB8AC3E}">
        <p14:creationId xmlns:p14="http://schemas.microsoft.com/office/powerpoint/2010/main" val="383264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nodeType="after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1000"/>
                                        <p:tgtEl>
                                          <p:spTgt spid="3">
                                            <p:txEl>
                                              <p:pRg st="9" end="9"/>
                                            </p:txEl>
                                          </p:spTgt>
                                        </p:tgtEl>
                                      </p:cBhvr>
                                    </p:animEffect>
                                    <p:anim calcmode="lin" valueType="num">
                                      <p:cBhvr>
                                        <p:cTn id="5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nodeType="after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fade">
                                      <p:cBhvr>
                                        <p:cTn id="61" dur="1000"/>
                                        <p:tgtEl>
                                          <p:spTgt spid="3">
                                            <p:txEl>
                                              <p:pRg st="10" end="10"/>
                                            </p:txEl>
                                          </p:spTgt>
                                        </p:tgtEl>
                                      </p:cBhvr>
                                    </p:animEffect>
                                    <p:anim calcmode="lin" valueType="num">
                                      <p:cBhvr>
                                        <p:cTn id="6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nodeType="after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fade">
                                      <p:cBhvr>
                                        <p:cTn id="67" dur="1000"/>
                                        <p:tgtEl>
                                          <p:spTgt spid="3">
                                            <p:txEl>
                                              <p:pRg st="11" end="11"/>
                                            </p:txEl>
                                          </p:spTgt>
                                        </p:tgtEl>
                                      </p:cBhvr>
                                    </p:animEffect>
                                    <p:anim calcmode="lin" valueType="num">
                                      <p:cBhvr>
                                        <p:cTn id="6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A9579-84E3-6BD8-FC85-63548B4CB119}"/>
              </a:ext>
            </a:extLst>
          </p:cNvPr>
          <p:cNvSpPr>
            <a:spLocks noGrp="1"/>
          </p:cNvSpPr>
          <p:nvPr>
            <p:ph type="title"/>
          </p:nvPr>
        </p:nvSpPr>
        <p:spPr/>
        <p:txBody>
          <a:bodyPr/>
          <a:lstStyle/>
          <a:p>
            <a:r>
              <a:rPr lang="en-US" dirty="0"/>
              <a:t>Loan Limits</a:t>
            </a:r>
          </a:p>
        </p:txBody>
      </p:sp>
      <p:sp>
        <p:nvSpPr>
          <p:cNvPr id="3" name="Content Placeholder 2">
            <a:extLst>
              <a:ext uri="{FF2B5EF4-FFF2-40B4-BE49-F238E27FC236}">
                <a16:creationId xmlns:a16="http://schemas.microsoft.com/office/drawing/2014/main" id="{D06340A5-9245-EF5A-B831-DB943042355A}"/>
              </a:ext>
            </a:extLst>
          </p:cNvPr>
          <p:cNvSpPr>
            <a:spLocks noGrp="1"/>
          </p:cNvSpPr>
          <p:nvPr>
            <p:ph idx="1"/>
          </p:nvPr>
        </p:nvSpPr>
        <p:spPr/>
        <p:txBody>
          <a:bodyPr/>
          <a:lstStyle/>
          <a:p>
            <a:pPr algn="ctr"/>
            <a:endParaRPr lang="en-US" dirty="0"/>
          </a:p>
          <a:p>
            <a:pPr algn="ctr"/>
            <a:r>
              <a:rPr lang="en-US" dirty="0">
                <a:solidFill>
                  <a:schemeClr val="tx1"/>
                </a:solidFill>
              </a:rPr>
              <a:t>Microloans</a:t>
            </a:r>
          </a:p>
          <a:p>
            <a:pPr marL="457200" indent="-457200">
              <a:buFont typeface="Arial" panose="020B0604020202020204" pitchFamily="34" charset="0"/>
              <a:buChar char="•"/>
            </a:pPr>
            <a:r>
              <a:rPr lang="en-US" sz="2400" b="0" dirty="0">
                <a:solidFill>
                  <a:schemeClr val="tx1"/>
                </a:solidFill>
              </a:rPr>
              <a:t>Total outstanding principal balance, for direct operating loan debt, not to exceed $50,000 </a:t>
            </a:r>
          </a:p>
          <a:p>
            <a:endParaRPr lang="en-US" sz="2000" b="0" dirty="0">
              <a:solidFill>
                <a:schemeClr val="tx1"/>
              </a:solidFill>
            </a:endParaRPr>
          </a:p>
          <a:p>
            <a:pPr algn="ctr"/>
            <a:r>
              <a:rPr lang="en-US" dirty="0">
                <a:solidFill>
                  <a:schemeClr val="tx1"/>
                </a:solidFill>
              </a:rPr>
              <a:t>Direct Operating Loans</a:t>
            </a:r>
          </a:p>
          <a:p>
            <a:pPr marL="457200" indent="-457200">
              <a:buFont typeface="Arial" panose="020B0604020202020204" pitchFamily="34" charset="0"/>
              <a:buChar char="•"/>
            </a:pPr>
            <a:r>
              <a:rPr lang="en-US" sz="2400" b="0" dirty="0">
                <a:solidFill>
                  <a:schemeClr val="tx1"/>
                </a:solidFill>
              </a:rPr>
              <a:t>Total outstanding principal balance, for direct operating loan debt, not to exceed $400,000</a:t>
            </a:r>
          </a:p>
          <a:p>
            <a:pPr marL="457200" indent="-457200">
              <a:buFont typeface="Arial" panose="020B0604020202020204" pitchFamily="34" charset="0"/>
              <a:buChar char="•"/>
            </a:pPr>
            <a:endParaRPr lang="en-US" dirty="0"/>
          </a:p>
          <a:p>
            <a:pPr marL="1143000" lvl="1" indent="-457200"/>
            <a:endParaRPr lang="en-US" dirty="0"/>
          </a:p>
        </p:txBody>
      </p:sp>
      <p:sp>
        <p:nvSpPr>
          <p:cNvPr id="4" name="TextBox 3">
            <a:extLst>
              <a:ext uri="{FF2B5EF4-FFF2-40B4-BE49-F238E27FC236}">
                <a16:creationId xmlns:a16="http://schemas.microsoft.com/office/drawing/2014/main" id="{2A92146B-CD25-EA49-3C10-9B5E3447194C}"/>
              </a:ext>
            </a:extLst>
          </p:cNvPr>
          <p:cNvSpPr txBox="1"/>
          <p:nvPr/>
        </p:nvSpPr>
        <p:spPr>
          <a:xfrm>
            <a:off x="6336632" y="88232"/>
            <a:ext cx="2542673" cy="830997"/>
          </a:xfrm>
          <a:prstGeom prst="rect">
            <a:avLst/>
          </a:prstGeom>
          <a:noFill/>
        </p:spPr>
        <p:txBody>
          <a:bodyPr wrap="square" rtlCol="0">
            <a:spAutoFit/>
          </a:bodyPr>
          <a:lstStyle/>
          <a:p>
            <a:r>
              <a:rPr lang="en-US" sz="2400" b="1" dirty="0">
                <a:solidFill>
                  <a:schemeClr val="bg1"/>
                </a:solidFill>
              </a:rPr>
              <a:t>FSA Direct Operating Loans</a:t>
            </a:r>
          </a:p>
        </p:txBody>
      </p:sp>
    </p:spTree>
    <p:extLst>
      <p:ext uri="{BB962C8B-B14F-4D97-AF65-F5344CB8AC3E}">
        <p14:creationId xmlns:p14="http://schemas.microsoft.com/office/powerpoint/2010/main" val="324185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2343B-3190-72D5-9990-2A64BC9D0BF6}"/>
              </a:ext>
            </a:extLst>
          </p:cNvPr>
          <p:cNvSpPr>
            <a:spLocks noGrp="1"/>
          </p:cNvSpPr>
          <p:nvPr>
            <p:ph type="title"/>
          </p:nvPr>
        </p:nvSpPr>
        <p:spPr/>
        <p:txBody>
          <a:bodyPr/>
          <a:lstStyle/>
          <a:p>
            <a:r>
              <a:rPr lang="en-US" dirty="0"/>
              <a:t>Terms</a:t>
            </a:r>
          </a:p>
        </p:txBody>
      </p:sp>
      <p:sp>
        <p:nvSpPr>
          <p:cNvPr id="3" name="Content Placeholder 2">
            <a:extLst>
              <a:ext uri="{FF2B5EF4-FFF2-40B4-BE49-F238E27FC236}">
                <a16:creationId xmlns:a16="http://schemas.microsoft.com/office/drawing/2014/main" id="{A608EF8E-523C-C068-8CA7-DFEE9773A84A}"/>
              </a:ext>
            </a:extLst>
          </p:cNvPr>
          <p:cNvSpPr>
            <a:spLocks noGrp="1"/>
          </p:cNvSpPr>
          <p:nvPr>
            <p:ph idx="1"/>
          </p:nvPr>
        </p:nvSpPr>
        <p:spPr/>
        <p:txBody>
          <a:bodyPr/>
          <a:lstStyle/>
          <a:p>
            <a:pPr marL="398463" lvl="1" indent="-398463"/>
            <a:r>
              <a:rPr lang="en-US" b="1" dirty="0"/>
              <a:t>Annual Operating Loans </a:t>
            </a:r>
          </a:p>
          <a:p>
            <a:pPr marL="914400" lvl="2" indent="-452438"/>
            <a:r>
              <a:rPr lang="en-US" dirty="0"/>
              <a:t>Not to exceed 24 months from the date of the note</a:t>
            </a:r>
          </a:p>
          <a:p>
            <a:pPr marL="914400" lvl="2" indent="-452438"/>
            <a:r>
              <a:rPr lang="en-US" dirty="0"/>
              <a:t>Repayment is scheduled when income is planned to be available. </a:t>
            </a:r>
          </a:p>
          <a:p>
            <a:pPr marL="1600200" lvl="2" indent="-457200"/>
            <a:endParaRPr lang="en-US" dirty="0"/>
          </a:p>
          <a:p>
            <a:pPr marL="342900" lvl="1" indent="-342900"/>
            <a:r>
              <a:rPr lang="en-US" b="1" dirty="0"/>
              <a:t>Term Operating Loans</a:t>
            </a:r>
          </a:p>
          <a:p>
            <a:pPr marL="914400" lvl="2" indent="-457200"/>
            <a:r>
              <a:rPr lang="en-US" dirty="0"/>
              <a:t>Maturity is limited to 7 years from the date of the note</a:t>
            </a:r>
          </a:p>
          <a:p>
            <a:pPr marL="914400" lvl="2" indent="-457200"/>
            <a:r>
              <a:rPr lang="en-US" dirty="0"/>
              <a:t>Can be amortized over 21 years</a:t>
            </a:r>
          </a:p>
          <a:p>
            <a:pPr marL="914400" lvl="2" indent="-457200"/>
            <a:r>
              <a:rPr lang="en-US" dirty="0"/>
              <a:t>May be limited to useful life of security</a:t>
            </a:r>
          </a:p>
          <a:p>
            <a:pPr marL="1600200" lvl="2" indent="-457200"/>
            <a:endParaRPr lang="en-US" dirty="0"/>
          </a:p>
        </p:txBody>
      </p:sp>
      <p:sp>
        <p:nvSpPr>
          <p:cNvPr id="4" name="TextBox 3">
            <a:extLst>
              <a:ext uri="{FF2B5EF4-FFF2-40B4-BE49-F238E27FC236}">
                <a16:creationId xmlns:a16="http://schemas.microsoft.com/office/drawing/2014/main" id="{49E26F2F-990E-576E-2A4F-34172151F616}"/>
              </a:ext>
            </a:extLst>
          </p:cNvPr>
          <p:cNvSpPr txBox="1"/>
          <p:nvPr/>
        </p:nvSpPr>
        <p:spPr>
          <a:xfrm>
            <a:off x="6336632" y="88232"/>
            <a:ext cx="2542673" cy="830997"/>
          </a:xfrm>
          <a:prstGeom prst="rect">
            <a:avLst/>
          </a:prstGeom>
          <a:noFill/>
        </p:spPr>
        <p:txBody>
          <a:bodyPr wrap="square" rtlCol="0">
            <a:spAutoFit/>
          </a:bodyPr>
          <a:lstStyle/>
          <a:p>
            <a:r>
              <a:rPr lang="en-US" sz="2400" b="1" dirty="0">
                <a:solidFill>
                  <a:schemeClr val="bg1"/>
                </a:solidFill>
              </a:rPr>
              <a:t>FSA Direct Operating Loans</a:t>
            </a:r>
          </a:p>
        </p:txBody>
      </p:sp>
    </p:spTree>
    <p:extLst>
      <p:ext uri="{BB962C8B-B14F-4D97-AF65-F5344CB8AC3E}">
        <p14:creationId xmlns:p14="http://schemas.microsoft.com/office/powerpoint/2010/main" val="109033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C4B04-7679-5F22-93EE-42319F5D23D8}"/>
              </a:ext>
            </a:extLst>
          </p:cNvPr>
          <p:cNvSpPr>
            <a:spLocks noGrp="1"/>
          </p:cNvSpPr>
          <p:nvPr>
            <p:ph type="title"/>
          </p:nvPr>
        </p:nvSpPr>
        <p:spPr/>
        <p:txBody>
          <a:bodyPr/>
          <a:lstStyle/>
          <a:p>
            <a:r>
              <a:rPr lang="en-US" dirty="0"/>
              <a:t>Rates</a:t>
            </a:r>
          </a:p>
        </p:txBody>
      </p:sp>
      <p:sp>
        <p:nvSpPr>
          <p:cNvPr id="3" name="Content Placeholder 2">
            <a:extLst>
              <a:ext uri="{FF2B5EF4-FFF2-40B4-BE49-F238E27FC236}">
                <a16:creationId xmlns:a16="http://schemas.microsoft.com/office/drawing/2014/main" id="{BEC12DA5-F130-804C-C556-24AF763AA57E}"/>
              </a:ext>
            </a:extLst>
          </p:cNvPr>
          <p:cNvSpPr>
            <a:spLocks noGrp="1"/>
          </p:cNvSpPr>
          <p:nvPr>
            <p:ph idx="1"/>
          </p:nvPr>
        </p:nvSpPr>
        <p:spPr/>
        <p:txBody>
          <a:bodyPr/>
          <a:lstStyle/>
          <a:p>
            <a:pPr marL="1143000" lvl="1" indent="-457200"/>
            <a:r>
              <a:rPr lang="en-US" dirty="0"/>
              <a:t>Established monthly (5.125%)</a:t>
            </a:r>
          </a:p>
          <a:p>
            <a:pPr marL="1143000" lvl="1" indent="-457200"/>
            <a:r>
              <a:rPr lang="en-US" dirty="0"/>
              <a:t>Fixed for the life of the loan</a:t>
            </a:r>
          </a:p>
          <a:p>
            <a:pPr marL="1143000" lvl="1" indent="-457200"/>
            <a:r>
              <a:rPr lang="en-US" dirty="0"/>
              <a:t>The lower of the interest rate in effect at the time of approval or loan closing</a:t>
            </a:r>
          </a:p>
          <a:p>
            <a:pPr marL="1143000" lvl="1" indent="-457200"/>
            <a:r>
              <a:rPr lang="en-US" dirty="0"/>
              <a:t>Limited resource rate is used if a feasible plan cannot be developed at the regular interest rate. (Continuation of the limited </a:t>
            </a:r>
            <a:r>
              <a:rPr lang="en-US" dirty="0" err="1"/>
              <a:t>resourse</a:t>
            </a:r>
            <a:r>
              <a:rPr lang="en-US" dirty="0"/>
              <a:t> rate is subject to review at least every two years) (5%)</a:t>
            </a:r>
          </a:p>
          <a:p>
            <a:pPr marL="1143000" lvl="1" indent="-457200"/>
            <a:r>
              <a:rPr lang="en-US" dirty="0"/>
              <a:t>Microloan rate to a beginning farmer or veteran rancher may choose the microloan rate (5%) or regular rate</a:t>
            </a:r>
          </a:p>
        </p:txBody>
      </p:sp>
      <p:sp>
        <p:nvSpPr>
          <p:cNvPr id="4" name="TextBox 3">
            <a:extLst>
              <a:ext uri="{FF2B5EF4-FFF2-40B4-BE49-F238E27FC236}">
                <a16:creationId xmlns:a16="http://schemas.microsoft.com/office/drawing/2014/main" id="{0EFCCEBD-D7BF-CD4C-799F-3B2FFCCC647B}"/>
              </a:ext>
            </a:extLst>
          </p:cNvPr>
          <p:cNvSpPr txBox="1"/>
          <p:nvPr/>
        </p:nvSpPr>
        <p:spPr>
          <a:xfrm>
            <a:off x="6336632" y="88232"/>
            <a:ext cx="2542673" cy="830997"/>
          </a:xfrm>
          <a:prstGeom prst="rect">
            <a:avLst/>
          </a:prstGeom>
          <a:noFill/>
        </p:spPr>
        <p:txBody>
          <a:bodyPr wrap="square" rtlCol="0">
            <a:spAutoFit/>
          </a:bodyPr>
          <a:lstStyle/>
          <a:p>
            <a:r>
              <a:rPr lang="en-US" sz="2400" b="1" dirty="0">
                <a:solidFill>
                  <a:schemeClr val="bg1"/>
                </a:solidFill>
              </a:rPr>
              <a:t>FSA Direct Operating Loans</a:t>
            </a:r>
          </a:p>
        </p:txBody>
      </p:sp>
    </p:spTree>
    <p:extLst>
      <p:ext uri="{BB962C8B-B14F-4D97-AF65-F5344CB8AC3E}">
        <p14:creationId xmlns:p14="http://schemas.microsoft.com/office/powerpoint/2010/main" val="256794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sa-ppt-template.pot [Compatibility Mode]" id="{7A87407A-F044-497B-9585-DD6A32B1E9E6}" vid="{6653CAB2-3E40-4644-AD49-89E22922AC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fsa-ppt-template</Template>
  <TotalTime>10505</TotalTime>
  <Words>1754</Words>
  <Application>Microsoft Office PowerPoint</Application>
  <PresentationFormat>On-screen Show (4:3)</PresentationFormat>
  <Paragraphs>284</Paragraphs>
  <Slides>31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Wingdings</vt:lpstr>
      <vt:lpstr>Office Theme</vt:lpstr>
      <vt:lpstr>September 2023 Guaranteed Lender Training</vt:lpstr>
      <vt:lpstr>PowerPoint Presentation</vt:lpstr>
      <vt:lpstr>Topics</vt:lpstr>
      <vt:lpstr>PowerPoint Presentation</vt:lpstr>
      <vt:lpstr>PowerPoint Presentation</vt:lpstr>
      <vt:lpstr>PowerPoint Presentation</vt:lpstr>
      <vt:lpstr>Loan Limits</vt:lpstr>
      <vt:lpstr>Terms</vt:lpstr>
      <vt:lpstr>Rates</vt:lpstr>
      <vt:lpstr>Eligibility/Limitations Include</vt:lpstr>
      <vt:lpstr>PowerPoint Presentation</vt:lpstr>
      <vt:lpstr>PowerPoint Presentation</vt:lpstr>
      <vt:lpstr>Uses</vt:lpstr>
      <vt:lpstr>All Farm Ownership Loans</vt:lpstr>
      <vt:lpstr>All Farm Ownership Loans</vt:lpstr>
      <vt:lpstr>Regular</vt:lpstr>
      <vt:lpstr>Micro Loans</vt:lpstr>
      <vt:lpstr>Joint Financing</vt:lpstr>
      <vt:lpstr>Joint Financing</vt:lpstr>
      <vt:lpstr>Down Payment</vt:lpstr>
      <vt:lpstr>Down Payment</vt:lpstr>
      <vt:lpstr>Example </vt:lpstr>
      <vt:lpstr>Scenario 1: Non-SDA, Beginning, or Veteran Farmer</vt:lpstr>
      <vt:lpstr>Scenario 1: Non-SDA, Beginning, or Veteran Farmer</vt:lpstr>
      <vt:lpstr>Scenario 2: Non-SDA, Beginning, or Veteran Farmer</vt:lpstr>
      <vt:lpstr>Scenario 2: Non-SDA, Beginning, or Veteran Farmer</vt:lpstr>
      <vt:lpstr>Scenario 3: SDA, Beginning, or Veteran Farmer</vt:lpstr>
      <vt:lpstr>Scenario 3: SDA, Beginning, or Veteran Farmer</vt:lpstr>
      <vt:lpstr>Working with FSA</vt:lpstr>
      <vt:lpstr>Working with FSA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PLP Refresher Training</dc:title>
  <dc:creator>Ford, Steven - FSA, Washington, DC</dc:creator>
  <cp:lastModifiedBy>Peterson, Paul - FPAC-FSA, MN</cp:lastModifiedBy>
  <cp:revision>16</cp:revision>
  <dcterms:created xsi:type="dcterms:W3CDTF">2023-01-18T20:13:28Z</dcterms:created>
  <dcterms:modified xsi:type="dcterms:W3CDTF">2023-09-19T02:42:12Z</dcterms:modified>
</cp:coreProperties>
</file>