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706" r:id="rId5"/>
    <p:sldMasterId id="2147483715" r:id="rId6"/>
    <p:sldMasterId id="2147483723" r:id="rId7"/>
    <p:sldMasterId id="2147483728" r:id="rId8"/>
    <p:sldMasterId id="2147483737" r:id="rId9"/>
  </p:sldMasterIdLst>
  <p:notesMasterIdLst>
    <p:notesMasterId r:id="rId26"/>
  </p:notesMasterIdLst>
  <p:sldIdLst>
    <p:sldId id="2147470310" r:id="rId10"/>
    <p:sldId id="2147470302" r:id="rId11"/>
    <p:sldId id="2147470314" r:id="rId12"/>
    <p:sldId id="2147470365" r:id="rId13"/>
    <p:sldId id="2147470382" r:id="rId14"/>
    <p:sldId id="2147470321" r:id="rId15"/>
    <p:sldId id="2147470328" r:id="rId16"/>
    <p:sldId id="2147470331" r:id="rId17"/>
    <p:sldId id="2147470381" r:id="rId18"/>
    <p:sldId id="2147470384" r:id="rId19"/>
    <p:sldId id="2147470383" r:id="rId20"/>
    <p:sldId id="384" r:id="rId21"/>
    <p:sldId id="2147470377" r:id="rId22"/>
    <p:sldId id="2147470385" r:id="rId23"/>
    <p:sldId id="2147470379" r:id="rId24"/>
    <p:sldId id="2147470367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E75646-4293-4862-2180-112F8DF877C3}" name="Robertson, Amanda - FPAC-FSA, DC" initials="RD" userId="S::amanda.robertson@usda.gov::a5d6e888-07c7-4abb-9a91-97a42fe4a915" providerId="AD"/>
  <p188:author id="{0FD250AD-1D57-A74B-8471-15B390729F77}" name="Lin, Esther - FPAC-FSA, DC" initials="LD" userId="S::esther.lin@usda.gov::5a3f774d-9bc6-4409-b4b2-0f013e29f7af" providerId="AD"/>
  <p188:author id="{9C2425AF-3596-1DE2-6757-C23CFBA10737}" name="Anderson, Blain" initials="AB" userId="S::blanderson@deloitte.com::b80ff9d3-9f1a-4666-bb61-4294a0876f68" providerId="AD"/>
  <p188:author id="{4D5EDDC2-762A-8777-E06E-36AB4F5D5C27}" name="Gullickson, Gail - FPAC-FSA, SD" initials="GGFFS" userId="S::gail.gullickson@usda.gov::b946e3df-8b44-490d-ae8b-403eb5d0b0a0" providerId="AD"/>
  <p188:author id="{2F103ED4-BD43-BE4A-0768-163E0477E941}" name="Ours, Carolyn" initials="OC" userId="S::caours@deloitte.com::a1ab82c3-97b8-4b67-9936-083ef501cd9d" providerId="AD"/>
  <p188:author id="{3F0417F4-BBE0-1D12-E94D-EDD17923FCDF}" name="Bruck, Houston - FPAC-FSA, DC" initials="HB" userId="S::Houston.Bruck@usda.gov::adffa1ba-1d87-499e-b97b-2e38bf4d27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6C55"/>
    <a:srgbClr val="003DA5"/>
    <a:srgbClr val="8C857B"/>
    <a:srgbClr val="074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0DA19-EA72-4832-86E9-69CDC08C9E31}" v="3" dt="2024-08-08T15:54:44.519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35" autoAdjust="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>
        <p:guide pos="19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72C2C0-D30A-4EE3-9C28-94937C56E74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F7A225-C63D-4E36-94E7-4C27EB54C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8EE25-3647-4315-B6B2-C6F340069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1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8EE25-3647-4315-B6B2-C6F340069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80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9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8EE25-3647-4315-B6B2-C6F340069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3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8EE25-3647-4315-B6B2-C6F340069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8EE25-3647-4315-B6B2-C6F340069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47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8EE25-3647-4315-B6B2-C6F340069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2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8EE25-3647-4315-B6B2-C6F340069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7A225-C63D-4E36-94E7-4C27EB54C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1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AD0AA8-E444-47EF-89E5-736BB9B92D2D}"/>
              </a:ext>
            </a:extLst>
          </p:cNvPr>
          <p:cNvSpPr/>
          <p:nvPr userDrawn="1"/>
        </p:nvSpPr>
        <p:spPr>
          <a:xfrm>
            <a:off x="0" y="1255271"/>
            <a:ext cx="6032876" cy="411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7CE488-345B-4087-B356-7841365FD68C}"/>
              </a:ext>
            </a:extLst>
          </p:cNvPr>
          <p:cNvSpPr/>
          <p:nvPr userDrawn="1"/>
        </p:nvSpPr>
        <p:spPr>
          <a:xfrm>
            <a:off x="6225172" y="1255271"/>
            <a:ext cx="290259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A83115-0EE0-4DD7-9EE2-BAE89C704D0C}"/>
              </a:ext>
            </a:extLst>
          </p:cNvPr>
          <p:cNvSpPr/>
          <p:nvPr userDrawn="1"/>
        </p:nvSpPr>
        <p:spPr>
          <a:xfrm>
            <a:off x="9320064" y="1255271"/>
            <a:ext cx="287193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266056-6F28-4FC4-A607-F9B804CA0388}"/>
              </a:ext>
            </a:extLst>
          </p:cNvPr>
          <p:cNvSpPr/>
          <p:nvPr userDrawn="1"/>
        </p:nvSpPr>
        <p:spPr>
          <a:xfrm>
            <a:off x="6225172" y="3495279"/>
            <a:ext cx="5966829" cy="187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C97D9E10-36DF-43A3-9452-DE4CDD54F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5713"/>
            <a:ext cx="6032500" cy="4113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CE8192B-B4FF-4B3E-A295-05E256A8B9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5172" y="1255271"/>
            <a:ext cx="2902596" cy="2047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5BC4A1-8F6A-474B-A40F-E9BC331AA9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0064" y="1255714"/>
            <a:ext cx="2871936" cy="204727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2332BB-BA4A-47D7-A477-91535F93F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72" y="3495279"/>
            <a:ext cx="5966828" cy="1873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Title Placeholder">
            <a:extLst>
              <a:ext uri="{FF2B5EF4-FFF2-40B4-BE49-F238E27FC236}">
                <a16:creationId xmlns:a16="http://schemas.microsoft.com/office/drawing/2014/main" id="{53A51CD8-641B-4C4C-8732-51F14D4214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1" y="5726430"/>
            <a:ext cx="7071356" cy="83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54203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1BB7F13C-E486-40C2-BF93-2A434A8ACD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1133650"/>
            <a:ext cx="8981860" cy="460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C9DED199-B34B-47C8-8A70-BB8768DF59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925782"/>
            <a:ext cx="8673202" cy="390351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Rectangle">
            <a:extLst>
              <a:ext uri="{FF2B5EF4-FFF2-40B4-BE49-F238E27FC236}">
                <a16:creationId xmlns:a16="http://schemas.microsoft.com/office/drawing/2014/main" id="{EF9F4156-6790-4E80-9424-B88EF82B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1219200"/>
            <a:ext cx="2311078" cy="461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9421300-9FF3-4C26-A673-97FEA0847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33636" y="1219201"/>
            <a:ext cx="2311078" cy="4610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4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">
            <a:extLst>
              <a:ext uri="{FF2B5EF4-FFF2-40B4-BE49-F238E27FC236}">
                <a16:creationId xmlns:a16="http://schemas.microsoft.com/office/drawing/2014/main" id="{DCDE2B79-B68C-4EC8-AEC2-A4EFBDD6A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1133650"/>
            <a:ext cx="8981860" cy="460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7C40AB2-BF02-4621-BC8F-5E3A21CDC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925782"/>
            <a:ext cx="8673202" cy="390351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Rectangle 1">
            <a:extLst>
              <a:ext uri="{FF2B5EF4-FFF2-40B4-BE49-F238E27FC236}">
                <a16:creationId xmlns:a16="http://schemas.microsoft.com/office/drawing/2014/main" id="{7858EC9A-293D-4DC4-8D17-1C7CD6AB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1219200"/>
            <a:ext cx="2311078" cy="2204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7B37783-ECCB-4CEC-8DEF-782C6EDEE5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6122" y="1219200"/>
            <a:ext cx="2311078" cy="22042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Rectangle 2">
            <a:extLst>
              <a:ext uri="{FF2B5EF4-FFF2-40B4-BE49-F238E27FC236}">
                <a16:creationId xmlns:a16="http://schemas.microsoft.com/office/drawing/2014/main" id="{9F74EC4E-08ED-4D5B-88C8-B35C6C457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3615159"/>
            <a:ext cx="2311078" cy="221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E40B09F-7889-4775-B6DE-56CA7462ED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6122" y="3615159"/>
            <a:ext cx="2311078" cy="2214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72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6770DAE3-2381-4875-B570-7BE2E6602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1133650"/>
            <a:ext cx="8981860" cy="460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5973D01-8BEB-4B0B-9704-367B201B8C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925782"/>
            <a:ext cx="8673202" cy="390351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Rectangle 1">
            <a:extLst>
              <a:ext uri="{FF2B5EF4-FFF2-40B4-BE49-F238E27FC236}">
                <a16:creationId xmlns:a16="http://schemas.microsoft.com/office/drawing/2014/main" id="{BE72AEDF-E8E4-4178-B8DD-D7142BFC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1219200"/>
            <a:ext cx="2311078" cy="140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7B37783-ECCB-4CEC-8DEF-782C6EDEE5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6122" y="1224782"/>
            <a:ext cx="2311078" cy="14041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Rectangle 2">
            <a:extLst>
              <a:ext uri="{FF2B5EF4-FFF2-40B4-BE49-F238E27FC236}">
                <a16:creationId xmlns:a16="http://schemas.microsoft.com/office/drawing/2014/main" id="{ED60EF21-0DD7-4767-B8E3-F6C1BC5EB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2820615"/>
            <a:ext cx="2311078" cy="140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90FFE57-166C-478F-8B2C-D9C7A5C8A1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6122" y="2826197"/>
            <a:ext cx="2311078" cy="14041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Rectangle 3">
            <a:extLst>
              <a:ext uri="{FF2B5EF4-FFF2-40B4-BE49-F238E27FC236}">
                <a16:creationId xmlns:a16="http://schemas.microsoft.com/office/drawing/2014/main" id="{9F74EC4E-08ED-4D5B-88C8-B35C6C457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4419600"/>
            <a:ext cx="2311078" cy="140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D07752D-E45F-4B16-8378-CCB0D6DE1D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6122" y="4425182"/>
            <a:ext cx="2311078" cy="14041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3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FB31B53-9EDC-9D36-413D-2D4195743D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3974" y="1243981"/>
            <a:ext cx="2902596" cy="2132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515253-CBFE-830D-9DDB-DA213C2AB4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20065" y="1244260"/>
            <a:ext cx="2871935" cy="2132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090FDBA-98DB-51AA-90A9-A8FC410B94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1510" y="3547668"/>
            <a:ext cx="5950489" cy="20819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06B1DD18-97DB-81BF-6CEA-5B9CE191EF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2" y="1888958"/>
            <a:ext cx="5650368" cy="3491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C6AD9-375E-75B5-78CB-F7B6BF921E39}"/>
              </a:ext>
            </a:extLst>
          </p:cNvPr>
          <p:cNvSpPr txBox="1"/>
          <p:nvPr userDrawn="1"/>
        </p:nvSpPr>
        <p:spPr>
          <a:xfrm>
            <a:off x="209012" y="1485546"/>
            <a:ext cx="262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Loan Programs |</a:t>
            </a:r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0957F-0944-B8A9-A191-7D296A63AED8}"/>
              </a:ext>
            </a:extLst>
          </p:cNvPr>
          <p:cNvSpPr txBox="1"/>
          <p:nvPr userDrawn="1"/>
        </p:nvSpPr>
        <p:spPr>
          <a:xfrm>
            <a:off x="2707640" y="1485546"/>
            <a:ext cx="237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3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FB31B53-9EDC-9D36-413D-2D4195743D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3974" y="1243981"/>
            <a:ext cx="2902596" cy="2132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515253-CBFE-830D-9DDB-DA213C2AB4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20065" y="1244260"/>
            <a:ext cx="2871935" cy="2132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909B7E1-6F67-EFDB-270C-31F1B4F51A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43981"/>
            <a:ext cx="6032874" cy="43856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090FDBA-98DB-51AA-90A9-A8FC410B94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1510" y="3547668"/>
            <a:ext cx="5950489" cy="20819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Placeholder">
            <a:extLst>
              <a:ext uri="{FF2B5EF4-FFF2-40B4-BE49-F238E27FC236}">
                <a16:creationId xmlns:a16="http://schemas.microsoft.com/office/drawing/2014/main" id="{5BE615E4-0596-B054-46AC-2935003CDA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2" y="1888958"/>
            <a:ext cx="5650368" cy="3491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84D1D-D397-C00C-7734-76C5FC15BB04}"/>
              </a:ext>
            </a:extLst>
          </p:cNvPr>
          <p:cNvSpPr txBox="1"/>
          <p:nvPr userDrawn="1"/>
        </p:nvSpPr>
        <p:spPr>
          <a:xfrm>
            <a:off x="209012" y="1485546"/>
            <a:ext cx="262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Loan Programs |</a:t>
            </a:r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C7354-4074-3ED7-BBB2-F732E28FB7DF}"/>
              </a:ext>
            </a:extLst>
          </p:cNvPr>
          <p:cNvSpPr txBox="1"/>
          <p:nvPr userDrawn="1"/>
        </p:nvSpPr>
        <p:spPr>
          <a:xfrm>
            <a:off x="2707640" y="1485546"/>
            <a:ext cx="237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6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N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776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1E00D753-5BF8-03B3-357F-885CCCA737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3974" y="1243981"/>
            <a:ext cx="2902596" cy="2132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DB846F0-F973-57B1-2EFB-1AB220CA8E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20065" y="1244260"/>
            <a:ext cx="2871935" cy="2132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9192FB3-02D5-1AC8-C99A-BE83E38AD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43981"/>
            <a:ext cx="6032874" cy="43856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AFFE536-6488-7AD7-62FE-BE0BBCF76D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1510" y="3547668"/>
            <a:ext cx="5950489" cy="20819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itle Placeholder">
            <a:extLst>
              <a:ext uri="{FF2B5EF4-FFF2-40B4-BE49-F238E27FC236}">
                <a16:creationId xmlns:a16="http://schemas.microsoft.com/office/drawing/2014/main" id="{4D8C2E46-E1EA-8264-3993-A198186355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2" y="1888958"/>
            <a:ext cx="5650368" cy="308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 of Slide Divider</a:t>
            </a:r>
          </a:p>
        </p:txBody>
      </p:sp>
    </p:spTree>
    <p:extLst>
      <p:ext uri="{BB962C8B-B14F-4D97-AF65-F5344CB8AC3E}">
        <p14:creationId xmlns:p14="http://schemas.microsoft.com/office/powerpoint/2010/main" val="364378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F74FF550-C5F0-4A31-A0AA-57E4E4D5A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DA071-1C02-4B80-F9CB-A289CE10D8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343CB-0EC3-5A67-D4AC-08020D565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776" y="1736332"/>
            <a:ext cx="11690424" cy="439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388F5F-DCB8-B99D-7F79-91B50D63BF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1521"/>
            <a:ext cx="11680150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01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91B1-C23D-B816-C76F-49E0E024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CD390D82-9722-2849-C731-2C321CC3B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3BD8ADC-E8A5-0F70-F0B7-DBE87F250E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776" y="2496065"/>
            <a:ext cx="5849341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0502CA-E60D-0912-8B39-9B078305D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6776" y="2011737"/>
            <a:ext cx="58360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4A62A7A-0B3F-7FCD-ACAC-2D9F02335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4112" y="2496065"/>
            <a:ext cx="5775200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11D992F-8F9B-1ABD-CB8D-7AA5963208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45883" y="2011737"/>
            <a:ext cx="5770125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7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91B1-C23D-B816-C76F-49E0E024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1D08456A-2BA2-2070-9835-6276C329AE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1C136C6-6EC8-46BD-1C0F-23215CC12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917" y="2496065"/>
            <a:ext cx="3775676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125EBB0-F73F-ED50-3409-C6E20B058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689" y="2011737"/>
            <a:ext cx="3772358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8135C8-4AEA-1AD3-92AD-1BC5A4C0698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69559" y="2496065"/>
            <a:ext cx="3758610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BBA2BF-47B5-B150-E03D-E3BAC8E98D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66076" y="2011737"/>
            <a:ext cx="3762093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CAAAE5-840C-706E-B30A-C832102811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4828" y="2496065"/>
            <a:ext cx="3772371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D33A958-DB36-A973-F480-E58D053EBD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4828" y="2011737"/>
            <a:ext cx="3762098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55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N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6DB4110C-F0A2-4ADD-AE63-1FC7F0E3B2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1" y="5726430"/>
            <a:ext cx="7071356" cy="83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21960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91B1-C23D-B816-C76F-49E0E024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33BF965F-05E4-1CA3-D511-9CA6B9BF93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C1D1DD-17A5-D390-340E-5AF523BC53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005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D43B349-665F-571B-7BBA-1F90F4D624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6776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157109-BF94-1C5C-CAC2-1ACD138A104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87763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93FC3E8-D734-94A1-5851-38193AB622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79534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7B2EEC3-2E60-0354-AD05-AA94569428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80040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A45179-E707-E639-5DC2-0A8D39BEAD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1811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7CEB3CB-0F1B-5C2B-C6C0-0CA692F1D9B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76315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F62B220-E178-4C67-FFC1-C2FBCA8C80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68086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69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9421300-9FF3-4C26-A673-97FEA08476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0478" y="832704"/>
            <a:ext cx="2582660" cy="53013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3B954-2BA0-1F1B-1B0C-BAFFF415E6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77E28DF-F153-32BB-6F21-1A565D6DED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975799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D17DC86-F0A3-7171-708D-B9BA81A8A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3234"/>
            <a:ext cx="8975799" cy="482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296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0F2832E-C497-C223-7EC5-70507C2CA9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1110" y="832704"/>
            <a:ext cx="2582660" cy="25907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43814D2-D1D7-3F8E-7AA1-21C9D3CEC7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80478" y="3615157"/>
            <a:ext cx="2582660" cy="25189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C3B1E-6831-0FD2-5B0E-2E5DDB4BC5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21AB95B-68C8-1301-241D-0CB5A7444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975799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3BD09C-D528-2E3A-A37F-CD35F8463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776" y="1313234"/>
            <a:ext cx="8975799" cy="482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76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709519C6-FEAE-0122-160D-5A95749909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0478" y="832705"/>
            <a:ext cx="2582660" cy="1616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9ECC1867-1E90-D502-45D6-6518A30AE1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0478" y="4517801"/>
            <a:ext cx="2582660" cy="1616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3A60DC33-7F2B-320D-4E98-52F04D8AC2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0478" y="2675253"/>
            <a:ext cx="2582660" cy="1616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F2C6F-2845-AAB1-0FCA-9B3F0F672F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9AE2322-CB4E-F7F1-D7EA-2AC918959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975799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ED1FF2D-4B9C-C9E3-9F2E-04A2DB4EE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3234"/>
            <a:ext cx="8975799" cy="482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176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F74FF550-C5F0-4A31-A0AA-57E4E4D5A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DA071-1C02-4B80-F9CB-A289CE10D8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1001" y="6472921"/>
            <a:ext cx="409575" cy="365125"/>
          </a:xfr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343CB-0EC3-5A67-D4AC-08020D565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776" y="1736332"/>
            <a:ext cx="11690424" cy="439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388F5F-DCB8-B99D-7F79-91B50D63BF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1521"/>
            <a:ext cx="11680150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85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91B1-C23D-B816-C76F-49E0E024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CD390D82-9722-2849-C731-2C321CC3B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3BD8ADC-E8A5-0F70-F0B7-DBE87F250E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776" y="2496065"/>
            <a:ext cx="5849341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0502CA-E60D-0912-8B39-9B078305D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6776" y="2011737"/>
            <a:ext cx="58360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4A62A7A-0B3F-7FCD-ACAC-2D9F02335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4112" y="2496065"/>
            <a:ext cx="5775200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11D992F-8F9B-1ABD-CB8D-7AA5963208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45883" y="2011737"/>
            <a:ext cx="5770125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50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91B1-C23D-B816-C76F-49E0E024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1D08456A-2BA2-2070-9835-6276C329AE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1C136C6-6EC8-46BD-1C0F-23215CC12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917" y="2496065"/>
            <a:ext cx="3775676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125EBB0-F73F-ED50-3409-C6E20B058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689" y="2011737"/>
            <a:ext cx="3772358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8135C8-4AEA-1AD3-92AD-1BC5A4C0698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69559" y="2496065"/>
            <a:ext cx="3758610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BBA2BF-47B5-B150-E03D-E3BAC8E98D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66076" y="2011737"/>
            <a:ext cx="3762093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CAAAE5-840C-706E-B30A-C832102811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4828" y="2496065"/>
            <a:ext cx="3772371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D33A958-DB36-A973-F480-E58D053EBD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4828" y="2011737"/>
            <a:ext cx="3762098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53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91B1-C23D-B816-C76F-49E0E024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33BF965F-05E4-1CA3-D511-9CA6B9BF93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C1D1DD-17A5-D390-340E-5AF523BC53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005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D43B349-665F-571B-7BBA-1F90F4D624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6776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157109-BF94-1C5C-CAC2-1ACD138A104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87763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93FC3E8-D734-94A1-5851-38193AB622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79534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7B2EEC3-2E60-0354-AD05-AA94569428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80040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A45179-E707-E639-5DC2-0A8D39BEAD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1811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7CEB3CB-0F1B-5C2B-C6C0-0CA692F1D9B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76315" y="2496065"/>
            <a:ext cx="2716724" cy="3226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F62B220-E178-4C67-FFC1-C2FBCA8C80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68086" y="2011737"/>
            <a:ext cx="2714337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95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9421300-9FF3-4C26-A673-97FEA08476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0478" y="832704"/>
            <a:ext cx="2582660" cy="53013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3B954-2BA0-1F1B-1B0C-BAFFF415E6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77E28DF-F153-32BB-6F21-1A565D6DED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975799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D17DC86-F0A3-7171-708D-B9BA81A8A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3234"/>
            <a:ext cx="8975799" cy="482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846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0F2832E-C497-C223-7EC5-70507C2CA9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1110" y="832704"/>
            <a:ext cx="2582660" cy="25907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43814D2-D1D7-3F8E-7AA1-21C9D3CEC7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80478" y="3615157"/>
            <a:ext cx="2582660" cy="25189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C3B1E-6831-0FD2-5B0E-2E5DDB4BC5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21AB95B-68C8-1301-241D-0CB5A7444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975799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3BD09C-D528-2E3A-A37F-CD35F8463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776" y="1313234"/>
            <a:ext cx="8975799" cy="482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44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y Rectangle">
            <a:extLst>
              <a:ext uri="{FF2B5EF4-FFF2-40B4-BE49-F238E27FC236}">
                <a16:creationId xmlns:a16="http://schemas.microsoft.com/office/drawing/2014/main" id="{79F3FA21-32DA-4C38-8299-88FEFA2C3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55271"/>
            <a:ext cx="6032876" cy="4114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B824948-7DE2-41F5-BE27-87349BE01F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1" y="1255271"/>
            <a:ext cx="5530431" cy="411420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Divider Slide Title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8A70739-026E-4B9F-A8C5-8058205D0AA7}"/>
              </a:ext>
            </a:extLst>
          </p:cNvPr>
          <p:cNvSpPr/>
          <p:nvPr userDrawn="1"/>
        </p:nvSpPr>
        <p:spPr>
          <a:xfrm>
            <a:off x="6225172" y="1255271"/>
            <a:ext cx="290259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E393653-42EA-4CD1-9134-AC75DD79569F}"/>
              </a:ext>
            </a:extLst>
          </p:cNvPr>
          <p:cNvSpPr/>
          <p:nvPr userDrawn="1"/>
        </p:nvSpPr>
        <p:spPr>
          <a:xfrm>
            <a:off x="9320064" y="1255271"/>
            <a:ext cx="287193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0B14B5B-CD68-4361-95C8-B6A835F8AE1F}"/>
              </a:ext>
            </a:extLst>
          </p:cNvPr>
          <p:cNvSpPr/>
          <p:nvPr userDrawn="1"/>
        </p:nvSpPr>
        <p:spPr>
          <a:xfrm>
            <a:off x="6225172" y="3495279"/>
            <a:ext cx="5966829" cy="187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80AC0F-1710-4D52-A7E0-538CAA25D9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5173" y="1255826"/>
            <a:ext cx="2902596" cy="2047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E77A1B9-A512-4501-9DAF-EB9FFE6E5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0065" y="1256269"/>
            <a:ext cx="2871936" cy="20472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D1462A7-C7E4-4DFA-80F9-708DEE043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73" y="3495834"/>
            <a:ext cx="5966828" cy="1873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0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709519C6-FEAE-0122-160D-5A95749909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0478" y="832705"/>
            <a:ext cx="2582660" cy="1616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9ECC1867-1E90-D502-45D6-6518A30AE1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0478" y="4517801"/>
            <a:ext cx="2582660" cy="1616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3A60DC33-7F2B-320D-4E98-52F04D8AC2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0478" y="2675253"/>
            <a:ext cx="2582660" cy="1616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F2C6F-2845-AAB1-0FCA-9B3F0F672F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9AE2322-CB4E-F7F1-D7EA-2AC918959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975799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ED1FF2D-4B9C-C9E3-9F2E-04A2DB4EE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3234"/>
            <a:ext cx="8975799" cy="482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102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F74FF550-C5F0-4A31-A0AA-57E4E4D5A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11690424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F6D990D-7148-4AB0-B70B-610C4E1FC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11381766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C291371-AE42-E596-3B91-2A738EBD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B991767-D324-479A-8260-AF5204539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41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E023135A-9DBD-43D4-B78B-218E55108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733092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4007ADB3-A81C-4173-A520-5E9E7F324B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8424434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Rectangle">
            <a:extLst>
              <a:ext uri="{FF2B5EF4-FFF2-40B4-BE49-F238E27FC236}">
                <a16:creationId xmlns:a16="http://schemas.microsoft.com/office/drawing/2014/main" id="{EF9F4156-6790-4E80-9424-B88EF82B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914400"/>
            <a:ext cx="2311078" cy="521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9421300-9FF3-4C26-A673-97FEA08476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76122" y="914400"/>
            <a:ext cx="2311078" cy="52196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79C57-C699-1AF0-932A-395A62A3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2B434D1E-5311-4884-AA47-BBA361918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733092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D9DF2AE3-157A-4EBA-BBDC-2629388C38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8424434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Rectangle 1">
            <a:extLst>
              <a:ext uri="{FF2B5EF4-FFF2-40B4-BE49-F238E27FC236}">
                <a16:creationId xmlns:a16="http://schemas.microsoft.com/office/drawing/2014/main" id="{7858EC9A-293D-4DC4-8D17-1C7CD6AB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914400"/>
            <a:ext cx="2311078" cy="2509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7B37783-ECCB-4CEC-8DEF-782C6EDEE5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6122" y="914399"/>
            <a:ext cx="2311078" cy="25090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Rectangle 2">
            <a:extLst>
              <a:ext uri="{FF2B5EF4-FFF2-40B4-BE49-F238E27FC236}">
                <a16:creationId xmlns:a16="http://schemas.microsoft.com/office/drawing/2014/main" id="{9F74EC4E-08ED-4D5B-88C8-B35C6C457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3615159"/>
            <a:ext cx="2311078" cy="25189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3DE705-66A6-4139-B2DC-D25F0EB450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6122" y="3615159"/>
            <a:ext cx="2311078" cy="25189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996544C-61FC-DD42-8F6E-E486F630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72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12E01219-4F6B-4A10-ACAC-FC1373C47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733092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169AAC0-7FCA-410B-B4C3-56626F6790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8424434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Rectangle 1">
            <a:extLst>
              <a:ext uri="{FF2B5EF4-FFF2-40B4-BE49-F238E27FC236}">
                <a16:creationId xmlns:a16="http://schemas.microsoft.com/office/drawing/2014/main" id="{B56D0C75-5B98-46DE-9CDE-7848C98B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914400"/>
            <a:ext cx="2311078" cy="161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FA3DE705-66A6-4139-B2DC-D25F0EB450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6119" y="914400"/>
            <a:ext cx="2311077" cy="16075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Rectangle 2">
            <a:extLst>
              <a:ext uri="{FF2B5EF4-FFF2-40B4-BE49-F238E27FC236}">
                <a16:creationId xmlns:a16="http://schemas.microsoft.com/office/drawing/2014/main" id="{175A8299-EC36-407A-A79D-E8F21B491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1" y="2717074"/>
            <a:ext cx="2311078" cy="161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CA84048-8C0E-492C-AC5F-197EB1BEC3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6118" y="2713658"/>
            <a:ext cx="2311077" cy="16075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Rectangle 3">
            <a:extLst>
              <a:ext uri="{FF2B5EF4-FFF2-40B4-BE49-F238E27FC236}">
                <a16:creationId xmlns:a16="http://schemas.microsoft.com/office/drawing/2014/main" id="{2A4E731A-EF94-4BF9-B8A8-ACC17649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6122" y="4523165"/>
            <a:ext cx="2311078" cy="161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1CFA84E-19F1-45F4-93A1-15252D4AA1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6117" y="4524872"/>
            <a:ext cx="2311077" cy="16075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DEAA502-9A83-EAD5-D014-4731A817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77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F74FF550-C5F0-4A31-A0AA-57E4E4D5A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11690424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DA071-1C02-4B80-F9CB-A289CE10D8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/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343CB-0EC3-5A67-D4AC-08020D565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776" y="1736332"/>
            <a:ext cx="11690424" cy="439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388F5F-DCB8-B99D-7F79-91B50D63BF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1521"/>
            <a:ext cx="11680150" cy="3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0000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658D1B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23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F74FF550-C5F0-4A31-A0AA-57E4E4D5A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1133650"/>
            <a:ext cx="11690424" cy="460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F6D990D-7148-4AB0-B70B-610C4E1FC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925782"/>
            <a:ext cx="11381766" cy="390351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74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90476" cy="1060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ey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5562149"/>
            <a:ext cx="12190476" cy="1295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FPAC Lockup">
            <a:extLst>
              <a:ext uri="{FF2B5EF4-FFF2-40B4-BE49-F238E27FC236}">
                <a16:creationId xmlns:a16="http://schemas.microsoft.com/office/drawing/2014/main" id="{DA92B40F-55B6-4C69-A7EB-3AD64D641DAE}"/>
              </a:ext>
            </a:extLst>
          </p:cNvPr>
          <p:cNvSpPr txBox="1"/>
          <p:nvPr userDrawn="1"/>
        </p:nvSpPr>
        <p:spPr>
          <a:xfrm>
            <a:off x="7495555" y="6146507"/>
            <a:ext cx="4490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FSA | NRCS | RMA | Business Center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DB74064-0CAE-472F-8DD4-B1BD20D69E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446" y="303588"/>
            <a:ext cx="3230880" cy="4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0" r:id="rId2"/>
    <p:sldLayoutId id="21474837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90476" cy="611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ey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428112"/>
            <a:ext cx="12190476" cy="43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B7B5438-7ECB-466F-8401-C7E0FBEB74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788" y="153112"/>
            <a:ext cx="1856583" cy="284860"/>
          </a:xfrm>
          <a:prstGeom prst="rect">
            <a:avLst/>
          </a:prstGeom>
        </p:spPr>
      </p:pic>
      <p:sp>
        <p:nvSpPr>
          <p:cNvPr id="5" name="FPAC">
            <a:extLst>
              <a:ext uri="{FF2B5EF4-FFF2-40B4-BE49-F238E27FC236}">
                <a16:creationId xmlns:a16="http://schemas.microsoft.com/office/drawing/2014/main" id="{5871C35D-D36C-7512-B80E-0F3E860DD746}"/>
              </a:ext>
            </a:extLst>
          </p:cNvPr>
          <p:cNvSpPr txBox="1"/>
          <p:nvPr userDrawn="1"/>
        </p:nvSpPr>
        <p:spPr>
          <a:xfrm>
            <a:off x="205605" y="6507179"/>
            <a:ext cx="716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 - FSA | NRCS | RMA | Business Center</a:t>
            </a:r>
          </a:p>
          <a:p>
            <a:pPr algn="l"/>
            <a:endParaRPr lang="en-US" sz="1200" b="1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DA2C9D4-13D5-59C4-0508-692762AD1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2D4D753-D4D9-43D4-89D7-7DC9A4EB1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  <p:sldLayoutId id="2147483713" r:id="rId4"/>
    <p:sldLayoutId id="214748373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96" userDrawn="1">
          <p15:clr>
            <a:srgbClr val="F26B43"/>
          </p15:clr>
        </p15:guide>
        <p15:guide id="4" orient="horz" pos="4224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8" orient="horz" pos="3672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90476" cy="611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le Grey Rectangle">
            <a:extLst>
              <a:ext uri="{FF2B5EF4-FFF2-40B4-BE49-F238E27FC236}">
                <a16:creationId xmlns:a16="http://schemas.microsoft.com/office/drawing/2014/main" id="{00C36EB6-9D8A-4761-83D7-6F2B2000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07541"/>
            <a:ext cx="12191999" cy="54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ey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428112"/>
            <a:ext cx="12190476" cy="43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226C3D5-2ECA-4B1A-9C3B-2BF31F564A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8788" y="153112"/>
            <a:ext cx="1856583" cy="284860"/>
          </a:xfrm>
          <a:prstGeom prst="rect">
            <a:avLst/>
          </a:prstGeom>
        </p:spPr>
      </p:pic>
      <p:sp>
        <p:nvSpPr>
          <p:cNvPr id="5" name="FPAC">
            <a:extLst>
              <a:ext uri="{FF2B5EF4-FFF2-40B4-BE49-F238E27FC236}">
                <a16:creationId xmlns:a16="http://schemas.microsoft.com/office/drawing/2014/main" id="{52AC94FD-5B65-75DC-A26D-8C36BE16F814}"/>
              </a:ext>
            </a:extLst>
          </p:cNvPr>
          <p:cNvSpPr txBox="1"/>
          <p:nvPr userDrawn="1"/>
        </p:nvSpPr>
        <p:spPr>
          <a:xfrm>
            <a:off x="205605" y="6507179"/>
            <a:ext cx="716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prstClr val="white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 - FSA | NRCS | RMA | Business Center</a:t>
            </a:r>
          </a:p>
          <a:p>
            <a:endParaRPr lang="en-US" sz="1200" b="1">
              <a:solidFill>
                <a:prstClr val="white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949710B-14D2-4967-BAA9-E7F99D20EC96}"/>
              </a:ext>
            </a:extLst>
          </p:cNvPr>
          <p:cNvSpPr txBox="1">
            <a:spLocks/>
          </p:cNvSpPr>
          <p:nvPr userDrawn="1"/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D7ED1-2E42-4ADB-8C05-599F7CF93F53}" type="slidenum">
              <a:rPr lang="en-US" smtClean="0">
                <a:solidFill>
                  <a:prstClr val="white"/>
                </a:solidFill>
                <a:latin typeface="Open Sans"/>
              </a:rPr>
              <a:pPr/>
              <a:t>‹#›</a:t>
            </a:fld>
            <a:endParaRPr lang="en-US">
              <a:solidFill>
                <a:prstClr val="whit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51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96" userDrawn="1">
          <p15:clr>
            <a:srgbClr val="F26B43"/>
          </p15:clr>
        </p15:guide>
        <p15:guide id="4" orient="horz" pos="4224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8" orient="horz" pos="3672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orient="horz" pos="38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ey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5825891"/>
            <a:ext cx="12190476" cy="106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90476" cy="106048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PAC Lockup">
            <a:extLst>
              <a:ext uri="{FF2B5EF4-FFF2-40B4-BE49-F238E27FC236}">
                <a16:creationId xmlns:a16="http://schemas.microsoft.com/office/drawing/2014/main" id="{DA92B40F-55B6-4C69-A7EB-3AD64D641DAE}"/>
              </a:ext>
            </a:extLst>
          </p:cNvPr>
          <p:cNvSpPr txBox="1"/>
          <p:nvPr userDrawn="1"/>
        </p:nvSpPr>
        <p:spPr>
          <a:xfrm>
            <a:off x="7495555" y="6157796"/>
            <a:ext cx="4490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FSA | NRCS | RMA | Business Center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DB74064-0CAE-472F-8DD4-B1BD20D69E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0446" y="281010"/>
            <a:ext cx="3230880" cy="4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412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een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428112"/>
            <a:ext cx="12190476" cy="43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90476" cy="611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LOGO - USDA FSA" descr="Text&#10;&#10;Description automatically generated">
            <a:extLst>
              <a:ext uri="{FF2B5EF4-FFF2-40B4-BE49-F238E27FC236}">
                <a16:creationId xmlns:a16="http://schemas.microsoft.com/office/drawing/2014/main" id="{5B7B5438-7ECB-466F-8401-C7E0FBEB74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8" y="153112"/>
            <a:ext cx="1856583" cy="284860"/>
          </a:xfrm>
          <a:prstGeom prst="rect">
            <a:avLst/>
          </a:prstGeom>
        </p:spPr>
      </p:pic>
      <p:sp>
        <p:nvSpPr>
          <p:cNvPr id="3" name="FPAC">
            <a:extLst>
              <a:ext uri="{FF2B5EF4-FFF2-40B4-BE49-F238E27FC236}">
                <a16:creationId xmlns:a16="http://schemas.microsoft.com/office/drawing/2014/main" id="{0EEB6E4B-E662-2763-ADCA-DB342ED79511}"/>
              </a:ext>
            </a:extLst>
          </p:cNvPr>
          <p:cNvSpPr txBox="1"/>
          <p:nvPr userDrawn="1"/>
        </p:nvSpPr>
        <p:spPr>
          <a:xfrm>
            <a:off x="205605" y="6507179"/>
            <a:ext cx="716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 - FSA | NRCS | RMA | Business Center</a:t>
            </a:r>
          </a:p>
          <a:p>
            <a:pPr algn="l"/>
            <a:endParaRPr lang="en-US" sz="1200" b="1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6C83AE-4113-B615-BEE3-493CCFC80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001" y="6472921"/>
            <a:ext cx="4095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pos="384">
          <p15:clr>
            <a:srgbClr val="F26B43"/>
          </p15:clr>
        </p15:guide>
        <p15:guide id="6" orient="horz" pos="768">
          <p15:clr>
            <a:srgbClr val="F26B43"/>
          </p15:clr>
        </p15:guide>
        <p15:guide id="7" pos="7296">
          <p15:clr>
            <a:srgbClr val="F26B43"/>
          </p15:clr>
        </p15:guide>
        <p15:guide id="8" orient="horz" pos="3672">
          <p15:clr>
            <a:srgbClr val="F26B43"/>
          </p15:clr>
        </p15:guide>
        <p15:guide id="9" orient="horz" pos="576">
          <p15:clr>
            <a:srgbClr val="F26B43"/>
          </p15:clr>
        </p15:guide>
        <p15:guide id="10" orient="horz" pos="3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een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428112"/>
            <a:ext cx="12190476" cy="43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90476" cy="611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PAC">
            <a:extLst>
              <a:ext uri="{FF2B5EF4-FFF2-40B4-BE49-F238E27FC236}">
                <a16:creationId xmlns:a16="http://schemas.microsoft.com/office/drawing/2014/main" id="{A120AAA3-22BC-47BA-AC64-814C7BCD486A}"/>
              </a:ext>
            </a:extLst>
          </p:cNvPr>
          <p:cNvSpPr txBox="1"/>
          <p:nvPr userDrawn="1"/>
        </p:nvSpPr>
        <p:spPr>
          <a:xfrm>
            <a:off x="205605" y="6507179"/>
            <a:ext cx="453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</a:t>
            </a:r>
          </a:p>
        </p:txBody>
      </p:sp>
      <p:sp>
        <p:nvSpPr>
          <p:cNvPr id="6" name="FSA|NRCS|RMA|BC">
            <a:extLst>
              <a:ext uri="{FF2B5EF4-FFF2-40B4-BE49-F238E27FC236}">
                <a16:creationId xmlns:a16="http://schemas.microsoft.com/office/drawing/2014/main" id="{DA92B40F-55B6-4C69-A7EB-3AD64D641DAE}"/>
              </a:ext>
            </a:extLst>
          </p:cNvPr>
          <p:cNvSpPr txBox="1"/>
          <p:nvPr userDrawn="1"/>
        </p:nvSpPr>
        <p:spPr>
          <a:xfrm>
            <a:off x="3333751" y="6503998"/>
            <a:ext cx="304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FSA | NRCS | RMA | Business Center </a:t>
            </a:r>
          </a:p>
        </p:txBody>
      </p:sp>
      <p:pic>
        <p:nvPicPr>
          <p:cNvPr id="10" name="LOGO - USDA FSA" descr="Text&#10;&#10;Description automatically generated">
            <a:extLst>
              <a:ext uri="{FF2B5EF4-FFF2-40B4-BE49-F238E27FC236}">
                <a16:creationId xmlns:a16="http://schemas.microsoft.com/office/drawing/2014/main" id="{5B7B5438-7ECB-466F-8401-C7E0FBEB74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8" y="153112"/>
            <a:ext cx="1856583" cy="2848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BD1D0-DA41-FC97-EDD0-ED5BAF8EB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4366" y="6468954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38BD7ED1-2E42-4ADB-8C05-599F7CF93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81AE6-0D5F-2B49-A755-656FCE60BD43}"/>
              </a:ext>
            </a:extLst>
          </p:cNvPr>
          <p:cNvSpPr txBox="1"/>
          <p:nvPr userDrawn="1"/>
        </p:nvSpPr>
        <p:spPr>
          <a:xfrm>
            <a:off x="10306877" y="6511081"/>
            <a:ext cx="1495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2024</a:t>
            </a:r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9979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pos="384">
          <p15:clr>
            <a:srgbClr val="F26B43"/>
          </p15:clr>
        </p15:guide>
        <p15:guide id="6" orient="horz" pos="768">
          <p15:clr>
            <a:srgbClr val="F26B43"/>
          </p15:clr>
        </p15:guide>
        <p15:guide id="7" pos="7296">
          <p15:clr>
            <a:srgbClr val="F26B43"/>
          </p15:clr>
        </p15:guide>
        <p15:guide id="8" orient="horz" pos="3672">
          <p15:clr>
            <a:srgbClr val="F26B43"/>
          </p15:clr>
        </p15:guide>
        <p15:guide id="9" orient="horz" pos="576">
          <p15:clr>
            <a:srgbClr val="F26B43"/>
          </p15:clr>
        </p15:guide>
        <p15:guide id="10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zJafV7w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194E2-8770-BABE-B57F-DDE9B52C4B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7ED1-2E42-4ADB-8C05-599F7CF93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F7A0E-1D02-755C-5A95-55AA59B19C27}"/>
              </a:ext>
            </a:extLst>
          </p:cNvPr>
          <p:cNvSpPr txBox="1"/>
          <p:nvPr/>
        </p:nvSpPr>
        <p:spPr>
          <a:xfrm>
            <a:off x="391747" y="1803470"/>
            <a:ext cx="10782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Welcome to the briefing on the new Farm Loan Programs rule!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“Enhancing Program Access and Delivery for Farm Loans”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19EC7-F6F3-F632-95C2-25403317E09F}"/>
              </a:ext>
            </a:extLst>
          </p:cNvPr>
          <p:cNvSpPr/>
          <p:nvPr/>
        </p:nvSpPr>
        <p:spPr>
          <a:xfrm>
            <a:off x="3213100" y="3987800"/>
            <a:ext cx="8978900" cy="977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The event will begin shortly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5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C6F23-7A7D-F489-A9C7-E1F5383C9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DF0A1F-8962-E8D6-30A5-E9E43EA7AD3A}"/>
              </a:ext>
            </a:extLst>
          </p:cNvPr>
          <p:cNvSpPr/>
          <p:nvPr/>
        </p:nvSpPr>
        <p:spPr bwMode="gray">
          <a:xfrm flipH="1">
            <a:off x="196776" y="1765057"/>
            <a:ext cx="11258458" cy="6042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822960" tIns="88900" rIns="91440" bIns="8890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2000" b="1" ker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DBSA Program Considerations: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4DC5-9FDE-890D-F9D5-DCF4B68F8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6" y="832704"/>
            <a:ext cx="11690424" cy="5361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Rule Changes: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Distressed Borrower Set-Aside (DBSA)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763C5-32FD-67FA-ABCD-BEA6128A7E96}"/>
              </a:ext>
            </a:extLst>
          </p:cNvPr>
          <p:cNvSpPr/>
          <p:nvPr/>
        </p:nvSpPr>
        <p:spPr bwMode="gray">
          <a:xfrm rot="5400000" flipH="1">
            <a:off x="5716769" y="-218603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a quick resolution to temporary borrower distress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39BD0-327F-955A-A336-67A28C7B1E83}"/>
              </a:ext>
            </a:extLst>
          </p:cNvPr>
          <p:cNvSpPr/>
          <p:nvPr/>
        </p:nvSpPr>
        <p:spPr bwMode="gray">
          <a:xfrm rot="5400000" flipH="1">
            <a:off x="5716769" y="-156374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Operates similarly to the existing Disaster Set-Aside (DSA) program 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814F7-A5EA-73BF-28E5-99C246F720C5}"/>
              </a:ext>
            </a:extLst>
          </p:cNvPr>
          <p:cNvSpPr/>
          <p:nvPr/>
        </p:nvSpPr>
        <p:spPr bwMode="gray">
          <a:xfrm rot="5400000" flipH="1">
            <a:off x="5716769" y="-94145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not require natural disaster impacts 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A682F-63F6-190A-7B2A-1537A70C6A47}"/>
              </a:ext>
            </a:extLst>
          </p:cNvPr>
          <p:cNvSpPr/>
          <p:nvPr/>
        </p:nvSpPr>
        <p:spPr bwMode="gray">
          <a:xfrm rot="5400000" flipH="1">
            <a:off x="5716769" y="-319161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Defers payment at a reduced interest rate (0.125%)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D1BFF2-E9A8-1019-6C31-B4FEB0792402}"/>
              </a:ext>
            </a:extLst>
          </p:cNvPr>
          <p:cNvCxnSpPr>
            <a:cxnSpLocks/>
          </p:cNvCxnSpPr>
          <p:nvPr/>
        </p:nvCxnSpPr>
        <p:spPr>
          <a:xfrm flipH="1">
            <a:off x="447485" y="2369326"/>
            <a:ext cx="10149" cy="2885325"/>
          </a:xfrm>
          <a:prstGeom prst="line">
            <a:avLst/>
          </a:prstGeom>
          <a:noFill/>
          <a:ln w="38100" cap="flat" cmpd="sng" algn="ctr">
            <a:solidFill>
              <a:schemeClr val="accent5"/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4B7E2A-654A-0A09-DB6B-B24C516D6803}"/>
              </a:ext>
            </a:extLst>
          </p:cNvPr>
          <p:cNvCxnSpPr>
            <a:cxnSpLocks/>
          </p:cNvCxnSpPr>
          <p:nvPr/>
        </p:nvCxnSpPr>
        <p:spPr>
          <a:xfrm flipH="1">
            <a:off x="457634" y="276549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3B3D16-A8C3-0AD8-9E5B-39BFBCBD0A85}"/>
              </a:ext>
            </a:extLst>
          </p:cNvPr>
          <p:cNvCxnSpPr>
            <a:cxnSpLocks/>
          </p:cNvCxnSpPr>
          <p:nvPr/>
        </p:nvCxnSpPr>
        <p:spPr>
          <a:xfrm flipH="1">
            <a:off x="452559" y="4632361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D38F86-9DA6-6719-6108-682C47C781C7}"/>
              </a:ext>
            </a:extLst>
          </p:cNvPr>
          <p:cNvCxnSpPr>
            <a:cxnSpLocks/>
          </p:cNvCxnSpPr>
          <p:nvPr/>
        </p:nvCxnSpPr>
        <p:spPr>
          <a:xfrm flipH="1">
            <a:off x="457634" y="401007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123026-445D-10CF-8806-05CEB692B114}"/>
              </a:ext>
            </a:extLst>
          </p:cNvPr>
          <p:cNvCxnSpPr>
            <a:cxnSpLocks/>
          </p:cNvCxnSpPr>
          <p:nvPr/>
        </p:nvCxnSpPr>
        <p:spPr>
          <a:xfrm flipH="1">
            <a:off x="457634" y="338778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ysDash"/>
            <a:headEnd type="oval"/>
            <a:tailEnd type="none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7458F6E-A4C2-9573-04A0-5739DB4E7502}"/>
              </a:ext>
            </a:extLst>
          </p:cNvPr>
          <p:cNvSpPr/>
          <p:nvPr/>
        </p:nvSpPr>
        <p:spPr bwMode="gray">
          <a:xfrm rot="5400000" flipH="1">
            <a:off x="5711695" y="303129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Preserves future Primary</a:t>
            </a: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Loan Servicing opportunities for borrowers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59D127-42DD-A5EB-04C1-43AC8F86BE69}"/>
              </a:ext>
            </a:extLst>
          </p:cNvPr>
          <p:cNvCxnSpPr>
            <a:cxnSpLocks/>
          </p:cNvCxnSpPr>
          <p:nvPr/>
        </p:nvCxnSpPr>
        <p:spPr>
          <a:xfrm flipH="1">
            <a:off x="447485" y="5254651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ysDash"/>
            <a:headEnd type="oval"/>
            <a:tailEnd type="none"/>
          </a:ln>
          <a:effectLst/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C0C4-56D3-EB3F-F9B3-11F392AB0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76569F-91D9-D70E-42D9-E6533CD2C9A3}"/>
              </a:ext>
            </a:extLst>
          </p:cNvPr>
          <p:cNvGrpSpPr/>
          <p:nvPr/>
        </p:nvGrpSpPr>
        <p:grpSpPr>
          <a:xfrm>
            <a:off x="384697" y="1966350"/>
            <a:ext cx="245276" cy="207487"/>
            <a:chOff x="-1791897" y="3911125"/>
            <a:chExt cx="282622" cy="239079"/>
          </a:xfrm>
        </p:grpSpPr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62E6BA15-2CF4-E976-FC8B-D672C65893F0}"/>
                </a:ext>
              </a:extLst>
            </p:cNvPr>
            <p:cNvSpPr/>
            <p:nvPr/>
          </p:nvSpPr>
          <p:spPr>
            <a:xfrm>
              <a:off x="-1791897" y="3954407"/>
              <a:ext cx="282622" cy="195797"/>
            </a:xfrm>
            <a:custGeom>
              <a:avLst/>
              <a:gdLst>
                <a:gd name="connsiteX0" fmla="*/ 134189 w 175083"/>
                <a:gd name="connsiteY0" fmla="*/ 47242 h 121295"/>
                <a:gd name="connsiteX1" fmla="*/ 134189 w 175083"/>
                <a:gd name="connsiteY1" fmla="*/ 74054 h 121295"/>
                <a:gd name="connsiteX2" fmla="*/ 127799 w 175083"/>
                <a:gd name="connsiteY2" fmla="*/ 80438 h 121295"/>
                <a:gd name="connsiteX3" fmla="*/ 107350 w 175083"/>
                <a:gd name="connsiteY3" fmla="*/ 80438 h 121295"/>
                <a:gd name="connsiteX4" fmla="*/ 107350 w 175083"/>
                <a:gd name="connsiteY4" fmla="*/ 100867 h 121295"/>
                <a:gd name="connsiteX5" fmla="*/ 100961 w 175083"/>
                <a:gd name="connsiteY5" fmla="*/ 107251 h 121295"/>
                <a:gd name="connsiteX6" fmla="*/ 74123 w 175083"/>
                <a:gd name="connsiteY6" fmla="*/ 107251 h 121295"/>
                <a:gd name="connsiteX7" fmla="*/ 67733 w 175083"/>
                <a:gd name="connsiteY7" fmla="*/ 100867 h 121295"/>
                <a:gd name="connsiteX8" fmla="*/ 67733 w 175083"/>
                <a:gd name="connsiteY8" fmla="*/ 80438 h 121295"/>
                <a:gd name="connsiteX9" fmla="*/ 47285 w 175083"/>
                <a:gd name="connsiteY9" fmla="*/ 80438 h 121295"/>
                <a:gd name="connsiteX10" fmla="*/ 40895 w 175083"/>
                <a:gd name="connsiteY10" fmla="*/ 74054 h 121295"/>
                <a:gd name="connsiteX11" fmla="*/ 40895 w 175083"/>
                <a:gd name="connsiteY11" fmla="*/ 47242 h 121295"/>
                <a:gd name="connsiteX12" fmla="*/ 47285 w 175083"/>
                <a:gd name="connsiteY12" fmla="*/ 40858 h 121295"/>
                <a:gd name="connsiteX13" fmla="*/ 67733 w 175083"/>
                <a:gd name="connsiteY13" fmla="*/ 40858 h 121295"/>
                <a:gd name="connsiteX14" fmla="*/ 67733 w 175083"/>
                <a:gd name="connsiteY14" fmla="*/ 20429 h 121295"/>
                <a:gd name="connsiteX15" fmla="*/ 74123 w 175083"/>
                <a:gd name="connsiteY15" fmla="*/ 14045 h 121295"/>
                <a:gd name="connsiteX16" fmla="*/ 100961 w 175083"/>
                <a:gd name="connsiteY16" fmla="*/ 14045 h 121295"/>
                <a:gd name="connsiteX17" fmla="*/ 107350 w 175083"/>
                <a:gd name="connsiteY17" fmla="*/ 20429 h 121295"/>
                <a:gd name="connsiteX18" fmla="*/ 107350 w 175083"/>
                <a:gd name="connsiteY18" fmla="*/ 40858 h 121295"/>
                <a:gd name="connsiteX19" fmla="*/ 127799 w 175083"/>
                <a:gd name="connsiteY19" fmla="*/ 40858 h 121295"/>
                <a:gd name="connsiteX20" fmla="*/ 134189 w 175083"/>
                <a:gd name="connsiteY20" fmla="*/ 47242 h 121295"/>
                <a:gd name="connsiteX21" fmla="*/ 0 w 175083"/>
                <a:gd name="connsiteY21" fmla="*/ 121296 h 121295"/>
                <a:gd name="connsiteX22" fmla="*/ 175084 w 175083"/>
                <a:gd name="connsiteY22" fmla="*/ 121296 h 121295"/>
                <a:gd name="connsiteX23" fmla="*/ 175084 w 175083"/>
                <a:gd name="connsiteY23" fmla="*/ 0 h 121295"/>
                <a:gd name="connsiteX24" fmla="*/ 0 w 175083"/>
                <a:gd name="connsiteY24" fmla="*/ 0 h 121295"/>
                <a:gd name="connsiteX25" fmla="*/ 0 w 175083"/>
                <a:gd name="connsiteY25" fmla="*/ 121296 h 12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083" h="121295">
                  <a:moveTo>
                    <a:pt x="134189" y="47242"/>
                  </a:moveTo>
                  <a:lnTo>
                    <a:pt x="134189" y="74054"/>
                  </a:lnTo>
                  <a:cubicBezTo>
                    <a:pt x="134189" y="77885"/>
                    <a:pt x="131633" y="80438"/>
                    <a:pt x="127799" y="80438"/>
                  </a:cubicBezTo>
                  <a:lnTo>
                    <a:pt x="107350" y="80438"/>
                  </a:lnTo>
                  <a:lnTo>
                    <a:pt x="107350" y="100867"/>
                  </a:lnTo>
                  <a:cubicBezTo>
                    <a:pt x="107350" y="104697"/>
                    <a:pt x="104794" y="107251"/>
                    <a:pt x="100961" y="107251"/>
                  </a:cubicBezTo>
                  <a:lnTo>
                    <a:pt x="74123" y="107251"/>
                  </a:lnTo>
                  <a:cubicBezTo>
                    <a:pt x="70289" y="107251"/>
                    <a:pt x="67733" y="104697"/>
                    <a:pt x="67733" y="100867"/>
                  </a:cubicBezTo>
                  <a:lnTo>
                    <a:pt x="67733" y="80438"/>
                  </a:lnTo>
                  <a:lnTo>
                    <a:pt x="47285" y="80438"/>
                  </a:lnTo>
                  <a:cubicBezTo>
                    <a:pt x="43451" y="80438"/>
                    <a:pt x="40895" y="77885"/>
                    <a:pt x="40895" y="74054"/>
                  </a:cubicBezTo>
                  <a:lnTo>
                    <a:pt x="40895" y="47242"/>
                  </a:lnTo>
                  <a:cubicBezTo>
                    <a:pt x="40895" y="43411"/>
                    <a:pt x="43451" y="40858"/>
                    <a:pt x="47285" y="40858"/>
                  </a:cubicBezTo>
                  <a:lnTo>
                    <a:pt x="67733" y="40858"/>
                  </a:lnTo>
                  <a:lnTo>
                    <a:pt x="67733" y="20429"/>
                  </a:lnTo>
                  <a:cubicBezTo>
                    <a:pt x="67733" y="16598"/>
                    <a:pt x="70289" y="14045"/>
                    <a:pt x="74123" y="14045"/>
                  </a:cubicBezTo>
                  <a:lnTo>
                    <a:pt x="100961" y="14045"/>
                  </a:lnTo>
                  <a:cubicBezTo>
                    <a:pt x="104794" y="14045"/>
                    <a:pt x="107350" y="16598"/>
                    <a:pt x="107350" y="20429"/>
                  </a:cubicBezTo>
                  <a:lnTo>
                    <a:pt x="107350" y="40858"/>
                  </a:lnTo>
                  <a:lnTo>
                    <a:pt x="127799" y="40858"/>
                  </a:lnTo>
                  <a:cubicBezTo>
                    <a:pt x="130994" y="40858"/>
                    <a:pt x="134189" y="43411"/>
                    <a:pt x="134189" y="47242"/>
                  </a:cubicBezTo>
                  <a:moveTo>
                    <a:pt x="0" y="121296"/>
                  </a:moveTo>
                  <a:lnTo>
                    <a:pt x="175084" y="121296"/>
                  </a:lnTo>
                  <a:lnTo>
                    <a:pt x="175084" y="0"/>
                  </a:lnTo>
                  <a:lnTo>
                    <a:pt x="0" y="0"/>
                  </a:lnTo>
                  <a:lnTo>
                    <a:pt x="0" y="121296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792D80F6-1BA7-A600-B279-3D5582F7623C}"/>
                </a:ext>
              </a:extLst>
            </p:cNvPr>
            <p:cNvSpPr/>
            <p:nvPr/>
          </p:nvSpPr>
          <p:spPr>
            <a:xfrm>
              <a:off x="-1705256" y="3997689"/>
              <a:ext cx="109336" cy="109234"/>
            </a:xfrm>
            <a:custGeom>
              <a:avLst/>
              <a:gdLst>
                <a:gd name="connsiteX0" fmla="*/ 40896 w 67733"/>
                <a:gd name="connsiteY0" fmla="*/ 20429 h 67670"/>
                <a:gd name="connsiteX1" fmla="*/ 40896 w 67733"/>
                <a:gd name="connsiteY1" fmla="*/ 0 h 67670"/>
                <a:gd name="connsiteX2" fmla="*/ 26838 w 67733"/>
                <a:gd name="connsiteY2" fmla="*/ 0 h 67670"/>
                <a:gd name="connsiteX3" fmla="*/ 26838 w 67733"/>
                <a:gd name="connsiteY3" fmla="*/ 20429 h 67670"/>
                <a:gd name="connsiteX4" fmla="*/ 20448 w 67733"/>
                <a:gd name="connsiteY4" fmla="*/ 26813 h 67670"/>
                <a:gd name="connsiteX5" fmla="*/ 0 w 67733"/>
                <a:gd name="connsiteY5" fmla="*/ 26813 h 67670"/>
                <a:gd name="connsiteX6" fmla="*/ 0 w 67733"/>
                <a:gd name="connsiteY6" fmla="*/ 40857 h 67670"/>
                <a:gd name="connsiteX7" fmla="*/ 20448 w 67733"/>
                <a:gd name="connsiteY7" fmla="*/ 40857 h 67670"/>
                <a:gd name="connsiteX8" fmla="*/ 26838 w 67733"/>
                <a:gd name="connsiteY8" fmla="*/ 47241 h 67670"/>
                <a:gd name="connsiteX9" fmla="*/ 26838 w 67733"/>
                <a:gd name="connsiteY9" fmla="*/ 67670 h 67670"/>
                <a:gd name="connsiteX10" fmla="*/ 40896 w 67733"/>
                <a:gd name="connsiteY10" fmla="*/ 67670 h 67670"/>
                <a:gd name="connsiteX11" fmla="*/ 40896 w 67733"/>
                <a:gd name="connsiteY11" fmla="*/ 47241 h 67670"/>
                <a:gd name="connsiteX12" fmla="*/ 47286 w 67733"/>
                <a:gd name="connsiteY12" fmla="*/ 40857 h 67670"/>
                <a:gd name="connsiteX13" fmla="*/ 67734 w 67733"/>
                <a:gd name="connsiteY13" fmla="*/ 40857 h 67670"/>
                <a:gd name="connsiteX14" fmla="*/ 67734 w 67733"/>
                <a:gd name="connsiteY14" fmla="*/ 26813 h 67670"/>
                <a:gd name="connsiteX15" fmla="*/ 47286 w 67733"/>
                <a:gd name="connsiteY15" fmla="*/ 26813 h 67670"/>
                <a:gd name="connsiteX16" fmla="*/ 40896 w 67733"/>
                <a:gd name="connsiteY16" fmla="*/ 20429 h 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733" h="67670">
                  <a:moveTo>
                    <a:pt x="40896" y="20429"/>
                  </a:moveTo>
                  <a:lnTo>
                    <a:pt x="40896" y="0"/>
                  </a:lnTo>
                  <a:lnTo>
                    <a:pt x="26838" y="0"/>
                  </a:lnTo>
                  <a:lnTo>
                    <a:pt x="26838" y="20429"/>
                  </a:lnTo>
                  <a:cubicBezTo>
                    <a:pt x="26838" y="24259"/>
                    <a:pt x="24282" y="26813"/>
                    <a:pt x="20448" y="26813"/>
                  </a:cubicBezTo>
                  <a:lnTo>
                    <a:pt x="0" y="26813"/>
                  </a:lnTo>
                  <a:lnTo>
                    <a:pt x="0" y="40857"/>
                  </a:lnTo>
                  <a:lnTo>
                    <a:pt x="20448" y="40857"/>
                  </a:lnTo>
                  <a:cubicBezTo>
                    <a:pt x="24282" y="40857"/>
                    <a:pt x="26838" y="43411"/>
                    <a:pt x="26838" y="47241"/>
                  </a:cubicBezTo>
                  <a:lnTo>
                    <a:pt x="26838" y="67670"/>
                  </a:lnTo>
                  <a:lnTo>
                    <a:pt x="40896" y="67670"/>
                  </a:lnTo>
                  <a:lnTo>
                    <a:pt x="40896" y="47241"/>
                  </a:lnTo>
                  <a:cubicBezTo>
                    <a:pt x="40896" y="43411"/>
                    <a:pt x="43452" y="40857"/>
                    <a:pt x="47286" y="40857"/>
                  </a:cubicBezTo>
                  <a:lnTo>
                    <a:pt x="67734" y="40857"/>
                  </a:lnTo>
                  <a:lnTo>
                    <a:pt x="67734" y="26813"/>
                  </a:lnTo>
                  <a:lnTo>
                    <a:pt x="47286" y="26813"/>
                  </a:lnTo>
                  <a:cubicBezTo>
                    <a:pt x="43452" y="26813"/>
                    <a:pt x="40896" y="23621"/>
                    <a:pt x="40896" y="20429"/>
                  </a:cubicBezTo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D5FD3445-3327-2C02-CBB7-0ADA8DA75985}"/>
                </a:ext>
              </a:extLst>
            </p:cNvPr>
            <p:cNvSpPr/>
            <p:nvPr/>
          </p:nvSpPr>
          <p:spPr>
            <a:xfrm>
              <a:off x="-1683593" y="3911125"/>
              <a:ext cx="66013" cy="22670"/>
            </a:xfrm>
            <a:custGeom>
              <a:avLst/>
              <a:gdLst>
                <a:gd name="connsiteX0" fmla="*/ 0 w 40895"/>
                <a:gd name="connsiteY0" fmla="*/ 0 h 14044"/>
                <a:gd name="connsiteX1" fmla="*/ 40896 w 40895"/>
                <a:gd name="connsiteY1" fmla="*/ 0 h 14044"/>
                <a:gd name="connsiteX2" fmla="*/ 40896 w 40895"/>
                <a:gd name="connsiteY2" fmla="*/ 14045 h 14044"/>
                <a:gd name="connsiteX3" fmla="*/ 0 w 40895"/>
                <a:gd name="connsiteY3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5" h="14044">
                  <a:moveTo>
                    <a:pt x="0" y="0"/>
                  </a:moveTo>
                  <a:lnTo>
                    <a:pt x="40896" y="0"/>
                  </a:lnTo>
                  <a:lnTo>
                    <a:pt x="40896" y="14045"/>
                  </a:lnTo>
                  <a:lnTo>
                    <a:pt x="0" y="14045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4">
            <a:extLst>
              <a:ext uri="{FF2B5EF4-FFF2-40B4-BE49-F238E27FC236}">
                <a16:creationId xmlns:a16="http://schemas.microsoft.com/office/drawing/2014/main" id="{E69F5012-6116-8F08-0E6B-40BAB2901B17}"/>
              </a:ext>
            </a:extLst>
          </p:cNvPr>
          <p:cNvSpPr/>
          <p:nvPr/>
        </p:nvSpPr>
        <p:spPr>
          <a:xfrm>
            <a:off x="254000" y="1816100"/>
            <a:ext cx="506669" cy="506197"/>
          </a:xfrm>
          <a:custGeom>
            <a:avLst/>
            <a:gdLst>
              <a:gd name="connsiteX0" fmla="*/ 281157 w 361671"/>
              <a:gd name="connsiteY0" fmla="*/ 261743 h 361333"/>
              <a:gd name="connsiteX1" fmla="*/ 274767 w 361671"/>
              <a:gd name="connsiteY1" fmla="*/ 268127 h 361333"/>
              <a:gd name="connsiteX2" fmla="*/ 86904 w 361671"/>
              <a:gd name="connsiteY2" fmla="*/ 268127 h 361333"/>
              <a:gd name="connsiteX3" fmla="*/ 80514 w 361671"/>
              <a:gd name="connsiteY3" fmla="*/ 261743 h 361333"/>
              <a:gd name="connsiteX4" fmla="*/ 80514 w 361671"/>
              <a:gd name="connsiteY4" fmla="*/ 127680 h 361333"/>
              <a:gd name="connsiteX5" fmla="*/ 86904 w 361671"/>
              <a:gd name="connsiteY5" fmla="*/ 121296 h 361333"/>
              <a:gd name="connsiteX6" fmla="*/ 147608 w 361671"/>
              <a:gd name="connsiteY6" fmla="*/ 121296 h 361333"/>
              <a:gd name="connsiteX7" fmla="*/ 147608 w 361671"/>
              <a:gd name="connsiteY7" fmla="*/ 100867 h 361333"/>
              <a:gd name="connsiteX8" fmla="*/ 153998 w 361671"/>
              <a:gd name="connsiteY8" fmla="*/ 94483 h 361333"/>
              <a:gd name="connsiteX9" fmla="*/ 207673 w 361671"/>
              <a:gd name="connsiteY9" fmla="*/ 94483 h 361333"/>
              <a:gd name="connsiteX10" fmla="*/ 214063 w 361671"/>
              <a:gd name="connsiteY10" fmla="*/ 100867 h 361333"/>
              <a:gd name="connsiteX11" fmla="*/ 214063 w 361671"/>
              <a:gd name="connsiteY11" fmla="*/ 121296 h 361333"/>
              <a:gd name="connsiteX12" fmla="*/ 274767 w 361671"/>
              <a:gd name="connsiteY12" fmla="*/ 121296 h 361333"/>
              <a:gd name="connsiteX13" fmla="*/ 281157 w 361671"/>
              <a:gd name="connsiteY13" fmla="*/ 127680 h 361333"/>
              <a:gd name="connsiteX14" fmla="*/ 281157 w 361671"/>
              <a:gd name="connsiteY14" fmla="*/ 261743 h 361333"/>
              <a:gd name="connsiteX15" fmla="*/ 180836 w 361671"/>
              <a:gd name="connsiteY15" fmla="*/ 0 h 361333"/>
              <a:gd name="connsiteX16" fmla="*/ 0 w 361671"/>
              <a:gd name="connsiteY16" fmla="*/ 180667 h 361333"/>
              <a:gd name="connsiteX17" fmla="*/ 180836 w 361671"/>
              <a:gd name="connsiteY17" fmla="*/ 361333 h 361333"/>
              <a:gd name="connsiteX18" fmla="*/ 361671 w 361671"/>
              <a:gd name="connsiteY18" fmla="*/ 180667 h 361333"/>
              <a:gd name="connsiteX19" fmla="*/ 180836 w 361671"/>
              <a:gd name="connsiteY19" fmla="*/ 0 h 3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1671" h="361333">
                <a:moveTo>
                  <a:pt x="281157" y="261743"/>
                </a:moveTo>
                <a:cubicBezTo>
                  <a:pt x="281157" y="265574"/>
                  <a:pt x="278602" y="268127"/>
                  <a:pt x="274767" y="268127"/>
                </a:cubicBezTo>
                <a:lnTo>
                  <a:pt x="86904" y="268127"/>
                </a:lnTo>
                <a:cubicBezTo>
                  <a:pt x="83069" y="268127"/>
                  <a:pt x="80514" y="265574"/>
                  <a:pt x="80514" y="261743"/>
                </a:cubicBezTo>
                <a:lnTo>
                  <a:pt x="80514" y="127680"/>
                </a:lnTo>
                <a:cubicBezTo>
                  <a:pt x="80514" y="123849"/>
                  <a:pt x="83069" y="121296"/>
                  <a:pt x="86904" y="121296"/>
                </a:cubicBezTo>
                <a:lnTo>
                  <a:pt x="147608" y="121296"/>
                </a:lnTo>
                <a:lnTo>
                  <a:pt x="147608" y="100867"/>
                </a:lnTo>
                <a:cubicBezTo>
                  <a:pt x="147608" y="97037"/>
                  <a:pt x="150164" y="94483"/>
                  <a:pt x="153998" y="94483"/>
                </a:cubicBezTo>
                <a:lnTo>
                  <a:pt x="207673" y="94483"/>
                </a:lnTo>
                <a:cubicBezTo>
                  <a:pt x="211508" y="94483"/>
                  <a:pt x="214063" y="97037"/>
                  <a:pt x="214063" y="100867"/>
                </a:cubicBezTo>
                <a:lnTo>
                  <a:pt x="214063" y="121296"/>
                </a:lnTo>
                <a:lnTo>
                  <a:pt x="274767" y="121296"/>
                </a:lnTo>
                <a:cubicBezTo>
                  <a:pt x="278602" y="121296"/>
                  <a:pt x="281157" y="123849"/>
                  <a:pt x="281157" y="127680"/>
                </a:cubicBezTo>
                <a:lnTo>
                  <a:pt x="281157" y="261743"/>
                </a:lnTo>
                <a:close/>
                <a:moveTo>
                  <a:pt x="180836" y="0"/>
                </a:moveTo>
                <a:cubicBezTo>
                  <a:pt x="80514" y="0"/>
                  <a:pt x="0" y="81077"/>
                  <a:pt x="0" y="180667"/>
                </a:cubicBezTo>
                <a:cubicBezTo>
                  <a:pt x="0" y="280895"/>
                  <a:pt x="81153" y="361333"/>
                  <a:pt x="180836" y="361333"/>
                </a:cubicBezTo>
                <a:cubicBezTo>
                  <a:pt x="280518" y="361333"/>
                  <a:pt x="361671" y="280257"/>
                  <a:pt x="361671" y="180667"/>
                </a:cubicBezTo>
                <a:cubicBezTo>
                  <a:pt x="361671" y="81077"/>
                  <a:pt x="280518" y="0"/>
                  <a:pt x="180836" y="0"/>
                </a:cubicBezTo>
              </a:path>
            </a:pathLst>
          </a:custGeom>
          <a:solidFill>
            <a:schemeClr val="bg1"/>
          </a:solidFill>
          <a:ln w="3175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4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C6F23-7A7D-F489-A9C7-E1F5383C9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639BD0-327F-955A-A336-67A28C7B1E83}"/>
              </a:ext>
            </a:extLst>
          </p:cNvPr>
          <p:cNvSpPr/>
          <p:nvPr/>
        </p:nvSpPr>
        <p:spPr bwMode="gray">
          <a:xfrm rot="5400000" flipH="1">
            <a:off x="5985501" y="-1295009"/>
            <a:ext cx="514206" cy="936558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Decreases security margin requirement to 125% from 150%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814F7-A5EA-73BF-28E5-99C246F720C5}"/>
              </a:ext>
            </a:extLst>
          </p:cNvPr>
          <p:cNvSpPr/>
          <p:nvPr/>
        </p:nvSpPr>
        <p:spPr bwMode="gray">
          <a:xfrm rot="5400000" flipH="1">
            <a:off x="5985501" y="-672720"/>
            <a:ext cx="514206" cy="936558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Removes additional security requirements for certain loans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DF0A1F-8962-E8D6-30A5-E9E43EA7AD3A}"/>
              </a:ext>
            </a:extLst>
          </p:cNvPr>
          <p:cNvSpPr/>
          <p:nvPr/>
        </p:nvSpPr>
        <p:spPr bwMode="gray">
          <a:xfrm flipH="1">
            <a:off x="196776" y="1765057"/>
            <a:ext cx="11258458" cy="60426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22960" tIns="88900" rIns="91440" bIns="8890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20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Changes to Collateral Requirements: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4DC5-9FDE-890D-F9D5-DCF4B68F8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6" y="832703"/>
            <a:ext cx="11690424" cy="11043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Rule Changes: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Security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763C5-32FD-67FA-ABCD-BEA6128A7E96}"/>
              </a:ext>
            </a:extLst>
          </p:cNvPr>
          <p:cNvSpPr/>
          <p:nvPr/>
        </p:nvSpPr>
        <p:spPr bwMode="gray">
          <a:xfrm rot="5400000" flipH="1">
            <a:off x="5716769" y="-218603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Reduces additional security requirements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A682F-63F6-190A-7B2A-1537A70C6A47}"/>
              </a:ext>
            </a:extLst>
          </p:cNvPr>
          <p:cNvSpPr/>
          <p:nvPr/>
        </p:nvSpPr>
        <p:spPr bwMode="gray">
          <a:xfrm rot="5400000" flipH="1">
            <a:off x="5716769" y="28527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Expands opportunities for release of security as principal is paid down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D1BFF2-E9A8-1019-6C31-B4FEB0792402}"/>
              </a:ext>
            </a:extLst>
          </p:cNvPr>
          <p:cNvCxnSpPr>
            <a:cxnSpLocks/>
          </p:cNvCxnSpPr>
          <p:nvPr/>
        </p:nvCxnSpPr>
        <p:spPr>
          <a:xfrm>
            <a:off x="457634" y="2369326"/>
            <a:ext cx="0" cy="287872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4B7E2A-654A-0A09-DB6B-B24C516D6803}"/>
              </a:ext>
            </a:extLst>
          </p:cNvPr>
          <p:cNvCxnSpPr>
            <a:cxnSpLocks/>
          </p:cNvCxnSpPr>
          <p:nvPr/>
        </p:nvCxnSpPr>
        <p:spPr>
          <a:xfrm flipH="1">
            <a:off x="457634" y="276549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3B3D16-A8C3-0AD8-9E5B-39BFBCBD0A85}"/>
              </a:ext>
            </a:extLst>
          </p:cNvPr>
          <p:cNvCxnSpPr>
            <a:cxnSpLocks/>
          </p:cNvCxnSpPr>
          <p:nvPr/>
        </p:nvCxnSpPr>
        <p:spPr>
          <a:xfrm flipH="1">
            <a:off x="452559" y="5248054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headEnd type="oval"/>
            <a:tailEnd type="none"/>
          </a:ln>
          <a:effectLst/>
        </p:spPr>
      </p:cxnSp>
      <p:sp>
        <p:nvSpPr>
          <p:cNvPr id="6" name="Graphic 4">
            <a:extLst>
              <a:ext uri="{FF2B5EF4-FFF2-40B4-BE49-F238E27FC236}">
                <a16:creationId xmlns:a16="http://schemas.microsoft.com/office/drawing/2014/main" id="{F087894A-B6D6-124B-F4FD-D6DEC32C99E8}"/>
              </a:ext>
            </a:extLst>
          </p:cNvPr>
          <p:cNvSpPr/>
          <p:nvPr/>
        </p:nvSpPr>
        <p:spPr>
          <a:xfrm>
            <a:off x="558357" y="1960087"/>
            <a:ext cx="24169" cy="24146"/>
          </a:xfrm>
          <a:custGeom>
            <a:avLst/>
            <a:gdLst>
              <a:gd name="connsiteX0" fmla="*/ 0 w 17252"/>
              <a:gd name="connsiteY0" fmla="*/ 0 h 17236"/>
              <a:gd name="connsiteX1" fmla="*/ 0 w 17252"/>
              <a:gd name="connsiteY1" fmla="*/ 17237 h 17236"/>
              <a:gd name="connsiteX2" fmla="*/ 17253 w 17252"/>
              <a:gd name="connsiteY2" fmla="*/ 17237 h 1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2" h="17236">
                <a:moveTo>
                  <a:pt x="0" y="0"/>
                </a:moveTo>
                <a:lnTo>
                  <a:pt x="0" y="17237"/>
                </a:lnTo>
                <a:lnTo>
                  <a:pt x="17253" y="17237"/>
                </a:lnTo>
                <a:close/>
              </a:path>
            </a:pathLst>
          </a:custGeom>
          <a:solidFill>
            <a:schemeClr val="bg1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60EC553B-08F6-AEDA-E3BC-857D1C7ABBE7}"/>
              </a:ext>
            </a:extLst>
          </p:cNvPr>
          <p:cNvSpPr/>
          <p:nvPr/>
        </p:nvSpPr>
        <p:spPr>
          <a:xfrm>
            <a:off x="254000" y="1816100"/>
            <a:ext cx="506669" cy="506197"/>
          </a:xfrm>
          <a:custGeom>
            <a:avLst/>
            <a:gdLst>
              <a:gd name="connsiteX0" fmla="*/ 180835 w 361670"/>
              <a:gd name="connsiteY0" fmla="*/ 0 h 361333"/>
              <a:gd name="connsiteX1" fmla="*/ 0 w 361670"/>
              <a:gd name="connsiteY1" fmla="*/ 180667 h 361333"/>
              <a:gd name="connsiteX2" fmla="*/ 180835 w 361670"/>
              <a:gd name="connsiteY2" fmla="*/ 361333 h 361333"/>
              <a:gd name="connsiteX3" fmla="*/ 361670 w 361670"/>
              <a:gd name="connsiteY3" fmla="*/ 180667 h 361333"/>
              <a:gd name="connsiteX4" fmla="*/ 180835 w 361670"/>
              <a:gd name="connsiteY4" fmla="*/ 0 h 361333"/>
              <a:gd name="connsiteX5" fmla="*/ 256237 w 361670"/>
              <a:gd name="connsiteY5" fmla="*/ 273873 h 361333"/>
              <a:gd name="connsiteX6" fmla="*/ 249847 w 361670"/>
              <a:gd name="connsiteY6" fmla="*/ 280257 h 361333"/>
              <a:gd name="connsiteX7" fmla="*/ 115658 w 361670"/>
              <a:gd name="connsiteY7" fmla="*/ 280257 h 361333"/>
              <a:gd name="connsiteX8" fmla="*/ 109268 w 361670"/>
              <a:gd name="connsiteY8" fmla="*/ 273873 h 361333"/>
              <a:gd name="connsiteX9" fmla="*/ 109268 w 361670"/>
              <a:gd name="connsiteY9" fmla="*/ 86822 h 361333"/>
              <a:gd name="connsiteX10" fmla="*/ 115658 w 361670"/>
              <a:gd name="connsiteY10" fmla="*/ 80438 h 361333"/>
              <a:gd name="connsiteX11" fmla="*/ 210229 w 361670"/>
              <a:gd name="connsiteY11" fmla="*/ 80438 h 361333"/>
              <a:gd name="connsiteX12" fmla="*/ 210229 w 361670"/>
              <a:gd name="connsiteY12" fmla="*/ 80438 h 361333"/>
              <a:gd name="connsiteX13" fmla="*/ 210229 w 361670"/>
              <a:gd name="connsiteY13" fmla="*/ 80438 h 361333"/>
              <a:gd name="connsiteX14" fmla="*/ 210868 w 361670"/>
              <a:gd name="connsiteY14" fmla="*/ 80438 h 361333"/>
              <a:gd name="connsiteX15" fmla="*/ 212785 w 361670"/>
              <a:gd name="connsiteY15" fmla="*/ 81076 h 361333"/>
              <a:gd name="connsiteX16" fmla="*/ 214702 w 361670"/>
              <a:gd name="connsiteY16" fmla="*/ 82353 h 361333"/>
              <a:gd name="connsiteX17" fmla="*/ 253680 w 361670"/>
              <a:gd name="connsiteY17" fmla="*/ 121296 h 361333"/>
              <a:gd name="connsiteX18" fmla="*/ 254959 w 361670"/>
              <a:gd name="connsiteY18" fmla="*/ 123211 h 361333"/>
              <a:gd name="connsiteX19" fmla="*/ 255597 w 361670"/>
              <a:gd name="connsiteY19" fmla="*/ 125764 h 361333"/>
              <a:gd name="connsiteX20" fmla="*/ 255597 w 361670"/>
              <a:gd name="connsiteY20" fmla="*/ 145555 h 361333"/>
              <a:gd name="connsiteX21" fmla="*/ 249208 w 361670"/>
              <a:gd name="connsiteY21" fmla="*/ 151939 h 361333"/>
              <a:gd name="connsiteX22" fmla="*/ 242818 w 361670"/>
              <a:gd name="connsiteY22" fmla="*/ 145555 h 361333"/>
              <a:gd name="connsiteX23" fmla="*/ 242818 w 361670"/>
              <a:gd name="connsiteY23" fmla="*/ 132148 h 361333"/>
              <a:gd name="connsiteX24" fmla="*/ 210229 w 361670"/>
              <a:gd name="connsiteY24" fmla="*/ 132148 h 361333"/>
              <a:gd name="connsiteX25" fmla="*/ 203839 w 361670"/>
              <a:gd name="connsiteY25" fmla="*/ 125764 h 361333"/>
              <a:gd name="connsiteX26" fmla="*/ 203839 w 361670"/>
              <a:gd name="connsiteY26" fmla="*/ 92568 h 361333"/>
              <a:gd name="connsiteX27" fmla="*/ 122048 w 361670"/>
              <a:gd name="connsiteY27" fmla="*/ 92568 h 361333"/>
              <a:gd name="connsiteX28" fmla="*/ 122048 w 361670"/>
              <a:gd name="connsiteY28" fmla="*/ 266850 h 361333"/>
              <a:gd name="connsiteX29" fmla="*/ 243457 w 361670"/>
              <a:gd name="connsiteY29" fmla="*/ 266850 h 361333"/>
              <a:gd name="connsiteX30" fmla="*/ 243457 w 361670"/>
              <a:gd name="connsiteY30" fmla="*/ 255359 h 361333"/>
              <a:gd name="connsiteX31" fmla="*/ 249847 w 361670"/>
              <a:gd name="connsiteY31" fmla="*/ 248975 h 361333"/>
              <a:gd name="connsiteX32" fmla="*/ 256237 w 361670"/>
              <a:gd name="connsiteY32" fmla="*/ 255359 h 361333"/>
              <a:gd name="connsiteX33" fmla="*/ 256237 w 361670"/>
              <a:gd name="connsiteY33" fmla="*/ 273873 h 361333"/>
              <a:gd name="connsiteX34" fmla="*/ 230677 w 361670"/>
              <a:gd name="connsiteY34" fmla="*/ 248975 h 361333"/>
              <a:gd name="connsiteX35" fmla="*/ 230677 w 361670"/>
              <a:gd name="connsiteY35" fmla="*/ 248975 h 361333"/>
              <a:gd name="connsiteX36" fmla="*/ 227482 w 361670"/>
              <a:gd name="connsiteY36" fmla="*/ 249614 h 361333"/>
              <a:gd name="connsiteX37" fmla="*/ 141857 w 361670"/>
              <a:gd name="connsiteY37" fmla="*/ 249614 h 361333"/>
              <a:gd name="connsiteX38" fmla="*/ 135467 w 361670"/>
              <a:gd name="connsiteY38" fmla="*/ 243230 h 361333"/>
              <a:gd name="connsiteX39" fmla="*/ 141857 w 361670"/>
              <a:gd name="connsiteY39" fmla="*/ 236846 h 361333"/>
              <a:gd name="connsiteX40" fmla="*/ 198727 w 361670"/>
              <a:gd name="connsiteY40" fmla="*/ 236846 h 361333"/>
              <a:gd name="connsiteX41" fmla="*/ 187864 w 361670"/>
              <a:gd name="connsiteY41" fmla="*/ 222801 h 361333"/>
              <a:gd name="connsiteX42" fmla="*/ 141218 w 361670"/>
              <a:gd name="connsiteY42" fmla="*/ 222801 h 361333"/>
              <a:gd name="connsiteX43" fmla="*/ 134828 w 361670"/>
              <a:gd name="connsiteY43" fmla="*/ 216417 h 361333"/>
              <a:gd name="connsiteX44" fmla="*/ 141218 w 361670"/>
              <a:gd name="connsiteY44" fmla="*/ 210033 h 361333"/>
              <a:gd name="connsiteX45" fmla="*/ 141218 w 361670"/>
              <a:gd name="connsiteY45" fmla="*/ 210033 h 361333"/>
              <a:gd name="connsiteX46" fmla="*/ 183391 w 361670"/>
              <a:gd name="connsiteY46" fmla="*/ 210033 h 361333"/>
              <a:gd name="connsiteX47" fmla="*/ 182752 w 361670"/>
              <a:gd name="connsiteY47" fmla="*/ 201734 h 361333"/>
              <a:gd name="connsiteX48" fmla="*/ 183391 w 361670"/>
              <a:gd name="connsiteY48" fmla="*/ 195350 h 361333"/>
              <a:gd name="connsiteX49" fmla="*/ 141218 w 361670"/>
              <a:gd name="connsiteY49" fmla="*/ 195350 h 361333"/>
              <a:gd name="connsiteX50" fmla="*/ 134828 w 361670"/>
              <a:gd name="connsiteY50" fmla="*/ 188966 h 361333"/>
              <a:gd name="connsiteX51" fmla="*/ 141218 w 361670"/>
              <a:gd name="connsiteY51" fmla="*/ 182582 h 361333"/>
              <a:gd name="connsiteX52" fmla="*/ 186586 w 361670"/>
              <a:gd name="connsiteY52" fmla="*/ 182582 h 361333"/>
              <a:gd name="connsiteX53" fmla="*/ 195532 w 361670"/>
              <a:gd name="connsiteY53" fmla="*/ 168537 h 361333"/>
              <a:gd name="connsiteX54" fmla="*/ 141218 w 361670"/>
              <a:gd name="connsiteY54" fmla="*/ 168537 h 361333"/>
              <a:gd name="connsiteX55" fmla="*/ 134828 w 361670"/>
              <a:gd name="connsiteY55" fmla="*/ 162153 h 361333"/>
              <a:gd name="connsiteX56" fmla="*/ 141218 w 361670"/>
              <a:gd name="connsiteY56" fmla="*/ 155769 h 361333"/>
              <a:gd name="connsiteX57" fmla="*/ 215980 w 361670"/>
              <a:gd name="connsiteY57" fmla="*/ 155769 h 361333"/>
              <a:gd name="connsiteX58" fmla="*/ 216619 w 361670"/>
              <a:gd name="connsiteY58" fmla="*/ 155769 h 361333"/>
              <a:gd name="connsiteX59" fmla="*/ 230038 w 361670"/>
              <a:gd name="connsiteY59" fmla="*/ 153854 h 361333"/>
              <a:gd name="connsiteX60" fmla="*/ 277323 w 361670"/>
              <a:gd name="connsiteY60" fmla="*/ 201095 h 361333"/>
              <a:gd name="connsiteX61" fmla="*/ 230677 w 361670"/>
              <a:gd name="connsiteY61" fmla="*/ 248975 h 3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61670" h="361333">
                <a:moveTo>
                  <a:pt x="180835" y="0"/>
                </a:moveTo>
                <a:cubicBezTo>
                  <a:pt x="80513" y="0"/>
                  <a:pt x="0" y="81076"/>
                  <a:pt x="0" y="180667"/>
                </a:cubicBezTo>
                <a:cubicBezTo>
                  <a:pt x="0" y="280257"/>
                  <a:pt x="81152" y="361333"/>
                  <a:pt x="180835" y="361333"/>
                </a:cubicBezTo>
                <a:cubicBezTo>
                  <a:pt x="281157" y="361333"/>
                  <a:pt x="361670" y="280257"/>
                  <a:pt x="361670" y="180667"/>
                </a:cubicBezTo>
                <a:cubicBezTo>
                  <a:pt x="361670" y="81076"/>
                  <a:pt x="281157" y="0"/>
                  <a:pt x="180835" y="0"/>
                </a:cubicBezTo>
                <a:close/>
                <a:moveTo>
                  <a:pt x="256237" y="273873"/>
                </a:moveTo>
                <a:cubicBezTo>
                  <a:pt x="256237" y="277703"/>
                  <a:pt x="253680" y="280257"/>
                  <a:pt x="249847" y="280257"/>
                </a:cubicBezTo>
                <a:lnTo>
                  <a:pt x="115658" y="280257"/>
                </a:lnTo>
                <a:cubicBezTo>
                  <a:pt x="111824" y="280257"/>
                  <a:pt x="109268" y="277703"/>
                  <a:pt x="109268" y="273873"/>
                </a:cubicBezTo>
                <a:lnTo>
                  <a:pt x="109268" y="86822"/>
                </a:lnTo>
                <a:cubicBezTo>
                  <a:pt x="109268" y="82992"/>
                  <a:pt x="111824" y="80438"/>
                  <a:pt x="115658" y="80438"/>
                </a:cubicBezTo>
                <a:lnTo>
                  <a:pt x="210229" y="80438"/>
                </a:lnTo>
                <a:cubicBezTo>
                  <a:pt x="210229" y="80438"/>
                  <a:pt x="210229" y="80438"/>
                  <a:pt x="210229" y="80438"/>
                </a:cubicBezTo>
                <a:cubicBezTo>
                  <a:pt x="210229" y="80438"/>
                  <a:pt x="210229" y="80438"/>
                  <a:pt x="210229" y="80438"/>
                </a:cubicBezTo>
                <a:cubicBezTo>
                  <a:pt x="210229" y="80438"/>
                  <a:pt x="210229" y="80438"/>
                  <a:pt x="210868" y="80438"/>
                </a:cubicBezTo>
                <a:cubicBezTo>
                  <a:pt x="211507" y="80438"/>
                  <a:pt x="212146" y="80438"/>
                  <a:pt x="212785" y="81076"/>
                </a:cubicBezTo>
                <a:cubicBezTo>
                  <a:pt x="213424" y="81715"/>
                  <a:pt x="214063" y="81715"/>
                  <a:pt x="214702" y="82353"/>
                </a:cubicBezTo>
                <a:lnTo>
                  <a:pt x="253680" y="121296"/>
                </a:lnTo>
                <a:cubicBezTo>
                  <a:pt x="254320" y="121934"/>
                  <a:pt x="254959" y="122572"/>
                  <a:pt x="254959" y="123211"/>
                </a:cubicBezTo>
                <a:cubicBezTo>
                  <a:pt x="255597" y="123849"/>
                  <a:pt x="255597" y="125126"/>
                  <a:pt x="255597" y="125764"/>
                </a:cubicBezTo>
                <a:lnTo>
                  <a:pt x="255597" y="145555"/>
                </a:lnTo>
                <a:cubicBezTo>
                  <a:pt x="255597" y="149385"/>
                  <a:pt x="253042" y="151939"/>
                  <a:pt x="249208" y="151939"/>
                </a:cubicBezTo>
                <a:cubicBezTo>
                  <a:pt x="245374" y="151939"/>
                  <a:pt x="242818" y="149385"/>
                  <a:pt x="242818" y="145555"/>
                </a:cubicBezTo>
                <a:lnTo>
                  <a:pt x="242818" y="132148"/>
                </a:lnTo>
                <a:lnTo>
                  <a:pt x="210229" y="132148"/>
                </a:lnTo>
                <a:cubicBezTo>
                  <a:pt x="206395" y="132148"/>
                  <a:pt x="203839" y="129595"/>
                  <a:pt x="203839" y="125764"/>
                </a:cubicBezTo>
                <a:lnTo>
                  <a:pt x="203839" y="92568"/>
                </a:lnTo>
                <a:lnTo>
                  <a:pt x="122048" y="92568"/>
                </a:lnTo>
                <a:lnTo>
                  <a:pt x="122048" y="266850"/>
                </a:lnTo>
                <a:lnTo>
                  <a:pt x="243457" y="266850"/>
                </a:lnTo>
                <a:lnTo>
                  <a:pt x="243457" y="255359"/>
                </a:lnTo>
                <a:cubicBezTo>
                  <a:pt x="243457" y="251529"/>
                  <a:pt x="246013" y="248975"/>
                  <a:pt x="249847" y="248975"/>
                </a:cubicBezTo>
                <a:cubicBezTo>
                  <a:pt x="253680" y="248975"/>
                  <a:pt x="256237" y="251529"/>
                  <a:pt x="256237" y="255359"/>
                </a:cubicBezTo>
                <a:lnTo>
                  <a:pt x="256237" y="273873"/>
                </a:lnTo>
                <a:close/>
                <a:moveTo>
                  <a:pt x="230677" y="248975"/>
                </a:moveTo>
                <a:cubicBezTo>
                  <a:pt x="230677" y="248975"/>
                  <a:pt x="230038" y="248975"/>
                  <a:pt x="230677" y="248975"/>
                </a:cubicBezTo>
                <a:cubicBezTo>
                  <a:pt x="229399" y="248975"/>
                  <a:pt x="228760" y="249614"/>
                  <a:pt x="227482" y="249614"/>
                </a:cubicBezTo>
                <a:lnTo>
                  <a:pt x="141857" y="249614"/>
                </a:lnTo>
                <a:cubicBezTo>
                  <a:pt x="138023" y="249614"/>
                  <a:pt x="135467" y="247060"/>
                  <a:pt x="135467" y="243230"/>
                </a:cubicBezTo>
                <a:cubicBezTo>
                  <a:pt x="135467" y="239399"/>
                  <a:pt x="138023" y="236846"/>
                  <a:pt x="141857" y="236846"/>
                </a:cubicBezTo>
                <a:lnTo>
                  <a:pt x="198727" y="236846"/>
                </a:lnTo>
                <a:cubicBezTo>
                  <a:pt x="194254" y="233015"/>
                  <a:pt x="190420" y="227908"/>
                  <a:pt x="187864" y="222801"/>
                </a:cubicBezTo>
                <a:lnTo>
                  <a:pt x="141218" y="222801"/>
                </a:lnTo>
                <a:cubicBezTo>
                  <a:pt x="137384" y="222801"/>
                  <a:pt x="134828" y="220247"/>
                  <a:pt x="134828" y="216417"/>
                </a:cubicBezTo>
                <a:cubicBezTo>
                  <a:pt x="134828" y="212587"/>
                  <a:pt x="137384" y="210033"/>
                  <a:pt x="141218" y="210033"/>
                </a:cubicBezTo>
                <a:cubicBezTo>
                  <a:pt x="141218" y="210033"/>
                  <a:pt x="141218" y="210033"/>
                  <a:pt x="141218" y="210033"/>
                </a:cubicBezTo>
                <a:lnTo>
                  <a:pt x="183391" y="210033"/>
                </a:lnTo>
                <a:cubicBezTo>
                  <a:pt x="182752" y="207479"/>
                  <a:pt x="182752" y="204926"/>
                  <a:pt x="182752" y="201734"/>
                </a:cubicBezTo>
                <a:cubicBezTo>
                  <a:pt x="182752" y="199819"/>
                  <a:pt x="182752" y="197903"/>
                  <a:pt x="183391" y="195350"/>
                </a:cubicBezTo>
                <a:lnTo>
                  <a:pt x="141218" y="195350"/>
                </a:lnTo>
                <a:cubicBezTo>
                  <a:pt x="137384" y="195350"/>
                  <a:pt x="134828" y="192796"/>
                  <a:pt x="134828" y="188966"/>
                </a:cubicBezTo>
                <a:cubicBezTo>
                  <a:pt x="134828" y="185135"/>
                  <a:pt x="137384" y="182582"/>
                  <a:pt x="141218" y="182582"/>
                </a:cubicBezTo>
                <a:lnTo>
                  <a:pt x="186586" y="182582"/>
                </a:lnTo>
                <a:cubicBezTo>
                  <a:pt x="189142" y="177475"/>
                  <a:pt x="191698" y="173006"/>
                  <a:pt x="195532" y="168537"/>
                </a:cubicBezTo>
                <a:lnTo>
                  <a:pt x="141218" y="168537"/>
                </a:lnTo>
                <a:cubicBezTo>
                  <a:pt x="137384" y="168537"/>
                  <a:pt x="134828" y="165984"/>
                  <a:pt x="134828" y="162153"/>
                </a:cubicBezTo>
                <a:cubicBezTo>
                  <a:pt x="134828" y="158323"/>
                  <a:pt x="137384" y="155769"/>
                  <a:pt x="141218" y="155769"/>
                </a:cubicBezTo>
                <a:lnTo>
                  <a:pt x="215980" y="155769"/>
                </a:lnTo>
                <a:cubicBezTo>
                  <a:pt x="215980" y="155769"/>
                  <a:pt x="216619" y="155769"/>
                  <a:pt x="216619" y="155769"/>
                </a:cubicBezTo>
                <a:cubicBezTo>
                  <a:pt x="221092" y="154492"/>
                  <a:pt x="225565" y="153854"/>
                  <a:pt x="230038" y="153854"/>
                </a:cubicBezTo>
                <a:cubicBezTo>
                  <a:pt x="256237" y="153854"/>
                  <a:pt x="277323" y="174921"/>
                  <a:pt x="277323" y="201095"/>
                </a:cubicBezTo>
                <a:cubicBezTo>
                  <a:pt x="277323" y="227270"/>
                  <a:pt x="256875" y="248975"/>
                  <a:pt x="230677" y="248975"/>
                </a:cubicBezTo>
                <a:close/>
              </a:path>
            </a:pathLst>
          </a:custGeom>
          <a:solidFill>
            <a:schemeClr val="bg1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5BBE7EB5-1AD7-58BD-F0F4-AE45A11F3491}"/>
              </a:ext>
            </a:extLst>
          </p:cNvPr>
          <p:cNvSpPr/>
          <p:nvPr/>
        </p:nvSpPr>
        <p:spPr>
          <a:xfrm>
            <a:off x="528818" y="2049522"/>
            <a:ext cx="96679" cy="96589"/>
          </a:xfrm>
          <a:custGeom>
            <a:avLst/>
            <a:gdLst>
              <a:gd name="connsiteX0" fmla="*/ 34506 w 69011"/>
              <a:gd name="connsiteY0" fmla="*/ 0 h 68947"/>
              <a:gd name="connsiteX1" fmla="*/ 0 w 69011"/>
              <a:gd name="connsiteY1" fmla="*/ 34474 h 68947"/>
              <a:gd name="connsiteX2" fmla="*/ 34506 w 69011"/>
              <a:gd name="connsiteY2" fmla="*/ 68947 h 68947"/>
              <a:gd name="connsiteX3" fmla="*/ 69011 w 69011"/>
              <a:gd name="connsiteY3" fmla="*/ 34474 h 68947"/>
              <a:gd name="connsiteX4" fmla="*/ 34506 w 69011"/>
              <a:gd name="connsiteY4" fmla="*/ 0 h 68947"/>
              <a:gd name="connsiteX5" fmla="*/ 34506 w 69011"/>
              <a:gd name="connsiteY5" fmla="*/ 30005 h 68947"/>
              <a:gd name="connsiteX6" fmla="*/ 48564 w 69011"/>
              <a:gd name="connsiteY6" fmla="*/ 44050 h 68947"/>
              <a:gd name="connsiteX7" fmla="*/ 39618 w 69011"/>
              <a:gd name="connsiteY7" fmla="*/ 56818 h 68947"/>
              <a:gd name="connsiteX8" fmla="*/ 39618 w 69011"/>
              <a:gd name="connsiteY8" fmla="*/ 58733 h 68947"/>
              <a:gd name="connsiteX9" fmla="*/ 34506 w 69011"/>
              <a:gd name="connsiteY9" fmla="*/ 63840 h 68947"/>
              <a:gd name="connsiteX10" fmla="*/ 29394 w 69011"/>
              <a:gd name="connsiteY10" fmla="*/ 58733 h 68947"/>
              <a:gd name="connsiteX11" fmla="*/ 29394 w 69011"/>
              <a:gd name="connsiteY11" fmla="*/ 56818 h 68947"/>
              <a:gd name="connsiteX12" fmla="*/ 20448 w 69011"/>
              <a:gd name="connsiteY12" fmla="*/ 44050 h 68947"/>
              <a:gd name="connsiteX13" fmla="*/ 25560 w 69011"/>
              <a:gd name="connsiteY13" fmla="*/ 38942 h 68947"/>
              <a:gd name="connsiteX14" fmla="*/ 30672 w 69011"/>
              <a:gd name="connsiteY14" fmla="*/ 44050 h 68947"/>
              <a:gd name="connsiteX15" fmla="*/ 35145 w 69011"/>
              <a:gd name="connsiteY15" fmla="*/ 48518 h 68947"/>
              <a:gd name="connsiteX16" fmla="*/ 39618 w 69011"/>
              <a:gd name="connsiteY16" fmla="*/ 44050 h 68947"/>
              <a:gd name="connsiteX17" fmla="*/ 35145 w 69011"/>
              <a:gd name="connsiteY17" fmla="*/ 39581 h 68947"/>
              <a:gd name="connsiteX18" fmla="*/ 21087 w 69011"/>
              <a:gd name="connsiteY18" fmla="*/ 25536 h 68947"/>
              <a:gd name="connsiteX19" fmla="*/ 30033 w 69011"/>
              <a:gd name="connsiteY19" fmla="*/ 12768 h 68947"/>
              <a:gd name="connsiteX20" fmla="*/ 30033 w 69011"/>
              <a:gd name="connsiteY20" fmla="*/ 10853 h 68947"/>
              <a:gd name="connsiteX21" fmla="*/ 35145 w 69011"/>
              <a:gd name="connsiteY21" fmla="*/ 5746 h 68947"/>
              <a:gd name="connsiteX22" fmla="*/ 40257 w 69011"/>
              <a:gd name="connsiteY22" fmla="*/ 10853 h 68947"/>
              <a:gd name="connsiteX23" fmla="*/ 40257 w 69011"/>
              <a:gd name="connsiteY23" fmla="*/ 12768 h 68947"/>
              <a:gd name="connsiteX24" fmla="*/ 49203 w 69011"/>
              <a:gd name="connsiteY24" fmla="*/ 25536 h 68947"/>
              <a:gd name="connsiteX25" fmla="*/ 44091 w 69011"/>
              <a:gd name="connsiteY25" fmla="*/ 30643 h 68947"/>
              <a:gd name="connsiteX26" fmla="*/ 38979 w 69011"/>
              <a:gd name="connsiteY26" fmla="*/ 25536 h 68947"/>
              <a:gd name="connsiteX27" fmla="*/ 34506 w 69011"/>
              <a:gd name="connsiteY27" fmla="*/ 21067 h 68947"/>
              <a:gd name="connsiteX28" fmla="*/ 30033 w 69011"/>
              <a:gd name="connsiteY28" fmla="*/ 25536 h 68947"/>
              <a:gd name="connsiteX29" fmla="*/ 34506 w 69011"/>
              <a:gd name="connsiteY29" fmla="*/ 30005 h 6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011" h="68947">
                <a:moveTo>
                  <a:pt x="34506" y="0"/>
                </a:moveTo>
                <a:cubicBezTo>
                  <a:pt x="15336" y="0"/>
                  <a:pt x="0" y="15322"/>
                  <a:pt x="0" y="34474"/>
                </a:cubicBezTo>
                <a:cubicBezTo>
                  <a:pt x="0" y="53626"/>
                  <a:pt x="15336" y="68947"/>
                  <a:pt x="34506" y="68947"/>
                </a:cubicBezTo>
                <a:cubicBezTo>
                  <a:pt x="53676" y="68947"/>
                  <a:pt x="69011" y="53626"/>
                  <a:pt x="69011" y="34474"/>
                </a:cubicBezTo>
                <a:cubicBezTo>
                  <a:pt x="69011" y="15322"/>
                  <a:pt x="53676" y="0"/>
                  <a:pt x="34506" y="0"/>
                </a:cubicBezTo>
                <a:close/>
                <a:moveTo>
                  <a:pt x="34506" y="30005"/>
                </a:moveTo>
                <a:cubicBezTo>
                  <a:pt x="42174" y="30005"/>
                  <a:pt x="48564" y="36389"/>
                  <a:pt x="48564" y="44050"/>
                </a:cubicBezTo>
                <a:cubicBezTo>
                  <a:pt x="48564" y="49795"/>
                  <a:pt x="44730" y="54902"/>
                  <a:pt x="39618" y="56818"/>
                </a:cubicBezTo>
                <a:lnTo>
                  <a:pt x="39618" y="58733"/>
                </a:lnTo>
                <a:cubicBezTo>
                  <a:pt x="39618" y="61286"/>
                  <a:pt x="37701" y="63840"/>
                  <a:pt x="34506" y="63840"/>
                </a:cubicBezTo>
                <a:cubicBezTo>
                  <a:pt x="31311" y="63840"/>
                  <a:pt x="29394" y="61925"/>
                  <a:pt x="29394" y="58733"/>
                </a:cubicBezTo>
                <a:lnTo>
                  <a:pt x="29394" y="56818"/>
                </a:lnTo>
                <a:cubicBezTo>
                  <a:pt x="24282" y="54902"/>
                  <a:pt x="20448" y="49795"/>
                  <a:pt x="20448" y="44050"/>
                </a:cubicBezTo>
                <a:cubicBezTo>
                  <a:pt x="20448" y="41496"/>
                  <a:pt x="22365" y="38942"/>
                  <a:pt x="25560" y="38942"/>
                </a:cubicBezTo>
                <a:cubicBezTo>
                  <a:pt x="28755" y="38942"/>
                  <a:pt x="30672" y="40858"/>
                  <a:pt x="30672" y="44050"/>
                </a:cubicBezTo>
                <a:cubicBezTo>
                  <a:pt x="30672" y="46603"/>
                  <a:pt x="32589" y="48518"/>
                  <a:pt x="35145" y="48518"/>
                </a:cubicBezTo>
                <a:cubicBezTo>
                  <a:pt x="37701" y="48518"/>
                  <a:pt x="39618" y="46603"/>
                  <a:pt x="39618" y="44050"/>
                </a:cubicBezTo>
                <a:cubicBezTo>
                  <a:pt x="39618" y="41496"/>
                  <a:pt x="37701" y="39581"/>
                  <a:pt x="35145" y="39581"/>
                </a:cubicBezTo>
                <a:cubicBezTo>
                  <a:pt x="27477" y="39581"/>
                  <a:pt x="21087" y="33197"/>
                  <a:pt x="21087" y="25536"/>
                </a:cubicBezTo>
                <a:cubicBezTo>
                  <a:pt x="21087" y="19790"/>
                  <a:pt x="24921" y="14683"/>
                  <a:pt x="30033" y="12768"/>
                </a:cubicBezTo>
                <a:lnTo>
                  <a:pt x="30033" y="10853"/>
                </a:lnTo>
                <a:cubicBezTo>
                  <a:pt x="30033" y="8299"/>
                  <a:pt x="31950" y="5746"/>
                  <a:pt x="35145" y="5746"/>
                </a:cubicBezTo>
                <a:cubicBezTo>
                  <a:pt x="38340" y="5746"/>
                  <a:pt x="40257" y="7661"/>
                  <a:pt x="40257" y="10853"/>
                </a:cubicBezTo>
                <a:lnTo>
                  <a:pt x="40257" y="12768"/>
                </a:lnTo>
                <a:cubicBezTo>
                  <a:pt x="45369" y="14683"/>
                  <a:pt x="49203" y="19790"/>
                  <a:pt x="49203" y="25536"/>
                </a:cubicBezTo>
                <a:cubicBezTo>
                  <a:pt x="49203" y="28090"/>
                  <a:pt x="47286" y="30643"/>
                  <a:pt x="44091" y="30643"/>
                </a:cubicBezTo>
                <a:cubicBezTo>
                  <a:pt x="40896" y="30643"/>
                  <a:pt x="38979" y="28728"/>
                  <a:pt x="38979" y="25536"/>
                </a:cubicBezTo>
                <a:cubicBezTo>
                  <a:pt x="38979" y="22982"/>
                  <a:pt x="37062" y="21067"/>
                  <a:pt x="34506" y="21067"/>
                </a:cubicBezTo>
                <a:cubicBezTo>
                  <a:pt x="31950" y="21067"/>
                  <a:pt x="30033" y="22982"/>
                  <a:pt x="30033" y="25536"/>
                </a:cubicBezTo>
                <a:cubicBezTo>
                  <a:pt x="30033" y="28090"/>
                  <a:pt x="31950" y="30005"/>
                  <a:pt x="34506" y="30005"/>
                </a:cubicBezTo>
                <a:close/>
              </a:path>
            </a:pathLst>
          </a:custGeom>
          <a:solidFill>
            <a:schemeClr val="bg1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DED0E3C-87E7-B39A-67B8-7040BD015A16}"/>
              </a:ext>
            </a:extLst>
          </p:cNvPr>
          <p:cNvCxnSpPr>
            <a:endCxn id="9" idx="2"/>
          </p:cNvCxnSpPr>
          <p:nvPr/>
        </p:nvCxnSpPr>
        <p:spPr>
          <a:xfrm rot="16200000" flipH="1">
            <a:off x="1264064" y="3092030"/>
            <a:ext cx="365187" cy="226314"/>
          </a:xfrm>
          <a:prstGeom prst="bentConnector2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635B1AF-5F1D-515F-AB64-FE224B88F4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544" y="3818547"/>
            <a:ext cx="1591911" cy="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FF049-ACBF-D2F1-E46B-126DE0938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F7B41-B030-11CB-4E76-30BBAF0221DE}"/>
              </a:ext>
            </a:extLst>
          </p:cNvPr>
          <p:cNvSpPr/>
          <p:nvPr/>
        </p:nvSpPr>
        <p:spPr bwMode="gray">
          <a:xfrm rot="5400000" flipH="1">
            <a:off x="5985501" y="-63011"/>
            <a:ext cx="514206" cy="936558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residence will not be </a:t>
            </a: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as additional security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C8F577C-BE5D-79EC-1DA2-3C93B215E2F6}"/>
              </a:ext>
            </a:extLst>
          </p:cNvPr>
          <p:cNvCxnSpPr/>
          <p:nvPr/>
        </p:nvCxnSpPr>
        <p:spPr>
          <a:xfrm rot="16200000" flipH="1">
            <a:off x="1264064" y="4336610"/>
            <a:ext cx="365187" cy="226314"/>
          </a:xfrm>
          <a:prstGeom prst="bentConnector2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8893BD7-2CBB-141A-7380-B86E1C368418}"/>
              </a:ext>
            </a:extLst>
          </p:cNvPr>
          <p:cNvCxnSpPr/>
          <p:nvPr/>
        </p:nvCxnSpPr>
        <p:spPr>
          <a:xfrm rot="16200000" flipH="1">
            <a:off x="1264062" y="3705393"/>
            <a:ext cx="365187" cy="226314"/>
          </a:xfrm>
          <a:prstGeom prst="bentConnector2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82691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C6F23-7A7D-F489-A9C7-E1F5383C9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4DC5-9FDE-890D-F9D5-DCF4B68F8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6" y="832703"/>
            <a:ext cx="11690424" cy="11043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Rule Changes: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Repayment Terms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DF0A1F-8962-E8D6-30A5-E9E43EA7AD3A}"/>
              </a:ext>
            </a:extLst>
          </p:cNvPr>
          <p:cNvSpPr/>
          <p:nvPr/>
        </p:nvSpPr>
        <p:spPr bwMode="gray">
          <a:xfrm flipH="1">
            <a:off x="196776" y="1765057"/>
            <a:ext cx="11258458" cy="60426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22960" tIns="88900" rIns="91440" bIns="8890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2000" b="1" ker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Changes to Loan Repayment Terms: 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763C5-32FD-67FA-ABCD-BEA6128A7E96}"/>
              </a:ext>
            </a:extLst>
          </p:cNvPr>
          <p:cNvSpPr/>
          <p:nvPr/>
        </p:nvSpPr>
        <p:spPr bwMode="gray">
          <a:xfrm rot="5400000" flipH="1">
            <a:off x="5716769" y="-218603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Expands opportunity for Direct loan customers to budget for savings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39BD0-327F-955A-A336-67A28C7B1E83}"/>
              </a:ext>
            </a:extLst>
          </p:cNvPr>
          <p:cNvSpPr/>
          <p:nvPr/>
        </p:nvSpPr>
        <p:spPr bwMode="gray">
          <a:xfrm rot="5400000" flipH="1">
            <a:off x="5716769" y="-156374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Offers maximum term lengths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814F7-A5EA-73BF-28E5-99C246F720C5}"/>
              </a:ext>
            </a:extLst>
          </p:cNvPr>
          <p:cNvSpPr/>
          <p:nvPr/>
        </p:nvSpPr>
        <p:spPr bwMode="gray">
          <a:xfrm rot="5400000" flipH="1">
            <a:off x="5716769" y="-941452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Offers interest-only first year payments and other flexible repayment terms  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A682F-63F6-190A-7B2A-1537A70C6A47}"/>
              </a:ext>
            </a:extLst>
          </p:cNvPr>
          <p:cNvSpPr/>
          <p:nvPr/>
        </p:nvSpPr>
        <p:spPr bwMode="gray">
          <a:xfrm rot="5400000" flipH="1">
            <a:off x="5716769" y="-319161"/>
            <a:ext cx="514206" cy="99030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vert="vert270" wrap="square" lIns="91440" tIns="88900" rIns="91440" bIns="18288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Empowers producers to choose preferred terms 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D1BFF2-E9A8-1019-6C31-B4FEB0792402}"/>
              </a:ext>
            </a:extLst>
          </p:cNvPr>
          <p:cNvCxnSpPr>
            <a:cxnSpLocks/>
          </p:cNvCxnSpPr>
          <p:nvPr/>
        </p:nvCxnSpPr>
        <p:spPr>
          <a:xfrm flipH="1">
            <a:off x="452559" y="2369326"/>
            <a:ext cx="5075" cy="2263035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4B7E2A-654A-0A09-DB6B-B24C516D6803}"/>
              </a:ext>
            </a:extLst>
          </p:cNvPr>
          <p:cNvCxnSpPr>
            <a:cxnSpLocks/>
          </p:cNvCxnSpPr>
          <p:nvPr/>
        </p:nvCxnSpPr>
        <p:spPr>
          <a:xfrm flipH="1">
            <a:off x="457634" y="276549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3B3D16-A8C3-0AD8-9E5B-39BFBCBD0A85}"/>
              </a:ext>
            </a:extLst>
          </p:cNvPr>
          <p:cNvCxnSpPr>
            <a:cxnSpLocks/>
          </p:cNvCxnSpPr>
          <p:nvPr/>
        </p:nvCxnSpPr>
        <p:spPr>
          <a:xfrm flipH="1">
            <a:off x="452559" y="4632361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D38F86-9DA6-6719-6108-682C47C781C7}"/>
              </a:ext>
            </a:extLst>
          </p:cNvPr>
          <p:cNvCxnSpPr>
            <a:cxnSpLocks/>
          </p:cNvCxnSpPr>
          <p:nvPr/>
        </p:nvCxnSpPr>
        <p:spPr>
          <a:xfrm flipH="1">
            <a:off x="457634" y="401007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oval"/>
            <a:tailEnd type="non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123026-445D-10CF-8806-05CEB692B114}"/>
              </a:ext>
            </a:extLst>
          </p:cNvPr>
          <p:cNvCxnSpPr>
            <a:cxnSpLocks/>
          </p:cNvCxnSpPr>
          <p:nvPr/>
        </p:nvCxnSpPr>
        <p:spPr>
          <a:xfrm flipH="1">
            <a:off x="457634" y="3387780"/>
            <a:ext cx="564716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oval"/>
            <a:tailEnd type="none"/>
          </a:ln>
          <a:effectLst/>
        </p:spPr>
      </p:cxnSp>
      <p:sp>
        <p:nvSpPr>
          <p:cNvPr id="43" name="Graphic 4">
            <a:extLst>
              <a:ext uri="{FF2B5EF4-FFF2-40B4-BE49-F238E27FC236}">
                <a16:creationId xmlns:a16="http://schemas.microsoft.com/office/drawing/2014/main" id="{31F006B0-9B7B-53E8-BD2F-93CDBBD968C3}"/>
              </a:ext>
            </a:extLst>
          </p:cNvPr>
          <p:cNvSpPr/>
          <p:nvPr/>
        </p:nvSpPr>
        <p:spPr>
          <a:xfrm>
            <a:off x="254000" y="1816100"/>
            <a:ext cx="506669" cy="506197"/>
          </a:xfrm>
          <a:custGeom>
            <a:avLst/>
            <a:gdLst>
              <a:gd name="connsiteX0" fmla="*/ 181474 w 362309"/>
              <a:gd name="connsiteY0" fmla="*/ 0 h 361971"/>
              <a:gd name="connsiteX1" fmla="*/ 0 w 362309"/>
              <a:gd name="connsiteY1" fmla="*/ 180667 h 361971"/>
              <a:gd name="connsiteX2" fmla="*/ 180836 w 362309"/>
              <a:gd name="connsiteY2" fmla="*/ 361972 h 361971"/>
              <a:gd name="connsiteX3" fmla="*/ 362310 w 362309"/>
              <a:gd name="connsiteY3" fmla="*/ 181305 h 361971"/>
              <a:gd name="connsiteX4" fmla="*/ 362310 w 362309"/>
              <a:gd name="connsiteY4" fmla="*/ 181305 h 361971"/>
              <a:gd name="connsiteX5" fmla="*/ 181474 w 362309"/>
              <a:gd name="connsiteY5" fmla="*/ 0 h 361971"/>
              <a:gd name="connsiteX6" fmla="*/ 105434 w 362309"/>
              <a:gd name="connsiteY6" fmla="*/ 245145 h 361971"/>
              <a:gd name="connsiteX7" fmla="*/ 106712 w 362309"/>
              <a:gd name="connsiteY7" fmla="*/ 254083 h 361971"/>
              <a:gd name="connsiteX8" fmla="*/ 101600 w 362309"/>
              <a:gd name="connsiteY8" fmla="*/ 256636 h 361971"/>
              <a:gd name="connsiteX9" fmla="*/ 97766 w 362309"/>
              <a:gd name="connsiteY9" fmla="*/ 255359 h 361971"/>
              <a:gd name="connsiteX10" fmla="*/ 81792 w 362309"/>
              <a:gd name="connsiteY10" fmla="*/ 229185 h 361971"/>
              <a:gd name="connsiteX11" fmla="*/ 99044 w 362309"/>
              <a:gd name="connsiteY11" fmla="*/ 210033 h 361971"/>
              <a:gd name="connsiteX12" fmla="*/ 123965 w 362309"/>
              <a:gd name="connsiteY12" fmla="*/ 182582 h 361971"/>
              <a:gd name="connsiteX13" fmla="*/ 67734 w 362309"/>
              <a:gd name="connsiteY13" fmla="*/ 170452 h 361971"/>
              <a:gd name="connsiteX14" fmla="*/ 60704 w 362309"/>
              <a:gd name="connsiteY14" fmla="*/ 164707 h 361971"/>
              <a:gd name="connsiteX15" fmla="*/ 66456 w 362309"/>
              <a:gd name="connsiteY15" fmla="*/ 157684 h 361971"/>
              <a:gd name="connsiteX16" fmla="*/ 136106 w 362309"/>
              <a:gd name="connsiteY16" fmla="*/ 179390 h 361971"/>
              <a:gd name="connsiteX17" fmla="*/ 104156 w 362309"/>
              <a:gd name="connsiteY17" fmla="*/ 221524 h 361971"/>
              <a:gd name="connsiteX18" fmla="*/ 94571 w 362309"/>
              <a:gd name="connsiteY18" fmla="*/ 230462 h 361971"/>
              <a:gd name="connsiteX19" fmla="*/ 105434 w 362309"/>
              <a:gd name="connsiteY19" fmla="*/ 245145 h 361971"/>
              <a:gd name="connsiteX20" fmla="*/ 299688 w 362309"/>
              <a:gd name="connsiteY20" fmla="*/ 130233 h 361971"/>
              <a:gd name="connsiteX21" fmla="*/ 251125 w 362309"/>
              <a:gd name="connsiteY21" fmla="*/ 178752 h 361971"/>
              <a:gd name="connsiteX22" fmla="*/ 178279 w 362309"/>
              <a:gd name="connsiteY22" fmla="*/ 252167 h 361971"/>
              <a:gd name="connsiteX23" fmla="*/ 175723 w 362309"/>
              <a:gd name="connsiteY23" fmla="*/ 253444 h 361971"/>
              <a:gd name="connsiteX24" fmla="*/ 139301 w 362309"/>
              <a:gd name="connsiteY24" fmla="*/ 265574 h 361971"/>
              <a:gd name="connsiteX25" fmla="*/ 137384 w 362309"/>
              <a:gd name="connsiteY25" fmla="*/ 265574 h 361971"/>
              <a:gd name="connsiteX26" fmla="*/ 130355 w 362309"/>
              <a:gd name="connsiteY26" fmla="*/ 259828 h 361971"/>
              <a:gd name="connsiteX27" fmla="*/ 130994 w 362309"/>
              <a:gd name="connsiteY27" fmla="*/ 257275 h 361971"/>
              <a:gd name="connsiteX28" fmla="*/ 143135 w 362309"/>
              <a:gd name="connsiteY28" fmla="*/ 220886 h 361971"/>
              <a:gd name="connsiteX29" fmla="*/ 144413 w 362309"/>
              <a:gd name="connsiteY29" fmla="*/ 218332 h 361971"/>
              <a:gd name="connsiteX30" fmla="*/ 217258 w 362309"/>
              <a:gd name="connsiteY30" fmla="*/ 145555 h 361971"/>
              <a:gd name="connsiteX31" fmla="*/ 265822 w 362309"/>
              <a:gd name="connsiteY31" fmla="*/ 97037 h 361971"/>
              <a:gd name="connsiteX32" fmla="*/ 274767 w 362309"/>
              <a:gd name="connsiteY32" fmla="*/ 97037 h 361971"/>
              <a:gd name="connsiteX33" fmla="*/ 299049 w 362309"/>
              <a:gd name="connsiteY33" fmla="*/ 121296 h 361971"/>
              <a:gd name="connsiteX34" fmla="*/ 299688 w 362309"/>
              <a:gd name="connsiteY34" fmla="*/ 130233 h 361971"/>
              <a:gd name="connsiteX35" fmla="*/ 299688 w 362309"/>
              <a:gd name="connsiteY35" fmla="*/ 130233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62309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6" y="361972"/>
                </a:cubicBezTo>
                <a:cubicBezTo>
                  <a:pt x="281157" y="361972"/>
                  <a:pt x="362310" y="280895"/>
                  <a:pt x="362310" y="181305"/>
                </a:cubicBezTo>
                <a:lnTo>
                  <a:pt x="362310" y="181305"/>
                </a:lnTo>
                <a:cubicBezTo>
                  <a:pt x="362310" y="81077"/>
                  <a:pt x="281796" y="0"/>
                  <a:pt x="181474" y="0"/>
                </a:cubicBezTo>
                <a:close/>
                <a:moveTo>
                  <a:pt x="105434" y="245145"/>
                </a:moveTo>
                <a:cubicBezTo>
                  <a:pt x="108629" y="247060"/>
                  <a:pt x="109268" y="250891"/>
                  <a:pt x="106712" y="254083"/>
                </a:cubicBezTo>
                <a:cubicBezTo>
                  <a:pt x="105434" y="255998"/>
                  <a:pt x="103517" y="256636"/>
                  <a:pt x="101600" y="256636"/>
                </a:cubicBezTo>
                <a:cubicBezTo>
                  <a:pt x="100322" y="256636"/>
                  <a:pt x="99044" y="255998"/>
                  <a:pt x="97766" y="255359"/>
                </a:cubicBezTo>
                <a:cubicBezTo>
                  <a:pt x="95849" y="254083"/>
                  <a:pt x="80513" y="243230"/>
                  <a:pt x="81792" y="229185"/>
                </a:cubicBezTo>
                <a:cubicBezTo>
                  <a:pt x="82430" y="221524"/>
                  <a:pt x="88181" y="214502"/>
                  <a:pt x="99044" y="210033"/>
                </a:cubicBezTo>
                <a:cubicBezTo>
                  <a:pt x="117575" y="201734"/>
                  <a:pt x="125882" y="189604"/>
                  <a:pt x="123965" y="182582"/>
                </a:cubicBezTo>
                <a:cubicBezTo>
                  <a:pt x="122048" y="175560"/>
                  <a:pt x="106073" y="167260"/>
                  <a:pt x="67734" y="170452"/>
                </a:cubicBezTo>
                <a:cubicBezTo>
                  <a:pt x="63899" y="170452"/>
                  <a:pt x="61344" y="167899"/>
                  <a:pt x="60704" y="164707"/>
                </a:cubicBezTo>
                <a:cubicBezTo>
                  <a:pt x="60704" y="160876"/>
                  <a:pt x="63261" y="158323"/>
                  <a:pt x="66456" y="157684"/>
                </a:cubicBezTo>
                <a:cubicBezTo>
                  <a:pt x="120770" y="152577"/>
                  <a:pt x="132911" y="169176"/>
                  <a:pt x="136106" y="179390"/>
                </a:cubicBezTo>
                <a:cubicBezTo>
                  <a:pt x="139940" y="194073"/>
                  <a:pt x="127160" y="211310"/>
                  <a:pt x="104156" y="221524"/>
                </a:cubicBezTo>
                <a:cubicBezTo>
                  <a:pt x="100961" y="222801"/>
                  <a:pt x="95210" y="226631"/>
                  <a:pt x="94571" y="230462"/>
                </a:cubicBezTo>
                <a:cubicBezTo>
                  <a:pt x="94571" y="235569"/>
                  <a:pt x="102239" y="242591"/>
                  <a:pt x="105434" y="245145"/>
                </a:cubicBezTo>
                <a:close/>
                <a:moveTo>
                  <a:pt x="299688" y="130233"/>
                </a:moveTo>
                <a:lnTo>
                  <a:pt x="251125" y="178752"/>
                </a:lnTo>
                <a:lnTo>
                  <a:pt x="178279" y="252167"/>
                </a:lnTo>
                <a:cubicBezTo>
                  <a:pt x="177641" y="252806"/>
                  <a:pt x="177001" y="253444"/>
                  <a:pt x="175723" y="253444"/>
                </a:cubicBezTo>
                <a:lnTo>
                  <a:pt x="139301" y="265574"/>
                </a:lnTo>
                <a:cubicBezTo>
                  <a:pt x="138662" y="265574"/>
                  <a:pt x="138023" y="265574"/>
                  <a:pt x="137384" y="265574"/>
                </a:cubicBezTo>
                <a:cubicBezTo>
                  <a:pt x="133550" y="265574"/>
                  <a:pt x="130994" y="263020"/>
                  <a:pt x="130355" y="259828"/>
                </a:cubicBezTo>
                <a:cubicBezTo>
                  <a:pt x="130355" y="259190"/>
                  <a:pt x="130355" y="257913"/>
                  <a:pt x="130994" y="257275"/>
                </a:cubicBezTo>
                <a:lnTo>
                  <a:pt x="143135" y="220886"/>
                </a:lnTo>
                <a:cubicBezTo>
                  <a:pt x="143135" y="220247"/>
                  <a:pt x="143774" y="218971"/>
                  <a:pt x="144413" y="218332"/>
                </a:cubicBezTo>
                <a:lnTo>
                  <a:pt x="217258" y="145555"/>
                </a:lnTo>
                <a:lnTo>
                  <a:pt x="265822" y="97037"/>
                </a:lnTo>
                <a:cubicBezTo>
                  <a:pt x="268377" y="94483"/>
                  <a:pt x="272212" y="94483"/>
                  <a:pt x="274767" y="97037"/>
                </a:cubicBezTo>
                <a:lnTo>
                  <a:pt x="299049" y="121296"/>
                </a:lnTo>
                <a:cubicBezTo>
                  <a:pt x="302244" y="123849"/>
                  <a:pt x="302244" y="128318"/>
                  <a:pt x="299688" y="130233"/>
                </a:cubicBezTo>
                <a:lnTo>
                  <a:pt x="299688" y="130233"/>
                </a:lnTo>
                <a:close/>
              </a:path>
            </a:pathLst>
          </a:custGeom>
          <a:solidFill>
            <a:schemeClr val="bg1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525E3-9F8A-E2B6-F73E-64388C6EB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68F94-A063-FA1F-3992-CC39F340A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B9878-342D-545F-0F6A-D9C87DC5B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6" y="832703"/>
            <a:ext cx="11690424" cy="11043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FLP Rule – By the Numbers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542670-6ABE-7221-6968-42347DB5DC72}"/>
              </a:ext>
            </a:extLst>
          </p:cNvPr>
          <p:cNvSpPr/>
          <p:nvPr/>
        </p:nvSpPr>
        <p:spPr>
          <a:xfrm>
            <a:off x="330054" y="2422930"/>
            <a:ext cx="2719959" cy="3011344"/>
          </a:xfrm>
          <a:prstGeom prst="roundRect">
            <a:avLst>
              <a:gd name="adj" fmla="val 127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0" rtlCol="0" anchor="t"/>
          <a:lstStyle/>
          <a:p>
            <a:pPr algn="ctr"/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Save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51,000 total hours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between staff (44,000) and customers (7,000)  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48DCEE36-FFA3-4F1A-6E7E-F91165C97EBA}"/>
              </a:ext>
            </a:extLst>
          </p:cNvPr>
          <p:cNvSpPr/>
          <p:nvPr/>
        </p:nvSpPr>
        <p:spPr>
          <a:xfrm>
            <a:off x="330054" y="2422928"/>
            <a:ext cx="2701656" cy="777141"/>
          </a:xfrm>
          <a:prstGeom prst="round2SameRect">
            <a:avLst>
              <a:gd name="adj1" fmla="val 3083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Time Savings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531AB9-ED4A-0A51-F2B9-FE11796FBB5D}"/>
              </a:ext>
            </a:extLst>
          </p:cNvPr>
          <p:cNvSpPr/>
          <p:nvPr/>
        </p:nvSpPr>
        <p:spPr>
          <a:xfrm>
            <a:off x="3225266" y="2422929"/>
            <a:ext cx="2719959" cy="3011345"/>
          </a:xfrm>
          <a:prstGeom prst="roundRect">
            <a:avLst>
              <a:gd name="adj" fmla="val 127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0" rtlCol="0" anchor="t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Free up </a:t>
            </a:r>
            <a:r>
              <a:rPr lang="en-US" sz="2000" b="1" dirty="0">
                <a:solidFill>
                  <a:schemeClr val="accent1"/>
                </a:solidFill>
              </a:rPr>
              <a:t>$88M in  cash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for 6,000 customers annually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sz="500" b="1" dirty="0">
              <a:solidFill>
                <a:schemeClr val="accent1"/>
              </a:solidFill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BBE455A2-8F84-F9B4-FD36-01823C3F5E5B}"/>
              </a:ext>
            </a:extLst>
          </p:cNvPr>
          <p:cNvSpPr/>
          <p:nvPr/>
        </p:nvSpPr>
        <p:spPr>
          <a:xfrm>
            <a:off x="3225266" y="2422928"/>
            <a:ext cx="2701656" cy="777141"/>
          </a:xfrm>
          <a:prstGeom prst="round2SameRect">
            <a:avLst>
              <a:gd name="adj1" fmla="val 3083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Profits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CD793CE-C5F5-D339-F166-32245AE7B0FB}"/>
              </a:ext>
            </a:extLst>
          </p:cNvPr>
          <p:cNvSpPr/>
          <p:nvPr/>
        </p:nvSpPr>
        <p:spPr>
          <a:xfrm>
            <a:off x="6120477" y="2422930"/>
            <a:ext cx="2719959" cy="3127638"/>
          </a:xfrm>
          <a:prstGeom prst="roundRect">
            <a:avLst>
              <a:gd name="adj" fmla="val 127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0" rtlCol="0" anchor="t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Free up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$257M in equity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for 8,000 customers annually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A70F5378-29A8-A247-63AE-D18518F4658C}"/>
              </a:ext>
            </a:extLst>
          </p:cNvPr>
          <p:cNvSpPr/>
          <p:nvPr/>
        </p:nvSpPr>
        <p:spPr>
          <a:xfrm>
            <a:off x="6120477" y="2422928"/>
            <a:ext cx="2701656" cy="777141"/>
          </a:xfrm>
          <a:prstGeom prst="round2SameRect">
            <a:avLst>
              <a:gd name="adj1" fmla="val 3083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Flexibility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3B1598-D2A2-019B-7BAF-0435FC65C1E5}"/>
              </a:ext>
            </a:extLst>
          </p:cNvPr>
          <p:cNvSpPr/>
          <p:nvPr/>
        </p:nvSpPr>
        <p:spPr>
          <a:xfrm>
            <a:off x="9015689" y="2422929"/>
            <a:ext cx="2719959" cy="3127639"/>
          </a:xfrm>
          <a:prstGeom prst="roundRect">
            <a:avLst>
              <a:gd name="adj" fmla="val 127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0" rtlCol="0" anchor="t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Provide a set-aside option for up to </a:t>
            </a:r>
            <a:r>
              <a:rPr lang="en-US" sz="2000" b="1">
                <a:solidFill>
                  <a:schemeClr val="tx1"/>
                </a:solidFill>
              </a:rPr>
              <a:t>3,000 eligible customers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D9696201-6602-0CB3-8876-769FCAA28C85}"/>
              </a:ext>
            </a:extLst>
          </p:cNvPr>
          <p:cNvSpPr/>
          <p:nvPr/>
        </p:nvSpPr>
        <p:spPr>
          <a:xfrm>
            <a:off x="9015689" y="2422928"/>
            <a:ext cx="2701656" cy="777141"/>
          </a:xfrm>
          <a:prstGeom prst="round2SameRect">
            <a:avLst>
              <a:gd name="adj1" fmla="val 3083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Recovery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D9F04754-6269-EF5B-83E5-5793F4FDFC36}"/>
              </a:ext>
            </a:extLst>
          </p:cNvPr>
          <p:cNvSpPr/>
          <p:nvPr/>
        </p:nvSpPr>
        <p:spPr>
          <a:xfrm>
            <a:off x="474655" y="2104213"/>
            <a:ext cx="596347" cy="625070"/>
          </a:xfrm>
          <a:prstGeom prst="mathPlu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D622E17A-C83E-31E6-D1A2-A4849078F886}"/>
              </a:ext>
            </a:extLst>
          </p:cNvPr>
          <p:cNvSpPr/>
          <p:nvPr/>
        </p:nvSpPr>
        <p:spPr>
          <a:xfrm>
            <a:off x="3375968" y="2104213"/>
            <a:ext cx="596347" cy="625070"/>
          </a:xfrm>
          <a:prstGeom prst="mathPlu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E9398EF7-22B6-F853-4025-78970CE5B1B2}"/>
              </a:ext>
            </a:extLst>
          </p:cNvPr>
          <p:cNvSpPr/>
          <p:nvPr/>
        </p:nvSpPr>
        <p:spPr>
          <a:xfrm>
            <a:off x="6277281" y="2104213"/>
            <a:ext cx="596347" cy="625070"/>
          </a:xfrm>
          <a:prstGeom prst="mathPlu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407FE687-B713-2945-5B86-D46AC50CEE82}"/>
              </a:ext>
            </a:extLst>
          </p:cNvPr>
          <p:cNvSpPr/>
          <p:nvPr/>
        </p:nvSpPr>
        <p:spPr>
          <a:xfrm>
            <a:off x="9178593" y="2104213"/>
            <a:ext cx="596347" cy="625070"/>
          </a:xfrm>
          <a:prstGeom prst="mathPlu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0C4000-A29F-FE82-5A21-F07C1D3DA2C6}"/>
              </a:ext>
            </a:extLst>
          </p:cNvPr>
          <p:cNvSpPr txBox="1">
            <a:spLocks/>
          </p:cNvSpPr>
          <p:nvPr/>
        </p:nvSpPr>
        <p:spPr>
          <a:xfrm>
            <a:off x="196776" y="1311521"/>
            <a:ext cx="11680150" cy="632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+mj-lt"/>
              </a:rPr>
              <a:t>The rule is projected to: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42A77-EB13-0409-AE11-67E529121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A5DB17B-4186-1C19-5B7D-7C4FEEE19352}"/>
              </a:ext>
            </a:extLst>
          </p:cNvPr>
          <p:cNvSpPr/>
          <p:nvPr/>
        </p:nvSpPr>
        <p:spPr>
          <a:xfrm rot="16200000">
            <a:off x="11643717" y="1529351"/>
            <a:ext cx="666807" cy="446533"/>
          </a:xfrm>
          <a:prstGeom prst="round2SameRect">
            <a:avLst>
              <a:gd name="adj1" fmla="val 308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008A9-D2BC-A3BA-1004-35C684C23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Budgets and Terms</a:t>
            </a:r>
            <a:r>
              <a:rPr lang="en-US" dirty="0"/>
              <a:t> 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194E2-8770-BABE-B57F-DDE9B52C4B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7ED1-2E42-4ADB-8C05-599F7CF93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25606-4C38-FB1D-597D-5CC5EF789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776" y="1311521"/>
            <a:ext cx="11680150" cy="6324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>
                <a:latin typeface="+mj-lt"/>
              </a:rPr>
              <a:t>The changes to repayment terms and operating plans are more focused on Direct loans than Guaranteed loans but do allow for similar considerations in Guaranteed lending. </a:t>
            </a:r>
          </a:p>
        </p:txBody>
      </p:sp>
      <p:pic>
        <p:nvPicPr>
          <p:cNvPr id="22" name="Graphic 21" descr="List with solid fill">
            <a:extLst>
              <a:ext uri="{FF2B5EF4-FFF2-40B4-BE49-F238E27FC236}">
                <a16:creationId xmlns:a16="http://schemas.microsoft.com/office/drawing/2014/main" id="{EF48205A-FC0D-7D2C-596E-D8B6E4D4D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98300" y="1549400"/>
            <a:ext cx="392981" cy="392981"/>
          </a:xfrm>
          <a:prstGeom prst="rect">
            <a:avLst/>
          </a:prstGeom>
        </p:spPr>
      </p:pic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F24E459-8A5A-611A-7968-078F5EEE1B80}"/>
              </a:ext>
            </a:extLst>
          </p:cNvPr>
          <p:cNvSpPr/>
          <p:nvPr/>
        </p:nvSpPr>
        <p:spPr>
          <a:xfrm rot="16200000">
            <a:off x="11643717" y="787412"/>
            <a:ext cx="666807" cy="446533"/>
          </a:xfrm>
          <a:prstGeom prst="round2SameRect">
            <a:avLst>
              <a:gd name="adj1" fmla="val 30831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Graphic 7" descr="Badge New with solid fill">
            <a:extLst>
              <a:ext uri="{FF2B5EF4-FFF2-40B4-BE49-F238E27FC236}">
                <a16:creationId xmlns:a16="http://schemas.microsoft.com/office/drawing/2014/main" id="{34B48803-97AF-59C9-8C31-D41894E30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9019" y="813809"/>
            <a:ext cx="392981" cy="392981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0957DD0-B070-1349-2FFE-4A870BEDA78F}"/>
              </a:ext>
            </a:extLst>
          </p:cNvPr>
          <p:cNvSpPr/>
          <p:nvPr/>
        </p:nvSpPr>
        <p:spPr>
          <a:xfrm rot="16200000">
            <a:off x="11652823" y="2320829"/>
            <a:ext cx="666807" cy="446533"/>
          </a:xfrm>
          <a:prstGeom prst="round2SameRect">
            <a:avLst>
              <a:gd name="adj1" fmla="val 30831"/>
              <a:gd name="adj2" fmla="val 0"/>
            </a:avLst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FF1BF1A3-3292-7C17-6E20-52EBEB3D7B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11000" y="2336800"/>
            <a:ext cx="392981" cy="3929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1B3FDA-BBB6-9F53-114F-AAE18F568CB6}"/>
              </a:ext>
            </a:extLst>
          </p:cNvPr>
          <p:cNvSpPr/>
          <p:nvPr/>
        </p:nvSpPr>
        <p:spPr>
          <a:xfrm>
            <a:off x="196776" y="2086021"/>
            <a:ext cx="9992140" cy="46833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6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Summary of Impacts: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D7CFE5-0499-160F-2B63-B7E75A1FC4FC}"/>
              </a:ext>
            </a:extLst>
          </p:cNvPr>
          <p:cNvSpPr txBox="1">
            <a:spLocks/>
          </p:cNvSpPr>
          <p:nvPr/>
        </p:nvSpPr>
        <p:spPr>
          <a:xfrm>
            <a:off x="1471917" y="2839280"/>
            <a:ext cx="9043388" cy="2604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Commercial lenders will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6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continue to be valued partners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who work cooperatively with FSA to serve farmers and ranchers, as they are today.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63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rule ensures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6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consideration of the use of terms that allow reasonable progress towards long-term financial goals.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263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To be reasonable, commercial loans must simply provide the opportunity to make progress towards those long-term needs (something that 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already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happening with most commercial loans), the rule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6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does not require a Guaranteed loan to have the same margin, rates or terms of a Direct loan.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63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7" name="Graphic 16" descr="Piggy Bank with solid fill">
            <a:extLst>
              <a:ext uri="{FF2B5EF4-FFF2-40B4-BE49-F238E27FC236}">
                <a16:creationId xmlns:a16="http://schemas.microsoft.com/office/drawing/2014/main" id="{06FF7F1D-E65F-4EB2-6B40-B4145A474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893" y="2735593"/>
            <a:ext cx="652024" cy="652024"/>
          </a:xfrm>
          <a:prstGeom prst="rect">
            <a:avLst/>
          </a:prstGeom>
        </p:spPr>
      </p:pic>
      <p:pic>
        <p:nvPicPr>
          <p:cNvPr id="19" name="Graphic 18" descr="Scales of justice with solid fill">
            <a:extLst>
              <a:ext uri="{FF2B5EF4-FFF2-40B4-BE49-F238E27FC236}">
                <a16:creationId xmlns:a16="http://schemas.microsoft.com/office/drawing/2014/main" id="{7EA151A7-CE76-D38B-EA8A-6A579A59D5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893" y="3771113"/>
            <a:ext cx="652024" cy="652024"/>
          </a:xfrm>
          <a:prstGeom prst="rect">
            <a:avLst/>
          </a:prstGeom>
        </p:spPr>
      </p:pic>
      <p:pic>
        <p:nvPicPr>
          <p:cNvPr id="15" name="Graphic 14" descr="Teacher with solid fill">
            <a:extLst>
              <a:ext uri="{FF2B5EF4-FFF2-40B4-BE49-F238E27FC236}">
                <a16:creationId xmlns:a16="http://schemas.microsoft.com/office/drawing/2014/main" id="{11021864-6335-8C6F-149E-D6B79D5F91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46019" y="5003285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7F3B69-B6C6-920F-07DA-0DE231A2B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6" y="832704"/>
            <a:ext cx="11690424" cy="53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Comment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18B962-C81B-2A54-EEA6-C6FE1565DCC9}"/>
              </a:ext>
            </a:extLst>
          </p:cNvPr>
          <p:cNvSpPr/>
          <p:nvPr/>
        </p:nvSpPr>
        <p:spPr>
          <a:xfrm>
            <a:off x="554122" y="4625385"/>
            <a:ext cx="11117178" cy="87629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Reminder: The rule will be effective September 25,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C81592-9ABE-BEFC-FD3B-C8C70AE89058}"/>
              </a:ext>
            </a:extLst>
          </p:cNvPr>
          <p:cNvGrpSpPr/>
          <p:nvPr/>
        </p:nvGrpSpPr>
        <p:grpSpPr>
          <a:xfrm>
            <a:off x="770021" y="1778929"/>
            <a:ext cx="10676689" cy="2326485"/>
            <a:chOff x="770021" y="1553926"/>
            <a:chExt cx="10676689" cy="232648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E3EFAC-2918-C2AD-D73B-099990C5CB89}"/>
                </a:ext>
              </a:extLst>
            </p:cNvPr>
            <p:cNvCxnSpPr/>
            <p:nvPr/>
          </p:nvCxnSpPr>
          <p:spPr>
            <a:xfrm>
              <a:off x="770021" y="3208421"/>
              <a:ext cx="1066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E5F04D-D342-443D-D3D5-BCA401B000D4}"/>
                </a:ext>
              </a:extLst>
            </p:cNvPr>
            <p:cNvSpPr txBox="1"/>
            <p:nvPr/>
          </p:nvSpPr>
          <p:spPr>
            <a:xfrm>
              <a:off x="2663687" y="1841586"/>
              <a:ext cx="877433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Open Sans"/>
                </a:rPr>
                <a:t>Enhancing Program Access and Delivery for Farm Loans is published as a final rule, but FSA will consider comments in implementation, or for future rule revisions.  The rule is </a:t>
              </a:r>
              <a:r>
                <a:rPr lang="en-US" sz="2000" b="1" dirty="0">
                  <a:latin typeface="Open Sans"/>
                </a:rPr>
                <a:t>open for public comment for 60 days after Federal Register publication.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2BBBBD-88A5-726C-F8DF-AA9BCA0210AA}"/>
                </a:ext>
              </a:extLst>
            </p:cNvPr>
            <p:cNvSpPr txBox="1"/>
            <p:nvPr/>
          </p:nvSpPr>
          <p:spPr>
            <a:xfrm>
              <a:off x="778711" y="3418746"/>
              <a:ext cx="10667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Open Sans"/>
                </a:rPr>
                <a:t>Public comments can be submitted at </a:t>
              </a:r>
              <a:r>
                <a:rPr lang="en-US" sz="2400">
                  <a:latin typeface="Open Sans"/>
                  <a:hlinkClick r:id="rId3"/>
                </a:rPr>
                <a:t>www.regulations.gov</a:t>
              </a:r>
              <a:r>
                <a:rPr lang="en-US" sz="2400">
                  <a:latin typeface="Open Sans"/>
                </a:rPr>
                <a:t>. </a:t>
              </a:r>
            </a:p>
          </p:txBody>
        </p:sp>
        <p:pic>
          <p:nvPicPr>
            <p:cNvPr id="3" name="Graphic 2" descr="Chat with solid fill">
              <a:extLst>
                <a:ext uri="{FF2B5EF4-FFF2-40B4-BE49-F238E27FC236}">
                  <a16:creationId xmlns:a16="http://schemas.microsoft.com/office/drawing/2014/main" id="{E008C67E-889B-EC22-9031-F2A1BB1E1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0022" y="1553926"/>
              <a:ext cx="1600197" cy="1600197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8AA4E0-56F4-1180-4D01-9AA513AE0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E9CF6-B9ED-3E66-7F89-087E17654E22}"/>
              </a:ext>
            </a:extLst>
          </p:cNvPr>
          <p:cNvSpPr/>
          <p:nvPr/>
        </p:nvSpPr>
        <p:spPr>
          <a:xfrm>
            <a:off x="0" y="609600"/>
            <a:ext cx="12192000" cy="586332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19EC7-F6F3-F632-95C2-25403317E09F}"/>
              </a:ext>
            </a:extLst>
          </p:cNvPr>
          <p:cNvSpPr/>
          <p:nvPr/>
        </p:nvSpPr>
        <p:spPr>
          <a:xfrm>
            <a:off x="3657600" y="3517901"/>
            <a:ext cx="8534399" cy="8667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Thank you</a:t>
            </a:r>
            <a:r>
              <a:rPr lang="en-US" altLang="en-US" sz="3600" b="1">
                <a:solidFill>
                  <a:prstClr val="white"/>
                </a:solidFill>
                <a:latin typeface="Open Sans"/>
                <a:cs typeface="Arial"/>
              </a:rPr>
              <a:t>!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957F3-39F5-D940-A239-2A58B0C569F8}"/>
              </a:ext>
            </a:extLst>
          </p:cNvPr>
          <p:cNvSpPr txBox="1"/>
          <p:nvPr/>
        </p:nvSpPr>
        <p:spPr>
          <a:xfrm>
            <a:off x="3657600" y="4425430"/>
            <a:ext cx="7548408" cy="369332"/>
          </a:xfrm>
          <a:prstGeom prst="rect">
            <a:avLst/>
          </a:prstGeom>
          <a:noFill/>
        </p:spPr>
        <p:txBody>
          <a:bodyPr wrap="square" lIns="365760">
            <a:spAutoFit/>
          </a:bodyPr>
          <a:lstStyle/>
          <a:p>
            <a:pPr marL="0" indent="0">
              <a:buSzPct val="90000"/>
              <a:buNone/>
              <a:defRPr/>
            </a:pPr>
            <a:r>
              <a:rPr lang="en-US" sz="1800" i="1">
                <a:solidFill>
                  <a:schemeClr val="bg1"/>
                </a:solidFill>
              </a:rPr>
              <a:t>USDA is an equal opportunity provider, employer, and lender.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B88E9-0782-20DD-C71C-E8038D5824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422626D-26D8-49BB-A866-57415964755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6322"/>
            <a:ext cx="6032500" cy="4367695"/>
          </a:xfrm>
          <a:prstGeom prst="rect">
            <a:avLst/>
          </a:prstGeom>
        </p:spPr>
      </p:pic>
      <p:pic>
        <p:nvPicPr>
          <p:cNvPr id="15" name="Picture Placeholder 14" descr="A picture containing vegetable, plant, colorful&#10;&#10;Description automatically generated">
            <a:extLst>
              <a:ext uri="{FF2B5EF4-FFF2-40B4-BE49-F238E27FC236}">
                <a16:creationId xmlns:a16="http://schemas.microsoft.com/office/drawing/2014/main" id="{AF0F73E6-3602-44D6-85B3-53C480687CD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1756" y="1246322"/>
            <a:ext cx="2919066" cy="2100778"/>
          </a:xfrm>
          <a:prstGeom prst="rect">
            <a:avLst/>
          </a:prstGeom>
        </p:spPr>
      </p:pic>
      <p:pic>
        <p:nvPicPr>
          <p:cNvPr id="17" name="Picture Placeholder 16" descr="A rooster stand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415F6813-FC4F-4870-B9C5-C684D2B517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856" y="1243980"/>
            <a:ext cx="2903144" cy="2103120"/>
          </a:xfrm>
          <a:prstGeom prst="rect">
            <a:avLst/>
          </a:prstGeom>
        </p:spPr>
      </p:pic>
      <p:pic>
        <p:nvPicPr>
          <p:cNvPr id="13" name="Picture Placeholder 12" descr="A picture containing grass, sky, outdoor, mountain&#10;&#10;Description automatically generated">
            <a:extLst>
              <a:ext uri="{FF2B5EF4-FFF2-40B4-BE49-F238E27FC236}">
                <a16:creationId xmlns:a16="http://schemas.microsoft.com/office/drawing/2014/main" id="{5E0C9437-F103-4F28-A17D-75388EECCF7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1756" y="3510897"/>
            <a:ext cx="5980244" cy="2103120"/>
          </a:xfrm>
          <a:prstGeom prst="rect">
            <a:avLst/>
          </a:prstGeom>
        </p:spPr>
      </p:pic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ABD77C8-345E-890A-A683-B063C2A609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700" y="1888958"/>
            <a:ext cx="5770480" cy="3491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3100" dirty="0"/>
              <a:t>Enhancing Program Access and Delivery for Farm Loans</a:t>
            </a:r>
          </a:p>
          <a:p>
            <a:pPr lvl="0"/>
            <a:r>
              <a:rPr lang="en-US" sz="2000" b="0" i="1" dirty="0"/>
              <a:t>Building Financial Freedom and Farm Resilience</a:t>
            </a:r>
          </a:p>
          <a:p>
            <a:pPr lvl="0"/>
            <a:endParaRPr lang="en-US" b="0" dirty="0"/>
          </a:p>
          <a:p>
            <a:pPr lvl="0"/>
            <a:r>
              <a:rPr lang="en-US" sz="2000" b="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1D65B-B81B-43E0-F917-C9301A6D7322}"/>
              </a:ext>
            </a:extLst>
          </p:cNvPr>
          <p:cNvSpPr txBox="1"/>
          <p:nvPr/>
        </p:nvSpPr>
        <p:spPr>
          <a:xfrm>
            <a:off x="145512" y="1485546"/>
            <a:ext cx="262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Loan Programs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ED5E3-9404-9930-7A62-69CEA48A87B7}"/>
              </a:ext>
            </a:extLst>
          </p:cNvPr>
          <p:cNvSpPr txBox="1"/>
          <p:nvPr/>
        </p:nvSpPr>
        <p:spPr>
          <a:xfrm>
            <a:off x="2644140" y="1485546"/>
            <a:ext cx="237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8, 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3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E91FB-7169-EDCB-3FE8-401F205C07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F6AE6-BA62-9247-6A09-DF99B82F4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Microsoft Teams Live Events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4262ED0-1CD0-6D3F-61E5-E57EBF0CFD21}"/>
              </a:ext>
            </a:extLst>
          </p:cNvPr>
          <p:cNvSpPr txBox="1">
            <a:spLocks/>
          </p:cNvSpPr>
          <p:nvPr/>
        </p:nvSpPr>
        <p:spPr>
          <a:xfrm>
            <a:off x="196776" y="1311521"/>
            <a:ext cx="8975799" cy="632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+mj-lt"/>
              </a:rPr>
              <a:t>Instructions for the live event are listed below.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D9FF8-69A6-5F93-23D2-FF757305B274}"/>
              </a:ext>
            </a:extLst>
          </p:cNvPr>
          <p:cNvSpPr txBox="1"/>
          <p:nvPr/>
        </p:nvSpPr>
        <p:spPr>
          <a:xfrm>
            <a:off x="196776" y="1944004"/>
            <a:ext cx="79585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One–Direction Broadcast: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 an attendee, you are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not able to share your audio or video feed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Closed Captioning: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To turn on closed captions, click on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three-dot menu icon at top of your screen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 A sub menu should appear with various options.  Click on the option titled “Turn on Live captions”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Meeting Recording: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This event is being recorded.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copy of this recording will be available on the FLP Training SharePoint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Q&amp;A: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Participants may ask questions during the Live Event using the Q&amp;A feature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 To see all questions posted, toggle between the Featured and My Questions tab.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519A8-CEAC-9683-80C5-0782AA9E068F}"/>
              </a:ext>
            </a:extLst>
          </p:cNvPr>
          <p:cNvGrpSpPr/>
          <p:nvPr/>
        </p:nvGrpSpPr>
        <p:grpSpPr>
          <a:xfrm>
            <a:off x="8941112" y="3389941"/>
            <a:ext cx="2483471" cy="1840297"/>
            <a:chOff x="8610600" y="4262934"/>
            <a:chExt cx="2483471" cy="1840297"/>
          </a:xfrm>
        </p:grpSpPr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11877D8-CE68-4A35-9C1B-27FEFED24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0600" y="4262934"/>
              <a:ext cx="2483471" cy="184029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04DF0B-A7DB-83A1-9FB4-9251F75C8A5B}"/>
                </a:ext>
              </a:extLst>
            </p:cNvPr>
            <p:cNvSpPr/>
            <p:nvPr/>
          </p:nvSpPr>
          <p:spPr>
            <a:xfrm>
              <a:off x="9320540" y="5275501"/>
              <a:ext cx="774374" cy="227357"/>
            </a:xfrm>
            <a:prstGeom prst="rect">
              <a:avLst/>
            </a:prstGeom>
            <a:solidFill>
              <a:srgbClr val="86BC2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5CB1FB-34AB-5E1E-A149-2890573DF37F}"/>
              </a:ext>
            </a:extLst>
          </p:cNvPr>
          <p:cNvGrpSpPr/>
          <p:nvPr/>
        </p:nvGrpSpPr>
        <p:grpSpPr>
          <a:xfrm>
            <a:off x="8610600" y="1627762"/>
            <a:ext cx="1572248" cy="1572248"/>
            <a:chOff x="8921603" y="1856752"/>
            <a:chExt cx="1572248" cy="157224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D769D57-2461-D389-3BD1-7443F6CC6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921603" y="1856752"/>
              <a:ext cx="1572248" cy="1572248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A731E1-6F6B-AEFB-FFF1-359DA2FDB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0429" y="2011875"/>
              <a:ext cx="1314597" cy="12620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65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194E2-8770-BABE-B57F-DDE9B52C4B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7ED1-2E42-4ADB-8C05-599F7CF93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8CA6A-47AF-A455-3E86-9E715450A63C}"/>
              </a:ext>
            </a:extLst>
          </p:cNvPr>
          <p:cNvSpPr/>
          <p:nvPr/>
        </p:nvSpPr>
        <p:spPr>
          <a:xfrm>
            <a:off x="2576945" y="1932709"/>
            <a:ext cx="7606145" cy="25769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 Loan Program Updates: Building Farm Resilience and Financial Freedom (LINK)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2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008A9-D2BC-A3BA-1004-35C684C23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Key 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194E2-8770-BABE-B57F-DDE9B52C4B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7ED1-2E42-4ADB-8C05-599F7CF93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4FC648-CD7A-095D-C4E3-9CA4BABF55CB}"/>
              </a:ext>
            </a:extLst>
          </p:cNvPr>
          <p:cNvGrpSpPr/>
          <p:nvPr/>
        </p:nvGrpSpPr>
        <p:grpSpPr>
          <a:xfrm>
            <a:off x="669169" y="2213811"/>
            <a:ext cx="10853662" cy="2161489"/>
            <a:chOff x="323675" y="2213811"/>
            <a:chExt cx="10853662" cy="2161489"/>
          </a:xfrm>
        </p:grpSpPr>
        <p:grpSp>
          <p:nvGrpSpPr>
            <p:cNvPr id="53" name="Graphic 4" descr="Flip calendar with solid fill">
              <a:extLst>
                <a:ext uri="{FF2B5EF4-FFF2-40B4-BE49-F238E27FC236}">
                  <a16:creationId xmlns:a16="http://schemas.microsoft.com/office/drawing/2014/main" id="{48EA84ED-A1AC-87C3-0FFB-6DE90787C9D8}"/>
                </a:ext>
              </a:extLst>
            </p:cNvPr>
            <p:cNvGrpSpPr/>
            <p:nvPr/>
          </p:nvGrpSpPr>
          <p:grpSpPr>
            <a:xfrm>
              <a:off x="323675" y="2213811"/>
              <a:ext cx="1928620" cy="1973179"/>
              <a:chOff x="705276" y="2441000"/>
              <a:chExt cx="3425628" cy="3705799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253101F-E951-6A2E-F26B-1D48D5253895}"/>
                  </a:ext>
                </a:extLst>
              </p:cNvPr>
              <p:cNvSpPr/>
              <p:nvPr/>
            </p:nvSpPr>
            <p:spPr>
              <a:xfrm>
                <a:off x="1309799" y="2441000"/>
                <a:ext cx="302261" cy="604522"/>
              </a:xfrm>
              <a:custGeom>
                <a:avLst/>
                <a:gdLst>
                  <a:gd name="connsiteX0" fmla="*/ 151131 w 302261"/>
                  <a:gd name="connsiteY0" fmla="*/ 604523 h 604522"/>
                  <a:gd name="connsiteX1" fmla="*/ 302261 w 302261"/>
                  <a:gd name="connsiteY1" fmla="*/ 453392 h 604522"/>
                  <a:gd name="connsiteX2" fmla="*/ 302261 w 302261"/>
                  <a:gd name="connsiteY2" fmla="*/ 151131 h 604522"/>
                  <a:gd name="connsiteX3" fmla="*/ 151131 w 302261"/>
                  <a:gd name="connsiteY3" fmla="*/ 0 h 604522"/>
                  <a:gd name="connsiteX4" fmla="*/ 0 w 302261"/>
                  <a:gd name="connsiteY4" fmla="*/ 151131 h 604522"/>
                  <a:gd name="connsiteX5" fmla="*/ 0 w 302261"/>
                  <a:gd name="connsiteY5" fmla="*/ 453392 h 604522"/>
                  <a:gd name="connsiteX6" fmla="*/ 151131 w 302261"/>
                  <a:gd name="connsiteY6" fmla="*/ 604523 h 60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261" h="604522">
                    <a:moveTo>
                      <a:pt x="151131" y="604523"/>
                    </a:moveTo>
                    <a:cubicBezTo>
                      <a:pt x="236771" y="604523"/>
                      <a:pt x="302261" y="539033"/>
                      <a:pt x="302261" y="453392"/>
                    </a:cubicBezTo>
                    <a:lnTo>
                      <a:pt x="302261" y="151131"/>
                    </a:lnTo>
                    <a:cubicBezTo>
                      <a:pt x="302261" y="65490"/>
                      <a:pt x="236771" y="0"/>
                      <a:pt x="151131" y="0"/>
                    </a:cubicBezTo>
                    <a:cubicBezTo>
                      <a:pt x="65490" y="0"/>
                      <a:pt x="0" y="65490"/>
                      <a:pt x="0" y="151131"/>
                    </a:cubicBezTo>
                    <a:lnTo>
                      <a:pt x="0" y="453392"/>
                    </a:lnTo>
                    <a:cubicBezTo>
                      <a:pt x="0" y="539033"/>
                      <a:pt x="65490" y="604523"/>
                      <a:pt x="151131" y="604523"/>
                    </a:cubicBezTo>
                    <a:close/>
                  </a:path>
                </a:pathLst>
              </a:custGeom>
              <a:solidFill>
                <a:schemeClr val="tx1"/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D91D4CB-302C-B847-AF15-8FF16D6125C6}"/>
                  </a:ext>
                </a:extLst>
              </p:cNvPr>
              <p:cNvSpPr/>
              <p:nvPr/>
            </p:nvSpPr>
            <p:spPr>
              <a:xfrm>
                <a:off x="705276" y="3650044"/>
                <a:ext cx="3425628" cy="2496755"/>
              </a:xfrm>
              <a:custGeom>
                <a:avLst/>
                <a:gdLst>
                  <a:gd name="connsiteX0" fmla="*/ 302261 w 3425628"/>
                  <a:gd name="connsiteY0" fmla="*/ 302261 h 2216582"/>
                  <a:gd name="connsiteX1" fmla="*/ 3123367 w 3425628"/>
                  <a:gd name="connsiteY1" fmla="*/ 302261 h 2216582"/>
                  <a:gd name="connsiteX2" fmla="*/ 3123367 w 3425628"/>
                  <a:gd name="connsiteY2" fmla="*/ 1914322 h 2216582"/>
                  <a:gd name="connsiteX3" fmla="*/ 302261 w 3425628"/>
                  <a:gd name="connsiteY3" fmla="*/ 1914322 h 2216582"/>
                  <a:gd name="connsiteX4" fmla="*/ 302261 w 3425628"/>
                  <a:gd name="connsiteY4" fmla="*/ 302261 h 2216582"/>
                  <a:gd name="connsiteX5" fmla="*/ 0 w 3425628"/>
                  <a:gd name="connsiteY5" fmla="*/ 2216583 h 2216582"/>
                  <a:gd name="connsiteX6" fmla="*/ 3425628 w 3425628"/>
                  <a:gd name="connsiteY6" fmla="*/ 2216583 h 2216582"/>
                  <a:gd name="connsiteX7" fmla="*/ 3425628 w 3425628"/>
                  <a:gd name="connsiteY7" fmla="*/ 0 h 2216582"/>
                  <a:gd name="connsiteX8" fmla="*/ 0 w 3425628"/>
                  <a:gd name="connsiteY8" fmla="*/ 0 h 2216582"/>
                  <a:gd name="connsiteX9" fmla="*/ 0 w 3425628"/>
                  <a:gd name="connsiteY9" fmla="*/ 2216583 h 22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5628" h="2216582">
                    <a:moveTo>
                      <a:pt x="302261" y="302261"/>
                    </a:moveTo>
                    <a:lnTo>
                      <a:pt x="3123367" y="302261"/>
                    </a:lnTo>
                    <a:lnTo>
                      <a:pt x="3123367" y="1914322"/>
                    </a:lnTo>
                    <a:lnTo>
                      <a:pt x="302261" y="1914322"/>
                    </a:lnTo>
                    <a:lnTo>
                      <a:pt x="302261" y="302261"/>
                    </a:lnTo>
                    <a:close/>
                    <a:moveTo>
                      <a:pt x="0" y="2216583"/>
                    </a:moveTo>
                    <a:lnTo>
                      <a:pt x="3425628" y="2216583"/>
                    </a:lnTo>
                    <a:lnTo>
                      <a:pt x="3425628" y="0"/>
                    </a:lnTo>
                    <a:lnTo>
                      <a:pt x="0" y="0"/>
                    </a:lnTo>
                    <a:lnTo>
                      <a:pt x="0" y="22165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0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2BDFE2B-A6CB-E1B1-4DEB-55DFC16568C3}"/>
                  </a:ext>
                </a:extLst>
              </p:cNvPr>
              <p:cNvSpPr/>
              <p:nvPr/>
            </p:nvSpPr>
            <p:spPr>
              <a:xfrm>
                <a:off x="3224120" y="2441000"/>
                <a:ext cx="302261" cy="604522"/>
              </a:xfrm>
              <a:custGeom>
                <a:avLst/>
                <a:gdLst>
                  <a:gd name="connsiteX0" fmla="*/ 151131 w 302261"/>
                  <a:gd name="connsiteY0" fmla="*/ 604523 h 604522"/>
                  <a:gd name="connsiteX1" fmla="*/ 302261 w 302261"/>
                  <a:gd name="connsiteY1" fmla="*/ 453392 h 604522"/>
                  <a:gd name="connsiteX2" fmla="*/ 302261 w 302261"/>
                  <a:gd name="connsiteY2" fmla="*/ 151131 h 604522"/>
                  <a:gd name="connsiteX3" fmla="*/ 151131 w 302261"/>
                  <a:gd name="connsiteY3" fmla="*/ 0 h 604522"/>
                  <a:gd name="connsiteX4" fmla="*/ 0 w 302261"/>
                  <a:gd name="connsiteY4" fmla="*/ 151131 h 604522"/>
                  <a:gd name="connsiteX5" fmla="*/ 0 w 302261"/>
                  <a:gd name="connsiteY5" fmla="*/ 453392 h 604522"/>
                  <a:gd name="connsiteX6" fmla="*/ 151131 w 302261"/>
                  <a:gd name="connsiteY6" fmla="*/ 604523 h 60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261" h="604522">
                    <a:moveTo>
                      <a:pt x="151131" y="604523"/>
                    </a:moveTo>
                    <a:cubicBezTo>
                      <a:pt x="236771" y="604523"/>
                      <a:pt x="302261" y="539033"/>
                      <a:pt x="302261" y="453392"/>
                    </a:cubicBezTo>
                    <a:lnTo>
                      <a:pt x="302261" y="151131"/>
                    </a:lnTo>
                    <a:cubicBezTo>
                      <a:pt x="302261" y="65490"/>
                      <a:pt x="236771" y="0"/>
                      <a:pt x="151131" y="0"/>
                    </a:cubicBezTo>
                    <a:cubicBezTo>
                      <a:pt x="65490" y="0"/>
                      <a:pt x="0" y="65490"/>
                      <a:pt x="0" y="151131"/>
                    </a:cubicBezTo>
                    <a:lnTo>
                      <a:pt x="0" y="453392"/>
                    </a:lnTo>
                    <a:cubicBezTo>
                      <a:pt x="0" y="539033"/>
                      <a:pt x="65490" y="604523"/>
                      <a:pt x="151131" y="604523"/>
                    </a:cubicBezTo>
                    <a:close/>
                  </a:path>
                </a:pathLst>
              </a:custGeom>
              <a:solidFill>
                <a:schemeClr val="tx1"/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A8891D8-6A3D-63E4-E783-0A957031AC7C}"/>
                  </a:ext>
                </a:extLst>
              </p:cNvPr>
              <p:cNvSpPr/>
              <p:nvPr/>
            </p:nvSpPr>
            <p:spPr>
              <a:xfrm>
                <a:off x="705276" y="2743261"/>
                <a:ext cx="3425628" cy="705276"/>
              </a:xfrm>
              <a:custGeom>
                <a:avLst/>
                <a:gdLst>
                  <a:gd name="connsiteX0" fmla="*/ 3022613 w 3425628"/>
                  <a:gd name="connsiteY0" fmla="*/ 0 h 705276"/>
                  <a:gd name="connsiteX1" fmla="*/ 3022613 w 3425628"/>
                  <a:gd name="connsiteY1" fmla="*/ 151131 h 705276"/>
                  <a:gd name="connsiteX2" fmla="*/ 2669975 w 3425628"/>
                  <a:gd name="connsiteY2" fmla="*/ 503769 h 705276"/>
                  <a:gd name="connsiteX3" fmla="*/ 2317337 w 3425628"/>
                  <a:gd name="connsiteY3" fmla="*/ 151131 h 705276"/>
                  <a:gd name="connsiteX4" fmla="*/ 2317337 w 3425628"/>
                  <a:gd name="connsiteY4" fmla="*/ 0 h 705276"/>
                  <a:gd name="connsiteX5" fmla="*/ 1108292 w 3425628"/>
                  <a:gd name="connsiteY5" fmla="*/ 0 h 705276"/>
                  <a:gd name="connsiteX6" fmla="*/ 1108292 w 3425628"/>
                  <a:gd name="connsiteY6" fmla="*/ 151131 h 705276"/>
                  <a:gd name="connsiteX7" fmla="*/ 755653 w 3425628"/>
                  <a:gd name="connsiteY7" fmla="*/ 503769 h 705276"/>
                  <a:gd name="connsiteX8" fmla="*/ 403015 w 3425628"/>
                  <a:gd name="connsiteY8" fmla="*/ 151131 h 705276"/>
                  <a:gd name="connsiteX9" fmla="*/ 403015 w 3425628"/>
                  <a:gd name="connsiteY9" fmla="*/ 0 h 705276"/>
                  <a:gd name="connsiteX10" fmla="*/ 0 w 3425628"/>
                  <a:gd name="connsiteY10" fmla="*/ 0 h 705276"/>
                  <a:gd name="connsiteX11" fmla="*/ 0 w 3425628"/>
                  <a:gd name="connsiteY11" fmla="*/ 705276 h 705276"/>
                  <a:gd name="connsiteX12" fmla="*/ 3425628 w 3425628"/>
                  <a:gd name="connsiteY12" fmla="*/ 705276 h 705276"/>
                  <a:gd name="connsiteX13" fmla="*/ 3425628 w 3425628"/>
                  <a:gd name="connsiteY13" fmla="*/ 0 h 705276"/>
                  <a:gd name="connsiteX14" fmla="*/ 3022613 w 3425628"/>
                  <a:gd name="connsiteY14" fmla="*/ 0 h 70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5628" h="705276">
                    <a:moveTo>
                      <a:pt x="3022613" y="0"/>
                    </a:moveTo>
                    <a:lnTo>
                      <a:pt x="3022613" y="151131"/>
                    </a:lnTo>
                    <a:cubicBezTo>
                      <a:pt x="3022613" y="347601"/>
                      <a:pt x="2866445" y="503769"/>
                      <a:pt x="2669975" y="503769"/>
                    </a:cubicBezTo>
                    <a:cubicBezTo>
                      <a:pt x="2473505" y="503769"/>
                      <a:pt x="2317337" y="347601"/>
                      <a:pt x="2317337" y="151131"/>
                    </a:cubicBezTo>
                    <a:lnTo>
                      <a:pt x="2317337" y="0"/>
                    </a:lnTo>
                    <a:lnTo>
                      <a:pt x="1108292" y="0"/>
                    </a:lnTo>
                    <a:lnTo>
                      <a:pt x="1108292" y="151131"/>
                    </a:lnTo>
                    <a:cubicBezTo>
                      <a:pt x="1108292" y="347601"/>
                      <a:pt x="952123" y="503769"/>
                      <a:pt x="755653" y="503769"/>
                    </a:cubicBezTo>
                    <a:cubicBezTo>
                      <a:pt x="559183" y="503769"/>
                      <a:pt x="403015" y="347601"/>
                      <a:pt x="403015" y="151131"/>
                    </a:cubicBezTo>
                    <a:lnTo>
                      <a:pt x="403015" y="0"/>
                    </a:lnTo>
                    <a:lnTo>
                      <a:pt x="0" y="0"/>
                    </a:lnTo>
                    <a:lnTo>
                      <a:pt x="0" y="705276"/>
                    </a:lnTo>
                    <a:lnTo>
                      <a:pt x="3425628" y="705276"/>
                    </a:lnTo>
                    <a:lnTo>
                      <a:pt x="3425628" y="0"/>
                    </a:lnTo>
                    <a:lnTo>
                      <a:pt x="302261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0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7C3DBF-FBE7-0B88-CD43-596D7FC7A03B}"/>
                </a:ext>
              </a:extLst>
            </p:cNvPr>
            <p:cNvSpPr txBox="1"/>
            <p:nvPr/>
          </p:nvSpPr>
          <p:spPr>
            <a:xfrm>
              <a:off x="2592640" y="2374752"/>
              <a:ext cx="858469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/>
                  </a:solidFill>
                </a:rPr>
                <a:t>August 8: </a:t>
              </a:r>
              <a:r>
                <a:rPr lang="en-US" sz="2800" dirty="0"/>
                <a:t>Rule Publication Date 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     Start of Public Comment Period 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/>
                  </a:solidFill>
                </a:rPr>
                <a:t>September 25: </a:t>
              </a:r>
              <a:r>
                <a:rPr lang="en-US" sz="2800" dirty="0"/>
                <a:t>Rule Effective Date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/>
                  </a:solidFill>
                </a:rPr>
                <a:t>October 7: </a:t>
              </a:r>
              <a:r>
                <a:rPr lang="en-US" sz="2800" dirty="0"/>
                <a:t>End of Public Comment Period 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591FBD58-D76D-B50B-A0C7-974381DC499A}"/>
              </a:ext>
            </a:extLst>
          </p:cNvPr>
          <p:cNvSpPr/>
          <p:nvPr/>
        </p:nvSpPr>
        <p:spPr>
          <a:xfrm>
            <a:off x="502157" y="4795905"/>
            <a:ext cx="11187686" cy="604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This rule contains over 40 changes, clarifications, and corrections to FSA’s loan programs.</a:t>
            </a:r>
          </a:p>
        </p:txBody>
      </p:sp>
    </p:spTree>
    <p:extLst>
      <p:ext uri="{BB962C8B-B14F-4D97-AF65-F5344CB8AC3E}">
        <p14:creationId xmlns:p14="http://schemas.microsoft.com/office/powerpoint/2010/main" val="66522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008A9-D2BC-A3BA-1004-35C684C23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Enhancing FLP Rule Key Themes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194E2-8770-BABE-B57F-DDE9B52C4B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7ED1-2E42-4ADB-8C05-599F7CF93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Pentagon 72">
            <a:extLst>
              <a:ext uri="{FF2B5EF4-FFF2-40B4-BE49-F238E27FC236}">
                <a16:creationId xmlns:a16="http://schemas.microsoft.com/office/drawing/2014/main" id="{791C7EED-1C56-DC2C-5C14-544376ED5BED}"/>
              </a:ext>
            </a:extLst>
          </p:cNvPr>
          <p:cNvSpPr/>
          <p:nvPr/>
        </p:nvSpPr>
        <p:spPr>
          <a:xfrm rot="5400000">
            <a:off x="1676724" y="3352296"/>
            <a:ext cx="925629" cy="2543958"/>
          </a:xfrm>
          <a:prstGeom prst="rect">
            <a:avLst/>
          </a:prstGeom>
          <a:solidFill>
            <a:srgbClr val="5D9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tIns="91440" rIns="91440" bIns="91440" rtlCol="0" anchor="ctr"/>
          <a:lstStyle/>
          <a:p>
            <a:pPr marL="0" marR="0" lvl="0" indent="0" algn="ctr" defTabSz="537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PROVIDE FINANCIAL FREEDOM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6E1120-0358-1C55-40DB-09250680392E}"/>
              </a:ext>
            </a:extLst>
          </p:cNvPr>
          <p:cNvGrpSpPr/>
          <p:nvPr/>
        </p:nvGrpSpPr>
        <p:grpSpPr>
          <a:xfrm>
            <a:off x="1805197" y="3627290"/>
            <a:ext cx="668682" cy="668680"/>
            <a:chOff x="1500230" y="1862666"/>
            <a:chExt cx="676271" cy="6762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D24E94-B83E-F410-F7FA-167F04BD7A3D}"/>
                </a:ext>
              </a:extLst>
            </p:cNvPr>
            <p:cNvSpPr/>
            <p:nvPr/>
          </p:nvSpPr>
          <p:spPr>
            <a:xfrm>
              <a:off x="1500230" y="1862666"/>
              <a:ext cx="676271" cy="676271"/>
            </a:xfrm>
            <a:prstGeom prst="ellipse">
              <a:avLst/>
            </a:prstGeom>
            <a:solidFill>
              <a:srgbClr val="5D9732">
                <a:lumMod val="20000"/>
                <a:lumOff val="8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378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Graphic 26" descr="Flying Money with solid fill">
              <a:extLst>
                <a:ext uri="{FF2B5EF4-FFF2-40B4-BE49-F238E27FC236}">
                  <a16:creationId xmlns:a16="http://schemas.microsoft.com/office/drawing/2014/main" id="{7ABF8078-2926-7356-0E8F-C51309583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88362" y="1961968"/>
              <a:ext cx="500006" cy="467783"/>
            </a:xfrm>
            <a:prstGeom prst="rect">
              <a:avLst/>
            </a:prstGeom>
          </p:spPr>
        </p:pic>
      </p:grpSp>
      <p:sp>
        <p:nvSpPr>
          <p:cNvPr id="29" name="Pentagon 72">
            <a:extLst>
              <a:ext uri="{FF2B5EF4-FFF2-40B4-BE49-F238E27FC236}">
                <a16:creationId xmlns:a16="http://schemas.microsoft.com/office/drawing/2014/main" id="{49828742-223D-EF92-CD5B-98C18F7658C4}"/>
              </a:ext>
            </a:extLst>
          </p:cNvPr>
          <p:cNvSpPr/>
          <p:nvPr/>
        </p:nvSpPr>
        <p:spPr>
          <a:xfrm rot="5400000">
            <a:off x="6972248" y="3349182"/>
            <a:ext cx="925629" cy="2543958"/>
          </a:xfrm>
          <a:prstGeom prst="rect">
            <a:avLst/>
          </a:prstGeom>
          <a:solidFill>
            <a:srgbClr val="5356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tIns="91440" rIns="91440" bIns="91440" rtlCol="0" anchor="ctr"/>
          <a:lstStyle/>
          <a:p>
            <a:pPr marL="0" marR="0" lvl="0" indent="0" algn="ctr" defTabSz="537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INCREASE </a:t>
            </a:r>
          </a:p>
          <a:p>
            <a:pPr marL="0" marR="0" lvl="0" indent="0" algn="ctr" defTabSz="537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RESILIEN</a:t>
            </a:r>
            <a:r>
              <a:rPr lang="en-US" sz="1600" b="1" kern="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168774-D463-917E-64ED-D235EAE024DE}"/>
              </a:ext>
            </a:extLst>
          </p:cNvPr>
          <p:cNvGrpSpPr/>
          <p:nvPr/>
        </p:nvGrpSpPr>
        <p:grpSpPr>
          <a:xfrm>
            <a:off x="7100721" y="3624176"/>
            <a:ext cx="668682" cy="668680"/>
            <a:chOff x="4767494" y="1866908"/>
            <a:chExt cx="676271" cy="6762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53A8E9-9062-B6F3-D4D0-37539942B26C}"/>
                </a:ext>
              </a:extLst>
            </p:cNvPr>
            <p:cNvSpPr/>
            <p:nvPr/>
          </p:nvSpPr>
          <p:spPr>
            <a:xfrm>
              <a:off x="4767494" y="1866908"/>
              <a:ext cx="676271" cy="676271"/>
            </a:xfrm>
            <a:prstGeom prst="ellipse">
              <a:avLst/>
            </a:prstGeom>
            <a:solidFill>
              <a:srgbClr val="53565A">
                <a:lumMod val="20000"/>
                <a:lumOff val="8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378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2" name="Graphic 31" descr="Shield Tick with solid fill">
              <a:extLst>
                <a:ext uri="{FF2B5EF4-FFF2-40B4-BE49-F238E27FC236}">
                  <a16:creationId xmlns:a16="http://schemas.microsoft.com/office/drawing/2014/main" id="{24D5175E-C329-FC0E-AFED-189F6031A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871737" y="1966210"/>
              <a:ext cx="467783" cy="467783"/>
            </a:xfrm>
            <a:prstGeom prst="rect">
              <a:avLst/>
            </a:prstGeom>
          </p:spPr>
        </p:pic>
      </p:grpSp>
      <p:sp>
        <p:nvSpPr>
          <p:cNvPr id="34" name="Pentagon 72">
            <a:extLst>
              <a:ext uri="{FF2B5EF4-FFF2-40B4-BE49-F238E27FC236}">
                <a16:creationId xmlns:a16="http://schemas.microsoft.com/office/drawing/2014/main" id="{CA796C3D-2C3E-2E44-B3B3-9AED9071CBF5}"/>
              </a:ext>
            </a:extLst>
          </p:cNvPr>
          <p:cNvSpPr/>
          <p:nvPr/>
        </p:nvSpPr>
        <p:spPr>
          <a:xfrm rot="5400000">
            <a:off x="9620011" y="3349182"/>
            <a:ext cx="925629" cy="2543958"/>
          </a:xfrm>
          <a:prstGeom prst="rect">
            <a:avLst/>
          </a:prstGeom>
          <a:solidFill>
            <a:srgbClr val="B959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tIns="91440" rIns="91440" bIns="91440" rtlCol="0" anchor="ctr"/>
          <a:lstStyle/>
          <a:p>
            <a:pPr marL="0" marR="0" lvl="0" indent="0" algn="ctr" defTabSz="537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PROVIDE EQUITABLE </a:t>
            </a:r>
          </a:p>
          <a:p>
            <a:pPr marL="0" marR="0" lvl="0" indent="0" algn="ctr" defTabSz="537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FEDC26-299D-3333-95E1-540991B4A358}"/>
              </a:ext>
            </a:extLst>
          </p:cNvPr>
          <p:cNvGrpSpPr/>
          <p:nvPr/>
        </p:nvGrpSpPr>
        <p:grpSpPr>
          <a:xfrm>
            <a:off x="9748484" y="3624176"/>
            <a:ext cx="668682" cy="668680"/>
            <a:chOff x="7636881" y="1826343"/>
            <a:chExt cx="676271" cy="67627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84FDECC-EA11-D180-4A51-7AFB6EEA75A0}"/>
                </a:ext>
              </a:extLst>
            </p:cNvPr>
            <p:cNvSpPr/>
            <p:nvPr/>
          </p:nvSpPr>
          <p:spPr>
            <a:xfrm>
              <a:off x="7636881" y="1826343"/>
              <a:ext cx="676271" cy="676271"/>
            </a:xfrm>
            <a:prstGeom prst="ellipse">
              <a:avLst/>
            </a:prstGeom>
            <a:solidFill>
              <a:srgbClr val="B95915">
                <a:lumMod val="20000"/>
                <a:lumOff val="8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378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7" name="Graphic 36" descr="Scales of justice with solid fill">
              <a:extLst>
                <a:ext uri="{FF2B5EF4-FFF2-40B4-BE49-F238E27FC236}">
                  <a16:creationId xmlns:a16="http://schemas.microsoft.com/office/drawing/2014/main" id="{1A73D7FE-F732-AB8B-0BD5-5A6E0BC8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741124" y="1925645"/>
              <a:ext cx="467783" cy="467783"/>
            </a:xfrm>
            <a:prstGeom prst="rect">
              <a:avLst/>
            </a:prstGeom>
          </p:spPr>
        </p:pic>
      </p:grpSp>
      <p:sp>
        <p:nvSpPr>
          <p:cNvPr id="39" name="Pentagon 72">
            <a:extLst>
              <a:ext uri="{FF2B5EF4-FFF2-40B4-BE49-F238E27FC236}">
                <a16:creationId xmlns:a16="http://schemas.microsoft.com/office/drawing/2014/main" id="{483A4A9F-814D-1D45-A612-95D18FA6DF09}"/>
              </a:ext>
            </a:extLst>
          </p:cNvPr>
          <p:cNvSpPr/>
          <p:nvPr/>
        </p:nvSpPr>
        <p:spPr>
          <a:xfrm rot="5400000">
            <a:off x="4324486" y="3349182"/>
            <a:ext cx="925629" cy="2543958"/>
          </a:xfrm>
          <a:prstGeom prst="rect">
            <a:avLst/>
          </a:prstGeom>
          <a:solidFill>
            <a:srgbClr val="033C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tIns="91440" rIns="91440" bIns="91440" rtlCol="0" anchor="ctr"/>
          <a:lstStyle/>
          <a:p>
            <a:pPr marL="0" marR="0" lvl="0" indent="0" algn="ctr" defTabSz="537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EXPAND OPPORTUNITIES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C66289-2BDD-33FE-784C-493659AEBF38}"/>
              </a:ext>
            </a:extLst>
          </p:cNvPr>
          <p:cNvGrpSpPr/>
          <p:nvPr/>
        </p:nvGrpSpPr>
        <p:grpSpPr>
          <a:xfrm>
            <a:off x="4452959" y="3624176"/>
            <a:ext cx="668682" cy="668680"/>
            <a:chOff x="1279989" y="2403542"/>
            <a:chExt cx="822960" cy="82296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D00C62-4DE0-A442-6B9F-6198A5296A6D}"/>
                </a:ext>
              </a:extLst>
            </p:cNvPr>
            <p:cNvSpPr/>
            <p:nvPr/>
          </p:nvSpPr>
          <p:spPr>
            <a:xfrm>
              <a:off x="1279989" y="2403542"/>
              <a:ext cx="822960" cy="822960"/>
            </a:xfrm>
            <a:prstGeom prst="ellipse">
              <a:avLst/>
            </a:prstGeom>
            <a:solidFill>
              <a:srgbClr val="DEF1FE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378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2" name="Graphic 41" descr="Route (Two Pins With A Path) with solid fill">
              <a:extLst>
                <a:ext uri="{FF2B5EF4-FFF2-40B4-BE49-F238E27FC236}">
                  <a16:creationId xmlns:a16="http://schemas.microsoft.com/office/drawing/2014/main" id="{B0BA6A4A-BA45-BA10-A9DF-2006758C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406843" y="2524383"/>
              <a:ext cx="569249" cy="5692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249EBA-CCE1-2666-555E-F3D389D2E6F8}"/>
              </a:ext>
            </a:extLst>
          </p:cNvPr>
          <p:cNvGrpSpPr/>
          <p:nvPr/>
        </p:nvGrpSpPr>
        <p:grpSpPr>
          <a:xfrm>
            <a:off x="655420" y="1954069"/>
            <a:ext cx="10948783" cy="1752900"/>
            <a:chOff x="662218" y="2097740"/>
            <a:chExt cx="10948783" cy="17529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978467-A3BD-3CEE-31A8-F9F5852C962E}"/>
                </a:ext>
              </a:extLst>
            </p:cNvPr>
            <p:cNvSpPr/>
            <p:nvPr/>
          </p:nvSpPr>
          <p:spPr>
            <a:xfrm>
              <a:off x="662218" y="2097740"/>
              <a:ext cx="10948783" cy="14587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The central policy improvements in the Enhancing FLP rule were driven by years of feedback from countless </a:t>
              </a:r>
              <a:r>
                <a:rPr lang="en-US" b="1" dirty="0">
                  <a:solidFill>
                    <a:srgbClr val="000000"/>
                  </a:solidFill>
                </a:rPr>
                <a:t>employees, representatives, lenders, advocates, leadership, and producers. 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The rule advances changes based on the following core objectives: </a:t>
              </a: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25FD3E7C-1E1E-81B5-B61E-A1242B6193DE}"/>
                </a:ext>
              </a:extLst>
            </p:cNvPr>
            <p:cNvSpPr/>
            <p:nvPr/>
          </p:nvSpPr>
          <p:spPr>
            <a:xfrm flipV="1">
              <a:off x="5671919" y="3470376"/>
              <a:ext cx="821356" cy="38026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C831F0-44EC-C364-3DA5-95E6D7062BCD}"/>
              </a:ext>
            </a:extLst>
          </p:cNvPr>
          <p:cNvGrpSpPr/>
          <p:nvPr/>
        </p:nvGrpSpPr>
        <p:grpSpPr>
          <a:xfrm>
            <a:off x="337353" y="4484812"/>
            <a:ext cx="11517295" cy="1148238"/>
            <a:chOff x="278203" y="4407520"/>
            <a:chExt cx="11517295" cy="1148238"/>
          </a:xfrm>
          <a:solidFill>
            <a:schemeClr val="bg1">
              <a:lumMod val="85000"/>
            </a:scheme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DAF3C2F-8847-0312-0B47-C4512988F51A}"/>
                </a:ext>
              </a:extLst>
            </p:cNvPr>
            <p:cNvSpPr/>
            <p:nvPr/>
          </p:nvSpPr>
          <p:spPr>
            <a:xfrm>
              <a:off x="622981" y="5092744"/>
              <a:ext cx="5476751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>
                  <a:solidFill>
                    <a:schemeClr val="tx1"/>
                  </a:solidFill>
                </a:rPr>
                <a:t>+ Data-Driven Enhancements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7876B2C-8DCE-ECA5-83B7-FE501B832138}"/>
                </a:ext>
              </a:extLst>
            </p:cNvPr>
            <p:cNvSpPr/>
            <p:nvPr/>
          </p:nvSpPr>
          <p:spPr>
            <a:xfrm>
              <a:off x="6070661" y="5092744"/>
              <a:ext cx="5380529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>
                  <a:solidFill>
                    <a:schemeClr val="tx1"/>
                  </a:solidFill>
                </a:rPr>
                <a:t>+ Common-Sense Changes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91DCDA8-B540-1F7A-91A9-604CC5DF6FD8}"/>
                </a:ext>
              </a:extLst>
            </p:cNvPr>
            <p:cNvSpPr/>
            <p:nvPr/>
          </p:nvSpPr>
          <p:spPr>
            <a:xfrm>
              <a:off x="11385923" y="4407520"/>
              <a:ext cx="409575" cy="1142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2ABD78-7C11-FCAD-051A-6BE7B7926466}"/>
                </a:ext>
              </a:extLst>
            </p:cNvPr>
            <p:cNvSpPr/>
            <p:nvPr/>
          </p:nvSpPr>
          <p:spPr>
            <a:xfrm>
              <a:off x="278203" y="4413334"/>
              <a:ext cx="409575" cy="1142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55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009D50-ABE6-86D4-A547-76408A498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8BEEE-5265-8608-6E16-B02BF50E1046}"/>
              </a:ext>
            </a:extLst>
          </p:cNvPr>
          <p:cNvSpPr/>
          <p:nvPr/>
        </p:nvSpPr>
        <p:spPr>
          <a:xfrm>
            <a:off x="-1" y="1243979"/>
            <a:ext cx="6032873" cy="4370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756410-008C-6574-E2A1-1D95344557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Overview of Rule Changes</a:t>
            </a:r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1574A709-6278-6B31-7F8A-D9EE113E2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756" y="1254274"/>
            <a:ext cx="2919066" cy="2103120"/>
          </a:xfrm>
          <a:prstGeom prst="rect">
            <a:avLst/>
          </a:prstGeom>
        </p:spPr>
      </p:pic>
      <p:pic>
        <p:nvPicPr>
          <p:cNvPr id="12" name="Picture Placeholder 20">
            <a:extLst>
              <a:ext uri="{FF2B5EF4-FFF2-40B4-BE49-F238E27FC236}">
                <a16:creationId xmlns:a16="http://schemas.microsoft.com/office/drawing/2014/main" id="{76E89EC1-DFD0-19B3-55A6-57BD16556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756" y="3518849"/>
            <a:ext cx="5980244" cy="2100781"/>
          </a:xfrm>
          <a:prstGeom prst="rect">
            <a:avLst/>
          </a:prstGeom>
        </p:spPr>
      </p:pic>
      <p:pic>
        <p:nvPicPr>
          <p:cNvPr id="13" name="Picture Placeholder 23">
            <a:extLst>
              <a:ext uri="{FF2B5EF4-FFF2-40B4-BE49-F238E27FC236}">
                <a16:creationId xmlns:a16="http://schemas.microsoft.com/office/drawing/2014/main" id="{C766A9D6-1260-DC73-A83F-10FAC1E1A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856" y="1249591"/>
            <a:ext cx="290259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008A9-D2BC-A3BA-1004-35C684C23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Specific Changes to Guaranteed Loan Program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7E9D93-0D41-95EF-BC3C-371F5631E909}"/>
              </a:ext>
            </a:extLst>
          </p:cNvPr>
          <p:cNvSpPr/>
          <p:nvPr/>
        </p:nvSpPr>
        <p:spPr>
          <a:xfrm>
            <a:off x="531796" y="2066667"/>
            <a:ext cx="11010110" cy="34442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Expanded opportunities for subordinations to allow refinancing of the lender’s </a:t>
            </a:r>
            <a:r>
              <a:rPr lang="en-US" sz="2400" i="1" dirty="0">
                <a:solidFill>
                  <a:srgbClr val="000000"/>
                </a:solidFill>
              </a:rPr>
              <a:t>own</a:t>
            </a:r>
            <a:r>
              <a:rPr lang="en-US" sz="2400" dirty="0">
                <a:solidFill>
                  <a:srgbClr val="000000"/>
                </a:solidFill>
              </a:rPr>
              <a:t> debt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No longer required to take a lien on all assets to facilitate a restructure that includes a balloon installment repayment plan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All lenders must receive FSA concurrence of eligibility of new borrowers involved in a transfer and assumption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CC9A3-8D8D-517E-70CD-63E64A9BF709}"/>
              </a:ext>
            </a:extLst>
          </p:cNvPr>
          <p:cNvSpPr/>
          <p:nvPr/>
        </p:nvSpPr>
        <p:spPr>
          <a:xfrm>
            <a:off x="502157" y="5343027"/>
            <a:ext cx="11187686" cy="604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Enhancements as a result of input for lenders</a:t>
            </a:r>
            <a:r>
              <a:rPr lang="en-US" sz="1600" b="1">
                <a:solidFill>
                  <a:srgbClr val="000000"/>
                </a:solidFill>
              </a:rPr>
              <a:t>, customers, </a:t>
            </a:r>
            <a:r>
              <a:rPr lang="en-US" sz="1600" b="1" dirty="0">
                <a:solidFill>
                  <a:srgbClr val="000000"/>
                </a:solidFill>
              </a:rPr>
              <a:t>and staff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9034D-0D0D-BFE6-0E1A-6A42DF64D1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74A277E-3EDA-3EC3-FF59-6548EBABFA9C}"/>
              </a:ext>
            </a:extLst>
          </p:cNvPr>
          <p:cNvSpPr txBox="1">
            <a:spLocks/>
          </p:cNvSpPr>
          <p:nvPr/>
        </p:nvSpPr>
        <p:spPr>
          <a:xfrm>
            <a:off x="196776" y="1311521"/>
            <a:ext cx="11680150" cy="632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58D1B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dirty="0">
                <a:latin typeface="+mj-lt"/>
              </a:rPr>
              <a:t>While most changes in the rule affect the direct loan program, there are a handful of smaller but important changes to the guaranteed loan program</a:t>
            </a:r>
          </a:p>
        </p:txBody>
      </p:sp>
    </p:spTree>
    <p:extLst>
      <p:ext uri="{BB962C8B-B14F-4D97-AF65-F5344CB8AC3E}">
        <p14:creationId xmlns:p14="http://schemas.microsoft.com/office/powerpoint/2010/main" val="69598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B17A6BD3-83CB-0192-D04E-C00BAEF00A98}"/>
              </a:ext>
            </a:extLst>
          </p:cNvPr>
          <p:cNvSpPr/>
          <p:nvPr/>
        </p:nvSpPr>
        <p:spPr bwMode="gray">
          <a:xfrm flipH="1">
            <a:off x="1940173" y="3223308"/>
            <a:ext cx="8311654" cy="8252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22960" tIns="88900" rIns="91440" bIns="8890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2000" b="1" ker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Collateral Requirements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6" y="832704"/>
            <a:ext cx="11690424" cy="4582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Rule Changes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8ADFF071-7216-D015-C200-DE63DFEBB381}"/>
              </a:ext>
            </a:extLst>
          </p:cNvPr>
          <p:cNvSpPr/>
          <p:nvPr/>
        </p:nvSpPr>
        <p:spPr bwMode="gray">
          <a:xfrm flipH="1">
            <a:off x="1940173" y="4214520"/>
            <a:ext cx="8311654" cy="82529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22960" tIns="88900" rIns="91440" bIns="8890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20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Loan Repayment Terms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1E895502-B8CF-6F39-90BF-E236797E98DB}"/>
              </a:ext>
            </a:extLst>
          </p:cNvPr>
          <p:cNvGrpSpPr/>
          <p:nvPr/>
        </p:nvGrpSpPr>
        <p:grpSpPr>
          <a:xfrm>
            <a:off x="2070706" y="3340100"/>
            <a:ext cx="583815" cy="583271"/>
            <a:chOff x="905454" y="2855717"/>
            <a:chExt cx="361670" cy="361333"/>
          </a:xfrm>
          <a:solidFill>
            <a:schemeClr val="bg1"/>
          </a:solidFill>
        </p:grpSpPr>
        <p:sp>
          <p:nvSpPr>
            <p:cNvPr id="48" name="Graphic 4">
              <a:extLst>
                <a:ext uri="{FF2B5EF4-FFF2-40B4-BE49-F238E27FC236}">
                  <a16:creationId xmlns:a16="http://schemas.microsoft.com/office/drawing/2014/main" id="{3F086138-3597-152D-DF4B-442EBC3C7860}"/>
                </a:ext>
              </a:extLst>
            </p:cNvPr>
            <p:cNvSpPr/>
            <p:nvPr/>
          </p:nvSpPr>
          <p:spPr>
            <a:xfrm>
              <a:off x="1122711" y="2958499"/>
              <a:ext cx="17252" cy="17236"/>
            </a:xfrm>
            <a:custGeom>
              <a:avLst/>
              <a:gdLst>
                <a:gd name="connsiteX0" fmla="*/ 0 w 17252"/>
                <a:gd name="connsiteY0" fmla="*/ 0 h 17236"/>
                <a:gd name="connsiteX1" fmla="*/ 0 w 17252"/>
                <a:gd name="connsiteY1" fmla="*/ 17237 h 17236"/>
                <a:gd name="connsiteX2" fmla="*/ 17253 w 17252"/>
                <a:gd name="connsiteY2" fmla="*/ 17237 h 1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" h="17236">
                  <a:moveTo>
                    <a:pt x="0" y="0"/>
                  </a:moveTo>
                  <a:lnTo>
                    <a:pt x="0" y="17237"/>
                  </a:lnTo>
                  <a:lnTo>
                    <a:pt x="17253" y="1723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6ED22A13-4E93-FD0E-63A5-3B89804EA586}"/>
                </a:ext>
              </a:extLst>
            </p:cNvPr>
            <p:cNvSpPr/>
            <p:nvPr/>
          </p:nvSpPr>
          <p:spPr>
            <a:xfrm>
              <a:off x="905454" y="2855717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56237 w 361670"/>
                <a:gd name="connsiteY5" fmla="*/ 273873 h 361333"/>
                <a:gd name="connsiteX6" fmla="*/ 249847 w 361670"/>
                <a:gd name="connsiteY6" fmla="*/ 280257 h 361333"/>
                <a:gd name="connsiteX7" fmla="*/ 115658 w 361670"/>
                <a:gd name="connsiteY7" fmla="*/ 280257 h 361333"/>
                <a:gd name="connsiteX8" fmla="*/ 109268 w 361670"/>
                <a:gd name="connsiteY8" fmla="*/ 273873 h 361333"/>
                <a:gd name="connsiteX9" fmla="*/ 109268 w 361670"/>
                <a:gd name="connsiteY9" fmla="*/ 86822 h 361333"/>
                <a:gd name="connsiteX10" fmla="*/ 115658 w 361670"/>
                <a:gd name="connsiteY10" fmla="*/ 80438 h 361333"/>
                <a:gd name="connsiteX11" fmla="*/ 210229 w 361670"/>
                <a:gd name="connsiteY11" fmla="*/ 80438 h 361333"/>
                <a:gd name="connsiteX12" fmla="*/ 210229 w 361670"/>
                <a:gd name="connsiteY12" fmla="*/ 80438 h 361333"/>
                <a:gd name="connsiteX13" fmla="*/ 210229 w 361670"/>
                <a:gd name="connsiteY13" fmla="*/ 80438 h 361333"/>
                <a:gd name="connsiteX14" fmla="*/ 210868 w 361670"/>
                <a:gd name="connsiteY14" fmla="*/ 80438 h 361333"/>
                <a:gd name="connsiteX15" fmla="*/ 212785 w 361670"/>
                <a:gd name="connsiteY15" fmla="*/ 81076 h 361333"/>
                <a:gd name="connsiteX16" fmla="*/ 214702 w 361670"/>
                <a:gd name="connsiteY16" fmla="*/ 82353 h 361333"/>
                <a:gd name="connsiteX17" fmla="*/ 253680 w 361670"/>
                <a:gd name="connsiteY17" fmla="*/ 121296 h 361333"/>
                <a:gd name="connsiteX18" fmla="*/ 254959 w 361670"/>
                <a:gd name="connsiteY18" fmla="*/ 123211 h 361333"/>
                <a:gd name="connsiteX19" fmla="*/ 255597 w 361670"/>
                <a:gd name="connsiteY19" fmla="*/ 125764 h 361333"/>
                <a:gd name="connsiteX20" fmla="*/ 255597 w 361670"/>
                <a:gd name="connsiteY20" fmla="*/ 145555 h 361333"/>
                <a:gd name="connsiteX21" fmla="*/ 249208 w 361670"/>
                <a:gd name="connsiteY21" fmla="*/ 151939 h 361333"/>
                <a:gd name="connsiteX22" fmla="*/ 242818 w 361670"/>
                <a:gd name="connsiteY22" fmla="*/ 145555 h 361333"/>
                <a:gd name="connsiteX23" fmla="*/ 242818 w 361670"/>
                <a:gd name="connsiteY23" fmla="*/ 132148 h 361333"/>
                <a:gd name="connsiteX24" fmla="*/ 210229 w 361670"/>
                <a:gd name="connsiteY24" fmla="*/ 132148 h 361333"/>
                <a:gd name="connsiteX25" fmla="*/ 203839 w 361670"/>
                <a:gd name="connsiteY25" fmla="*/ 125764 h 361333"/>
                <a:gd name="connsiteX26" fmla="*/ 203839 w 361670"/>
                <a:gd name="connsiteY26" fmla="*/ 92568 h 361333"/>
                <a:gd name="connsiteX27" fmla="*/ 122048 w 361670"/>
                <a:gd name="connsiteY27" fmla="*/ 92568 h 361333"/>
                <a:gd name="connsiteX28" fmla="*/ 122048 w 361670"/>
                <a:gd name="connsiteY28" fmla="*/ 266850 h 361333"/>
                <a:gd name="connsiteX29" fmla="*/ 243457 w 361670"/>
                <a:gd name="connsiteY29" fmla="*/ 266850 h 361333"/>
                <a:gd name="connsiteX30" fmla="*/ 243457 w 361670"/>
                <a:gd name="connsiteY30" fmla="*/ 255359 h 361333"/>
                <a:gd name="connsiteX31" fmla="*/ 249847 w 361670"/>
                <a:gd name="connsiteY31" fmla="*/ 248975 h 361333"/>
                <a:gd name="connsiteX32" fmla="*/ 256237 w 361670"/>
                <a:gd name="connsiteY32" fmla="*/ 255359 h 361333"/>
                <a:gd name="connsiteX33" fmla="*/ 256237 w 361670"/>
                <a:gd name="connsiteY33" fmla="*/ 273873 h 361333"/>
                <a:gd name="connsiteX34" fmla="*/ 230677 w 361670"/>
                <a:gd name="connsiteY34" fmla="*/ 248975 h 361333"/>
                <a:gd name="connsiteX35" fmla="*/ 230677 w 361670"/>
                <a:gd name="connsiteY35" fmla="*/ 248975 h 361333"/>
                <a:gd name="connsiteX36" fmla="*/ 227482 w 361670"/>
                <a:gd name="connsiteY36" fmla="*/ 249614 h 361333"/>
                <a:gd name="connsiteX37" fmla="*/ 141857 w 361670"/>
                <a:gd name="connsiteY37" fmla="*/ 249614 h 361333"/>
                <a:gd name="connsiteX38" fmla="*/ 135467 w 361670"/>
                <a:gd name="connsiteY38" fmla="*/ 243230 h 361333"/>
                <a:gd name="connsiteX39" fmla="*/ 141857 w 361670"/>
                <a:gd name="connsiteY39" fmla="*/ 236846 h 361333"/>
                <a:gd name="connsiteX40" fmla="*/ 198727 w 361670"/>
                <a:gd name="connsiteY40" fmla="*/ 236846 h 361333"/>
                <a:gd name="connsiteX41" fmla="*/ 187864 w 361670"/>
                <a:gd name="connsiteY41" fmla="*/ 222801 h 361333"/>
                <a:gd name="connsiteX42" fmla="*/ 141218 w 361670"/>
                <a:gd name="connsiteY42" fmla="*/ 222801 h 361333"/>
                <a:gd name="connsiteX43" fmla="*/ 134828 w 361670"/>
                <a:gd name="connsiteY43" fmla="*/ 216417 h 361333"/>
                <a:gd name="connsiteX44" fmla="*/ 141218 w 361670"/>
                <a:gd name="connsiteY44" fmla="*/ 210033 h 361333"/>
                <a:gd name="connsiteX45" fmla="*/ 141218 w 361670"/>
                <a:gd name="connsiteY45" fmla="*/ 210033 h 361333"/>
                <a:gd name="connsiteX46" fmla="*/ 183391 w 361670"/>
                <a:gd name="connsiteY46" fmla="*/ 210033 h 361333"/>
                <a:gd name="connsiteX47" fmla="*/ 182752 w 361670"/>
                <a:gd name="connsiteY47" fmla="*/ 201734 h 361333"/>
                <a:gd name="connsiteX48" fmla="*/ 183391 w 361670"/>
                <a:gd name="connsiteY48" fmla="*/ 195350 h 361333"/>
                <a:gd name="connsiteX49" fmla="*/ 141218 w 361670"/>
                <a:gd name="connsiteY49" fmla="*/ 195350 h 361333"/>
                <a:gd name="connsiteX50" fmla="*/ 134828 w 361670"/>
                <a:gd name="connsiteY50" fmla="*/ 188966 h 361333"/>
                <a:gd name="connsiteX51" fmla="*/ 141218 w 361670"/>
                <a:gd name="connsiteY51" fmla="*/ 182582 h 361333"/>
                <a:gd name="connsiteX52" fmla="*/ 186586 w 361670"/>
                <a:gd name="connsiteY52" fmla="*/ 182582 h 361333"/>
                <a:gd name="connsiteX53" fmla="*/ 195532 w 361670"/>
                <a:gd name="connsiteY53" fmla="*/ 168537 h 361333"/>
                <a:gd name="connsiteX54" fmla="*/ 141218 w 361670"/>
                <a:gd name="connsiteY54" fmla="*/ 168537 h 361333"/>
                <a:gd name="connsiteX55" fmla="*/ 134828 w 361670"/>
                <a:gd name="connsiteY55" fmla="*/ 162153 h 361333"/>
                <a:gd name="connsiteX56" fmla="*/ 141218 w 361670"/>
                <a:gd name="connsiteY56" fmla="*/ 155769 h 361333"/>
                <a:gd name="connsiteX57" fmla="*/ 215980 w 361670"/>
                <a:gd name="connsiteY57" fmla="*/ 155769 h 361333"/>
                <a:gd name="connsiteX58" fmla="*/ 216619 w 361670"/>
                <a:gd name="connsiteY58" fmla="*/ 155769 h 361333"/>
                <a:gd name="connsiteX59" fmla="*/ 230038 w 361670"/>
                <a:gd name="connsiteY59" fmla="*/ 153854 h 361333"/>
                <a:gd name="connsiteX60" fmla="*/ 277323 w 361670"/>
                <a:gd name="connsiteY60" fmla="*/ 201095 h 361333"/>
                <a:gd name="connsiteX61" fmla="*/ 230677 w 361670"/>
                <a:gd name="connsiteY61" fmla="*/ 248975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1670" y="81076"/>
                    <a:pt x="281157" y="0"/>
                    <a:pt x="180835" y="0"/>
                  </a:cubicBezTo>
                  <a:close/>
                  <a:moveTo>
                    <a:pt x="256237" y="273873"/>
                  </a:moveTo>
                  <a:cubicBezTo>
                    <a:pt x="256237" y="277703"/>
                    <a:pt x="253680" y="280257"/>
                    <a:pt x="249847" y="280257"/>
                  </a:cubicBezTo>
                  <a:lnTo>
                    <a:pt x="115658" y="280257"/>
                  </a:lnTo>
                  <a:cubicBezTo>
                    <a:pt x="111824" y="280257"/>
                    <a:pt x="109268" y="277703"/>
                    <a:pt x="109268" y="273873"/>
                  </a:cubicBezTo>
                  <a:lnTo>
                    <a:pt x="109268" y="86822"/>
                  </a:lnTo>
                  <a:cubicBezTo>
                    <a:pt x="109268" y="82992"/>
                    <a:pt x="111824" y="80438"/>
                    <a:pt x="115658" y="80438"/>
                  </a:cubicBezTo>
                  <a:lnTo>
                    <a:pt x="210229" y="80438"/>
                  </a:lnTo>
                  <a:cubicBezTo>
                    <a:pt x="210229" y="80438"/>
                    <a:pt x="210229" y="80438"/>
                    <a:pt x="210229" y="80438"/>
                  </a:cubicBezTo>
                  <a:cubicBezTo>
                    <a:pt x="210229" y="80438"/>
                    <a:pt x="210229" y="80438"/>
                    <a:pt x="210229" y="80438"/>
                  </a:cubicBezTo>
                  <a:cubicBezTo>
                    <a:pt x="210229" y="80438"/>
                    <a:pt x="210229" y="80438"/>
                    <a:pt x="210868" y="80438"/>
                  </a:cubicBezTo>
                  <a:cubicBezTo>
                    <a:pt x="211507" y="80438"/>
                    <a:pt x="212146" y="80438"/>
                    <a:pt x="212785" y="81076"/>
                  </a:cubicBezTo>
                  <a:cubicBezTo>
                    <a:pt x="213424" y="81715"/>
                    <a:pt x="214063" y="81715"/>
                    <a:pt x="214702" y="82353"/>
                  </a:cubicBezTo>
                  <a:lnTo>
                    <a:pt x="253680" y="121296"/>
                  </a:lnTo>
                  <a:cubicBezTo>
                    <a:pt x="254320" y="121934"/>
                    <a:pt x="254959" y="122572"/>
                    <a:pt x="254959" y="123211"/>
                  </a:cubicBezTo>
                  <a:cubicBezTo>
                    <a:pt x="255597" y="123849"/>
                    <a:pt x="255597" y="125126"/>
                    <a:pt x="255597" y="125764"/>
                  </a:cubicBezTo>
                  <a:lnTo>
                    <a:pt x="255597" y="145555"/>
                  </a:lnTo>
                  <a:cubicBezTo>
                    <a:pt x="255597" y="149385"/>
                    <a:pt x="253042" y="151939"/>
                    <a:pt x="249208" y="151939"/>
                  </a:cubicBezTo>
                  <a:cubicBezTo>
                    <a:pt x="245374" y="151939"/>
                    <a:pt x="242818" y="149385"/>
                    <a:pt x="242818" y="145555"/>
                  </a:cubicBezTo>
                  <a:lnTo>
                    <a:pt x="242818" y="132148"/>
                  </a:lnTo>
                  <a:lnTo>
                    <a:pt x="210229" y="132148"/>
                  </a:lnTo>
                  <a:cubicBezTo>
                    <a:pt x="206395" y="132148"/>
                    <a:pt x="203839" y="129595"/>
                    <a:pt x="203839" y="125764"/>
                  </a:cubicBezTo>
                  <a:lnTo>
                    <a:pt x="203839" y="92568"/>
                  </a:lnTo>
                  <a:lnTo>
                    <a:pt x="122048" y="92568"/>
                  </a:lnTo>
                  <a:lnTo>
                    <a:pt x="122048" y="266850"/>
                  </a:lnTo>
                  <a:lnTo>
                    <a:pt x="243457" y="266850"/>
                  </a:lnTo>
                  <a:lnTo>
                    <a:pt x="243457" y="255359"/>
                  </a:lnTo>
                  <a:cubicBezTo>
                    <a:pt x="243457" y="251529"/>
                    <a:pt x="246013" y="248975"/>
                    <a:pt x="249847" y="248975"/>
                  </a:cubicBezTo>
                  <a:cubicBezTo>
                    <a:pt x="253680" y="248975"/>
                    <a:pt x="256237" y="251529"/>
                    <a:pt x="256237" y="255359"/>
                  </a:cubicBezTo>
                  <a:lnTo>
                    <a:pt x="256237" y="273873"/>
                  </a:lnTo>
                  <a:close/>
                  <a:moveTo>
                    <a:pt x="230677" y="248975"/>
                  </a:moveTo>
                  <a:cubicBezTo>
                    <a:pt x="230677" y="248975"/>
                    <a:pt x="230038" y="248975"/>
                    <a:pt x="230677" y="248975"/>
                  </a:cubicBezTo>
                  <a:cubicBezTo>
                    <a:pt x="229399" y="248975"/>
                    <a:pt x="228760" y="249614"/>
                    <a:pt x="227482" y="249614"/>
                  </a:cubicBezTo>
                  <a:lnTo>
                    <a:pt x="141857" y="249614"/>
                  </a:lnTo>
                  <a:cubicBezTo>
                    <a:pt x="138023" y="249614"/>
                    <a:pt x="135467" y="247060"/>
                    <a:pt x="135467" y="243230"/>
                  </a:cubicBezTo>
                  <a:cubicBezTo>
                    <a:pt x="135467" y="239399"/>
                    <a:pt x="138023" y="236846"/>
                    <a:pt x="141857" y="236846"/>
                  </a:cubicBezTo>
                  <a:lnTo>
                    <a:pt x="198727" y="236846"/>
                  </a:lnTo>
                  <a:cubicBezTo>
                    <a:pt x="194254" y="233015"/>
                    <a:pt x="190420" y="227908"/>
                    <a:pt x="187864" y="222801"/>
                  </a:cubicBezTo>
                  <a:lnTo>
                    <a:pt x="141218" y="222801"/>
                  </a:lnTo>
                  <a:cubicBezTo>
                    <a:pt x="137384" y="222801"/>
                    <a:pt x="134828" y="220247"/>
                    <a:pt x="134828" y="216417"/>
                  </a:cubicBezTo>
                  <a:cubicBezTo>
                    <a:pt x="134828" y="212587"/>
                    <a:pt x="137384" y="210033"/>
                    <a:pt x="141218" y="210033"/>
                  </a:cubicBezTo>
                  <a:cubicBezTo>
                    <a:pt x="141218" y="210033"/>
                    <a:pt x="141218" y="210033"/>
                    <a:pt x="141218" y="210033"/>
                  </a:cubicBezTo>
                  <a:lnTo>
                    <a:pt x="183391" y="210033"/>
                  </a:lnTo>
                  <a:cubicBezTo>
                    <a:pt x="182752" y="207479"/>
                    <a:pt x="182752" y="204926"/>
                    <a:pt x="182752" y="201734"/>
                  </a:cubicBezTo>
                  <a:cubicBezTo>
                    <a:pt x="182752" y="199819"/>
                    <a:pt x="182752" y="197903"/>
                    <a:pt x="183391" y="195350"/>
                  </a:cubicBezTo>
                  <a:lnTo>
                    <a:pt x="141218" y="195350"/>
                  </a:lnTo>
                  <a:cubicBezTo>
                    <a:pt x="137384" y="195350"/>
                    <a:pt x="134828" y="192796"/>
                    <a:pt x="134828" y="188966"/>
                  </a:cubicBezTo>
                  <a:cubicBezTo>
                    <a:pt x="134828" y="185135"/>
                    <a:pt x="137384" y="182582"/>
                    <a:pt x="141218" y="182582"/>
                  </a:cubicBezTo>
                  <a:lnTo>
                    <a:pt x="186586" y="182582"/>
                  </a:lnTo>
                  <a:cubicBezTo>
                    <a:pt x="189142" y="177475"/>
                    <a:pt x="191698" y="173006"/>
                    <a:pt x="195532" y="168537"/>
                  </a:cubicBezTo>
                  <a:lnTo>
                    <a:pt x="141218" y="168537"/>
                  </a:lnTo>
                  <a:cubicBezTo>
                    <a:pt x="137384" y="168537"/>
                    <a:pt x="134828" y="165984"/>
                    <a:pt x="134828" y="162153"/>
                  </a:cubicBezTo>
                  <a:cubicBezTo>
                    <a:pt x="134828" y="158323"/>
                    <a:pt x="137384" y="155769"/>
                    <a:pt x="141218" y="155769"/>
                  </a:cubicBezTo>
                  <a:lnTo>
                    <a:pt x="215980" y="155769"/>
                  </a:lnTo>
                  <a:cubicBezTo>
                    <a:pt x="215980" y="155769"/>
                    <a:pt x="216619" y="155769"/>
                    <a:pt x="216619" y="155769"/>
                  </a:cubicBezTo>
                  <a:cubicBezTo>
                    <a:pt x="221092" y="154492"/>
                    <a:pt x="225565" y="153854"/>
                    <a:pt x="230038" y="153854"/>
                  </a:cubicBezTo>
                  <a:cubicBezTo>
                    <a:pt x="256237" y="153854"/>
                    <a:pt x="277323" y="174921"/>
                    <a:pt x="277323" y="201095"/>
                  </a:cubicBezTo>
                  <a:cubicBezTo>
                    <a:pt x="277323" y="227270"/>
                    <a:pt x="256875" y="248975"/>
                    <a:pt x="230677" y="2489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C48394FA-3E69-7D87-2809-7B859B6F8D5E}"/>
                </a:ext>
              </a:extLst>
            </p:cNvPr>
            <p:cNvSpPr/>
            <p:nvPr/>
          </p:nvSpPr>
          <p:spPr>
            <a:xfrm>
              <a:off x="1101625" y="3022339"/>
              <a:ext cx="69011" cy="68947"/>
            </a:xfrm>
            <a:custGeom>
              <a:avLst/>
              <a:gdLst>
                <a:gd name="connsiteX0" fmla="*/ 34506 w 69011"/>
                <a:gd name="connsiteY0" fmla="*/ 0 h 68947"/>
                <a:gd name="connsiteX1" fmla="*/ 0 w 69011"/>
                <a:gd name="connsiteY1" fmla="*/ 34474 h 68947"/>
                <a:gd name="connsiteX2" fmla="*/ 34506 w 69011"/>
                <a:gd name="connsiteY2" fmla="*/ 68947 h 68947"/>
                <a:gd name="connsiteX3" fmla="*/ 69011 w 69011"/>
                <a:gd name="connsiteY3" fmla="*/ 34474 h 68947"/>
                <a:gd name="connsiteX4" fmla="*/ 34506 w 69011"/>
                <a:gd name="connsiteY4" fmla="*/ 0 h 68947"/>
                <a:gd name="connsiteX5" fmla="*/ 34506 w 69011"/>
                <a:gd name="connsiteY5" fmla="*/ 30005 h 68947"/>
                <a:gd name="connsiteX6" fmla="*/ 48564 w 69011"/>
                <a:gd name="connsiteY6" fmla="*/ 44050 h 68947"/>
                <a:gd name="connsiteX7" fmla="*/ 39618 w 69011"/>
                <a:gd name="connsiteY7" fmla="*/ 56818 h 68947"/>
                <a:gd name="connsiteX8" fmla="*/ 39618 w 69011"/>
                <a:gd name="connsiteY8" fmla="*/ 58733 h 68947"/>
                <a:gd name="connsiteX9" fmla="*/ 34506 w 69011"/>
                <a:gd name="connsiteY9" fmla="*/ 63840 h 68947"/>
                <a:gd name="connsiteX10" fmla="*/ 29394 w 69011"/>
                <a:gd name="connsiteY10" fmla="*/ 58733 h 68947"/>
                <a:gd name="connsiteX11" fmla="*/ 29394 w 69011"/>
                <a:gd name="connsiteY11" fmla="*/ 56818 h 68947"/>
                <a:gd name="connsiteX12" fmla="*/ 20448 w 69011"/>
                <a:gd name="connsiteY12" fmla="*/ 44050 h 68947"/>
                <a:gd name="connsiteX13" fmla="*/ 25560 w 69011"/>
                <a:gd name="connsiteY13" fmla="*/ 38942 h 68947"/>
                <a:gd name="connsiteX14" fmla="*/ 30672 w 69011"/>
                <a:gd name="connsiteY14" fmla="*/ 44050 h 68947"/>
                <a:gd name="connsiteX15" fmla="*/ 35145 w 69011"/>
                <a:gd name="connsiteY15" fmla="*/ 48518 h 68947"/>
                <a:gd name="connsiteX16" fmla="*/ 39618 w 69011"/>
                <a:gd name="connsiteY16" fmla="*/ 44050 h 68947"/>
                <a:gd name="connsiteX17" fmla="*/ 35145 w 69011"/>
                <a:gd name="connsiteY17" fmla="*/ 39581 h 68947"/>
                <a:gd name="connsiteX18" fmla="*/ 21087 w 69011"/>
                <a:gd name="connsiteY18" fmla="*/ 25536 h 68947"/>
                <a:gd name="connsiteX19" fmla="*/ 30033 w 69011"/>
                <a:gd name="connsiteY19" fmla="*/ 12768 h 68947"/>
                <a:gd name="connsiteX20" fmla="*/ 30033 w 69011"/>
                <a:gd name="connsiteY20" fmla="*/ 10853 h 68947"/>
                <a:gd name="connsiteX21" fmla="*/ 35145 w 69011"/>
                <a:gd name="connsiteY21" fmla="*/ 5746 h 68947"/>
                <a:gd name="connsiteX22" fmla="*/ 40257 w 69011"/>
                <a:gd name="connsiteY22" fmla="*/ 10853 h 68947"/>
                <a:gd name="connsiteX23" fmla="*/ 40257 w 69011"/>
                <a:gd name="connsiteY23" fmla="*/ 12768 h 68947"/>
                <a:gd name="connsiteX24" fmla="*/ 49203 w 69011"/>
                <a:gd name="connsiteY24" fmla="*/ 25536 h 68947"/>
                <a:gd name="connsiteX25" fmla="*/ 44091 w 69011"/>
                <a:gd name="connsiteY25" fmla="*/ 30643 h 68947"/>
                <a:gd name="connsiteX26" fmla="*/ 38979 w 69011"/>
                <a:gd name="connsiteY26" fmla="*/ 25536 h 68947"/>
                <a:gd name="connsiteX27" fmla="*/ 34506 w 69011"/>
                <a:gd name="connsiteY27" fmla="*/ 21067 h 68947"/>
                <a:gd name="connsiteX28" fmla="*/ 30033 w 69011"/>
                <a:gd name="connsiteY28" fmla="*/ 25536 h 68947"/>
                <a:gd name="connsiteX29" fmla="*/ 34506 w 69011"/>
                <a:gd name="connsiteY29" fmla="*/ 30005 h 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011" h="68947">
                  <a:moveTo>
                    <a:pt x="34506" y="0"/>
                  </a:moveTo>
                  <a:cubicBezTo>
                    <a:pt x="15336" y="0"/>
                    <a:pt x="0" y="15322"/>
                    <a:pt x="0" y="34474"/>
                  </a:cubicBezTo>
                  <a:cubicBezTo>
                    <a:pt x="0" y="53626"/>
                    <a:pt x="15336" y="68947"/>
                    <a:pt x="34506" y="68947"/>
                  </a:cubicBezTo>
                  <a:cubicBezTo>
                    <a:pt x="53676" y="68947"/>
                    <a:pt x="69011" y="53626"/>
                    <a:pt x="69011" y="34474"/>
                  </a:cubicBezTo>
                  <a:cubicBezTo>
                    <a:pt x="69011" y="15322"/>
                    <a:pt x="53676" y="0"/>
                    <a:pt x="34506" y="0"/>
                  </a:cubicBezTo>
                  <a:close/>
                  <a:moveTo>
                    <a:pt x="34506" y="30005"/>
                  </a:moveTo>
                  <a:cubicBezTo>
                    <a:pt x="42174" y="30005"/>
                    <a:pt x="48564" y="36389"/>
                    <a:pt x="48564" y="44050"/>
                  </a:cubicBezTo>
                  <a:cubicBezTo>
                    <a:pt x="48564" y="49795"/>
                    <a:pt x="44730" y="54902"/>
                    <a:pt x="39618" y="56818"/>
                  </a:cubicBezTo>
                  <a:lnTo>
                    <a:pt x="39618" y="58733"/>
                  </a:lnTo>
                  <a:cubicBezTo>
                    <a:pt x="39618" y="61286"/>
                    <a:pt x="37701" y="63840"/>
                    <a:pt x="34506" y="63840"/>
                  </a:cubicBezTo>
                  <a:cubicBezTo>
                    <a:pt x="31311" y="63840"/>
                    <a:pt x="29394" y="61925"/>
                    <a:pt x="29394" y="58733"/>
                  </a:cubicBezTo>
                  <a:lnTo>
                    <a:pt x="29394" y="56818"/>
                  </a:lnTo>
                  <a:cubicBezTo>
                    <a:pt x="24282" y="54902"/>
                    <a:pt x="20448" y="49795"/>
                    <a:pt x="20448" y="44050"/>
                  </a:cubicBezTo>
                  <a:cubicBezTo>
                    <a:pt x="20448" y="41496"/>
                    <a:pt x="22365" y="38942"/>
                    <a:pt x="25560" y="38942"/>
                  </a:cubicBezTo>
                  <a:cubicBezTo>
                    <a:pt x="28755" y="38942"/>
                    <a:pt x="30672" y="40858"/>
                    <a:pt x="30672" y="44050"/>
                  </a:cubicBezTo>
                  <a:cubicBezTo>
                    <a:pt x="30672" y="46603"/>
                    <a:pt x="32589" y="48518"/>
                    <a:pt x="35145" y="48518"/>
                  </a:cubicBezTo>
                  <a:cubicBezTo>
                    <a:pt x="37701" y="48518"/>
                    <a:pt x="39618" y="46603"/>
                    <a:pt x="39618" y="44050"/>
                  </a:cubicBezTo>
                  <a:cubicBezTo>
                    <a:pt x="39618" y="41496"/>
                    <a:pt x="37701" y="39581"/>
                    <a:pt x="35145" y="39581"/>
                  </a:cubicBezTo>
                  <a:cubicBezTo>
                    <a:pt x="27477" y="39581"/>
                    <a:pt x="21087" y="33197"/>
                    <a:pt x="21087" y="25536"/>
                  </a:cubicBezTo>
                  <a:cubicBezTo>
                    <a:pt x="21087" y="19790"/>
                    <a:pt x="24921" y="14683"/>
                    <a:pt x="30033" y="12768"/>
                  </a:cubicBezTo>
                  <a:lnTo>
                    <a:pt x="30033" y="10853"/>
                  </a:lnTo>
                  <a:cubicBezTo>
                    <a:pt x="30033" y="8299"/>
                    <a:pt x="31950" y="5746"/>
                    <a:pt x="35145" y="5746"/>
                  </a:cubicBezTo>
                  <a:cubicBezTo>
                    <a:pt x="38340" y="5746"/>
                    <a:pt x="40257" y="7661"/>
                    <a:pt x="40257" y="10853"/>
                  </a:cubicBezTo>
                  <a:lnTo>
                    <a:pt x="40257" y="12768"/>
                  </a:lnTo>
                  <a:cubicBezTo>
                    <a:pt x="45369" y="14683"/>
                    <a:pt x="49203" y="19790"/>
                    <a:pt x="49203" y="25536"/>
                  </a:cubicBezTo>
                  <a:cubicBezTo>
                    <a:pt x="49203" y="28090"/>
                    <a:pt x="47286" y="30643"/>
                    <a:pt x="44091" y="30643"/>
                  </a:cubicBezTo>
                  <a:cubicBezTo>
                    <a:pt x="40896" y="30643"/>
                    <a:pt x="38979" y="28728"/>
                    <a:pt x="38979" y="25536"/>
                  </a:cubicBezTo>
                  <a:cubicBezTo>
                    <a:pt x="38979" y="22982"/>
                    <a:pt x="37062" y="21067"/>
                    <a:pt x="34506" y="21067"/>
                  </a:cubicBezTo>
                  <a:cubicBezTo>
                    <a:pt x="31950" y="21067"/>
                    <a:pt x="30033" y="22982"/>
                    <a:pt x="30033" y="25536"/>
                  </a:cubicBezTo>
                  <a:cubicBezTo>
                    <a:pt x="30033" y="28090"/>
                    <a:pt x="31950" y="30005"/>
                    <a:pt x="34506" y="3000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4">
            <a:extLst>
              <a:ext uri="{FF2B5EF4-FFF2-40B4-BE49-F238E27FC236}">
                <a16:creationId xmlns:a16="http://schemas.microsoft.com/office/drawing/2014/main" id="{E5009ACE-6C90-E347-E47E-6B8F34547E8D}"/>
              </a:ext>
            </a:extLst>
          </p:cNvPr>
          <p:cNvGrpSpPr/>
          <p:nvPr/>
        </p:nvGrpSpPr>
        <p:grpSpPr>
          <a:xfrm>
            <a:off x="2070706" y="4316969"/>
            <a:ext cx="583815" cy="583271"/>
            <a:chOff x="4045469" y="1403361"/>
            <a:chExt cx="362309" cy="361971"/>
          </a:xfrm>
          <a:solidFill>
            <a:schemeClr val="bg1"/>
          </a:solidFill>
        </p:grpSpPr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AF492B58-7898-6B8A-6FAA-D5CC2328625D}"/>
                </a:ext>
              </a:extLst>
            </p:cNvPr>
            <p:cNvSpPr/>
            <p:nvPr/>
          </p:nvSpPr>
          <p:spPr>
            <a:xfrm>
              <a:off x="4193076" y="1562961"/>
              <a:ext cx="90097" cy="90014"/>
            </a:xfrm>
            <a:custGeom>
              <a:avLst/>
              <a:gdLst>
                <a:gd name="connsiteX0" fmla="*/ 74762 w 90097"/>
                <a:gd name="connsiteY0" fmla="*/ 0 h 90014"/>
                <a:gd name="connsiteX1" fmla="*/ 7668 w 90097"/>
                <a:gd name="connsiteY1" fmla="*/ 67032 h 90014"/>
                <a:gd name="connsiteX2" fmla="*/ 0 w 90097"/>
                <a:gd name="connsiteY2" fmla="*/ 90014 h 90014"/>
                <a:gd name="connsiteX3" fmla="*/ 23004 w 90097"/>
                <a:gd name="connsiteY3" fmla="*/ 82353 h 90014"/>
                <a:gd name="connsiteX4" fmla="*/ 90098 w 90097"/>
                <a:gd name="connsiteY4" fmla="*/ 15322 h 9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7" h="90014">
                  <a:moveTo>
                    <a:pt x="74762" y="0"/>
                  </a:moveTo>
                  <a:lnTo>
                    <a:pt x="7668" y="67032"/>
                  </a:lnTo>
                  <a:lnTo>
                    <a:pt x="0" y="90014"/>
                  </a:lnTo>
                  <a:lnTo>
                    <a:pt x="23004" y="82353"/>
                  </a:lnTo>
                  <a:lnTo>
                    <a:pt x="90098" y="1532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4">
              <a:extLst>
                <a:ext uri="{FF2B5EF4-FFF2-40B4-BE49-F238E27FC236}">
                  <a16:creationId xmlns:a16="http://schemas.microsoft.com/office/drawing/2014/main" id="{569E25A3-DE78-1CFD-75C5-954EB07EC63E}"/>
                </a:ext>
              </a:extLst>
            </p:cNvPr>
            <p:cNvSpPr/>
            <p:nvPr/>
          </p:nvSpPr>
          <p:spPr>
            <a:xfrm rot="-2700000">
              <a:off x="4276240" y="1531046"/>
              <a:ext cx="56230" cy="21705"/>
            </a:xfrm>
            <a:custGeom>
              <a:avLst/>
              <a:gdLst>
                <a:gd name="connsiteX0" fmla="*/ 0 w 56230"/>
                <a:gd name="connsiteY0" fmla="*/ 0 h 21705"/>
                <a:gd name="connsiteX1" fmla="*/ 56231 w 56230"/>
                <a:gd name="connsiteY1" fmla="*/ 0 h 21705"/>
                <a:gd name="connsiteX2" fmla="*/ 56231 w 56230"/>
                <a:gd name="connsiteY2" fmla="*/ 21705 h 21705"/>
                <a:gd name="connsiteX3" fmla="*/ 0 w 56230"/>
                <a:gd name="connsiteY3" fmla="*/ 21705 h 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30" h="21705">
                  <a:moveTo>
                    <a:pt x="0" y="0"/>
                  </a:moveTo>
                  <a:lnTo>
                    <a:pt x="56231" y="0"/>
                  </a:lnTo>
                  <a:lnTo>
                    <a:pt x="56231" y="21705"/>
                  </a:lnTo>
                  <a:lnTo>
                    <a:pt x="0" y="2170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4">
              <a:extLst>
                <a:ext uri="{FF2B5EF4-FFF2-40B4-BE49-F238E27FC236}">
                  <a16:creationId xmlns:a16="http://schemas.microsoft.com/office/drawing/2014/main" id="{C3603248-2759-FA90-F75F-6F9A061A7F1B}"/>
                </a:ext>
              </a:extLst>
            </p:cNvPr>
            <p:cNvSpPr/>
            <p:nvPr/>
          </p:nvSpPr>
          <p:spPr>
            <a:xfrm>
              <a:off x="4045469" y="140336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05434 w 362309"/>
                <a:gd name="connsiteY6" fmla="*/ 245145 h 361971"/>
                <a:gd name="connsiteX7" fmla="*/ 106712 w 362309"/>
                <a:gd name="connsiteY7" fmla="*/ 254083 h 361971"/>
                <a:gd name="connsiteX8" fmla="*/ 101600 w 362309"/>
                <a:gd name="connsiteY8" fmla="*/ 256636 h 361971"/>
                <a:gd name="connsiteX9" fmla="*/ 97766 w 362309"/>
                <a:gd name="connsiteY9" fmla="*/ 255359 h 361971"/>
                <a:gd name="connsiteX10" fmla="*/ 81792 w 362309"/>
                <a:gd name="connsiteY10" fmla="*/ 229185 h 361971"/>
                <a:gd name="connsiteX11" fmla="*/ 99044 w 362309"/>
                <a:gd name="connsiteY11" fmla="*/ 210033 h 361971"/>
                <a:gd name="connsiteX12" fmla="*/ 123965 w 362309"/>
                <a:gd name="connsiteY12" fmla="*/ 182582 h 361971"/>
                <a:gd name="connsiteX13" fmla="*/ 67734 w 362309"/>
                <a:gd name="connsiteY13" fmla="*/ 170452 h 361971"/>
                <a:gd name="connsiteX14" fmla="*/ 60704 w 362309"/>
                <a:gd name="connsiteY14" fmla="*/ 164707 h 361971"/>
                <a:gd name="connsiteX15" fmla="*/ 66456 w 362309"/>
                <a:gd name="connsiteY15" fmla="*/ 157684 h 361971"/>
                <a:gd name="connsiteX16" fmla="*/ 136106 w 362309"/>
                <a:gd name="connsiteY16" fmla="*/ 179390 h 361971"/>
                <a:gd name="connsiteX17" fmla="*/ 104156 w 362309"/>
                <a:gd name="connsiteY17" fmla="*/ 221524 h 361971"/>
                <a:gd name="connsiteX18" fmla="*/ 94571 w 362309"/>
                <a:gd name="connsiteY18" fmla="*/ 230462 h 361971"/>
                <a:gd name="connsiteX19" fmla="*/ 105434 w 362309"/>
                <a:gd name="connsiteY19" fmla="*/ 245145 h 361971"/>
                <a:gd name="connsiteX20" fmla="*/ 299688 w 362309"/>
                <a:gd name="connsiteY20" fmla="*/ 130233 h 361971"/>
                <a:gd name="connsiteX21" fmla="*/ 251125 w 362309"/>
                <a:gd name="connsiteY21" fmla="*/ 178752 h 361971"/>
                <a:gd name="connsiteX22" fmla="*/ 178279 w 362309"/>
                <a:gd name="connsiteY22" fmla="*/ 252167 h 361971"/>
                <a:gd name="connsiteX23" fmla="*/ 175723 w 362309"/>
                <a:gd name="connsiteY23" fmla="*/ 253444 h 361971"/>
                <a:gd name="connsiteX24" fmla="*/ 139301 w 362309"/>
                <a:gd name="connsiteY24" fmla="*/ 265574 h 361971"/>
                <a:gd name="connsiteX25" fmla="*/ 137384 w 362309"/>
                <a:gd name="connsiteY25" fmla="*/ 265574 h 361971"/>
                <a:gd name="connsiteX26" fmla="*/ 130355 w 362309"/>
                <a:gd name="connsiteY26" fmla="*/ 259828 h 361971"/>
                <a:gd name="connsiteX27" fmla="*/ 130994 w 362309"/>
                <a:gd name="connsiteY27" fmla="*/ 257275 h 361971"/>
                <a:gd name="connsiteX28" fmla="*/ 143135 w 362309"/>
                <a:gd name="connsiteY28" fmla="*/ 220886 h 361971"/>
                <a:gd name="connsiteX29" fmla="*/ 144413 w 362309"/>
                <a:gd name="connsiteY29" fmla="*/ 218332 h 361971"/>
                <a:gd name="connsiteX30" fmla="*/ 217258 w 362309"/>
                <a:gd name="connsiteY30" fmla="*/ 145555 h 361971"/>
                <a:gd name="connsiteX31" fmla="*/ 265822 w 362309"/>
                <a:gd name="connsiteY31" fmla="*/ 97037 h 361971"/>
                <a:gd name="connsiteX32" fmla="*/ 274767 w 362309"/>
                <a:gd name="connsiteY32" fmla="*/ 97037 h 361971"/>
                <a:gd name="connsiteX33" fmla="*/ 299049 w 362309"/>
                <a:gd name="connsiteY33" fmla="*/ 121296 h 361971"/>
                <a:gd name="connsiteX34" fmla="*/ 299688 w 362309"/>
                <a:gd name="connsiteY34" fmla="*/ 130233 h 361971"/>
                <a:gd name="connsiteX35" fmla="*/ 299688 w 362309"/>
                <a:gd name="connsiteY35" fmla="*/ 130233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310" y="81077"/>
                    <a:pt x="281796" y="0"/>
                    <a:pt x="181474" y="0"/>
                  </a:cubicBezTo>
                  <a:close/>
                  <a:moveTo>
                    <a:pt x="105434" y="245145"/>
                  </a:moveTo>
                  <a:cubicBezTo>
                    <a:pt x="108629" y="247060"/>
                    <a:pt x="109268" y="250891"/>
                    <a:pt x="106712" y="254083"/>
                  </a:cubicBezTo>
                  <a:cubicBezTo>
                    <a:pt x="105434" y="255998"/>
                    <a:pt x="103517" y="256636"/>
                    <a:pt x="101600" y="256636"/>
                  </a:cubicBezTo>
                  <a:cubicBezTo>
                    <a:pt x="100322" y="256636"/>
                    <a:pt x="99044" y="255998"/>
                    <a:pt x="97766" y="255359"/>
                  </a:cubicBezTo>
                  <a:cubicBezTo>
                    <a:pt x="95849" y="254083"/>
                    <a:pt x="80513" y="243230"/>
                    <a:pt x="81792" y="229185"/>
                  </a:cubicBezTo>
                  <a:cubicBezTo>
                    <a:pt x="82430" y="221524"/>
                    <a:pt x="88181" y="214502"/>
                    <a:pt x="99044" y="210033"/>
                  </a:cubicBezTo>
                  <a:cubicBezTo>
                    <a:pt x="117575" y="201734"/>
                    <a:pt x="125882" y="189604"/>
                    <a:pt x="123965" y="182582"/>
                  </a:cubicBezTo>
                  <a:cubicBezTo>
                    <a:pt x="122048" y="175560"/>
                    <a:pt x="106073" y="167260"/>
                    <a:pt x="67734" y="170452"/>
                  </a:cubicBezTo>
                  <a:cubicBezTo>
                    <a:pt x="63899" y="170452"/>
                    <a:pt x="61344" y="167899"/>
                    <a:pt x="60704" y="164707"/>
                  </a:cubicBezTo>
                  <a:cubicBezTo>
                    <a:pt x="60704" y="160876"/>
                    <a:pt x="63261" y="158323"/>
                    <a:pt x="66456" y="157684"/>
                  </a:cubicBezTo>
                  <a:cubicBezTo>
                    <a:pt x="120770" y="152577"/>
                    <a:pt x="132911" y="169176"/>
                    <a:pt x="136106" y="179390"/>
                  </a:cubicBezTo>
                  <a:cubicBezTo>
                    <a:pt x="139940" y="194073"/>
                    <a:pt x="127160" y="211310"/>
                    <a:pt x="104156" y="221524"/>
                  </a:cubicBezTo>
                  <a:cubicBezTo>
                    <a:pt x="100961" y="222801"/>
                    <a:pt x="95210" y="226631"/>
                    <a:pt x="94571" y="230462"/>
                  </a:cubicBezTo>
                  <a:cubicBezTo>
                    <a:pt x="94571" y="235569"/>
                    <a:pt x="102239" y="242591"/>
                    <a:pt x="105434" y="245145"/>
                  </a:cubicBezTo>
                  <a:close/>
                  <a:moveTo>
                    <a:pt x="299688" y="130233"/>
                  </a:moveTo>
                  <a:lnTo>
                    <a:pt x="251125" y="178752"/>
                  </a:lnTo>
                  <a:lnTo>
                    <a:pt x="178279" y="252167"/>
                  </a:lnTo>
                  <a:cubicBezTo>
                    <a:pt x="177641" y="252806"/>
                    <a:pt x="177001" y="253444"/>
                    <a:pt x="175723" y="253444"/>
                  </a:cubicBezTo>
                  <a:lnTo>
                    <a:pt x="139301" y="265574"/>
                  </a:lnTo>
                  <a:cubicBezTo>
                    <a:pt x="138662" y="265574"/>
                    <a:pt x="138023" y="265574"/>
                    <a:pt x="137384" y="265574"/>
                  </a:cubicBezTo>
                  <a:cubicBezTo>
                    <a:pt x="133550" y="265574"/>
                    <a:pt x="130994" y="263020"/>
                    <a:pt x="130355" y="259828"/>
                  </a:cubicBezTo>
                  <a:cubicBezTo>
                    <a:pt x="130355" y="259190"/>
                    <a:pt x="130355" y="257913"/>
                    <a:pt x="130994" y="257275"/>
                  </a:cubicBezTo>
                  <a:lnTo>
                    <a:pt x="143135" y="220886"/>
                  </a:lnTo>
                  <a:cubicBezTo>
                    <a:pt x="143135" y="220247"/>
                    <a:pt x="143774" y="218971"/>
                    <a:pt x="144413" y="218332"/>
                  </a:cubicBezTo>
                  <a:lnTo>
                    <a:pt x="217258" y="145555"/>
                  </a:lnTo>
                  <a:lnTo>
                    <a:pt x="265822" y="97037"/>
                  </a:lnTo>
                  <a:cubicBezTo>
                    <a:pt x="268377" y="94483"/>
                    <a:pt x="272212" y="94483"/>
                    <a:pt x="274767" y="97037"/>
                  </a:cubicBezTo>
                  <a:lnTo>
                    <a:pt x="299049" y="121296"/>
                  </a:lnTo>
                  <a:cubicBezTo>
                    <a:pt x="302244" y="123849"/>
                    <a:pt x="302244" y="128318"/>
                    <a:pt x="299688" y="130233"/>
                  </a:cubicBezTo>
                  <a:lnTo>
                    <a:pt x="299688" y="13023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64865659-753B-52A6-6E2B-9A7677B63980}"/>
              </a:ext>
            </a:extLst>
          </p:cNvPr>
          <p:cNvSpPr/>
          <p:nvPr/>
        </p:nvSpPr>
        <p:spPr bwMode="gray">
          <a:xfrm flipH="1">
            <a:off x="1940173" y="2201611"/>
            <a:ext cx="8311654" cy="82529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822960" tIns="88900" rIns="91440" bIns="8890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Distressed Borrower Set-Aside (DBSA) Program   </a:t>
            </a:r>
          </a:p>
        </p:txBody>
      </p:sp>
      <p:grpSp>
        <p:nvGrpSpPr>
          <p:cNvPr id="55" name="Graphic 4">
            <a:extLst>
              <a:ext uri="{FF2B5EF4-FFF2-40B4-BE49-F238E27FC236}">
                <a16:creationId xmlns:a16="http://schemas.microsoft.com/office/drawing/2014/main" id="{5B56CF08-1D51-A7D3-4978-6B4136A9FCF5}"/>
              </a:ext>
            </a:extLst>
          </p:cNvPr>
          <p:cNvGrpSpPr/>
          <p:nvPr/>
        </p:nvGrpSpPr>
        <p:grpSpPr>
          <a:xfrm>
            <a:off x="2070706" y="2322624"/>
            <a:ext cx="583815" cy="583271"/>
            <a:chOff x="9279466" y="3339623"/>
            <a:chExt cx="361671" cy="361333"/>
          </a:xfrm>
          <a:solidFill>
            <a:schemeClr val="bg1"/>
          </a:solidFill>
        </p:grpSpPr>
        <p:sp>
          <p:nvSpPr>
            <p:cNvPr id="56" name="Graphic 4">
              <a:extLst>
                <a:ext uri="{FF2B5EF4-FFF2-40B4-BE49-F238E27FC236}">
                  <a16:creationId xmlns:a16="http://schemas.microsoft.com/office/drawing/2014/main" id="{C4D5AF3C-4BAB-DA73-D962-D04C1409CB89}"/>
                </a:ext>
              </a:extLst>
            </p:cNvPr>
            <p:cNvSpPr/>
            <p:nvPr/>
          </p:nvSpPr>
          <p:spPr>
            <a:xfrm>
              <a:off x="9372760" y="3473687"/>
              <a:ext cx="175083" cy="121295"/>
            </a:xfrm>
            <a:custGeom>
              <a:avLst/>
              <a:gdLst>
                <a:gd name="connsiteX0" fmla="*/ 134189 w 175083"/>
                <a:gd name="connsiteY0" fmla="*/ 47242 h 121295"/>
                <a:gd name="connsiteX1" fmla="*/ 134189 w 175083"/>
                <a:gd name="connsiteY1" fmla="*/ 74054 h 121295"/>
                <a:gd name="connsiteX2" fmla="*/ 127799 w 175083"/>
                <a:gd name="connsiteY2" fmla="*/ 80438 h 121295"/>
                <a:gd name="connsiteX3" fmla="*/ 107350 w 175083"/>
                <a:gd name="connsiteY3" fmla="*/ 80438 h 121295"/>
                <a:gd name="connsiteX4" fmla="*/ 107350 w 175083"/>
                <a:gd name="connsiteY4" fmla="*/ 100867 h 121295"/>
                <a:gd name="connsiteX5" fmla="*/ 100961 w 175083"/>
                <a:gd name="connsiteY5" fmla="*/ 107251 h 121295"/>
                <a:gd name="connsiteX6" fmla="*/ 74123 w 175083"/>
                <a:gd name="connsiteY6" fmla="*/ 107251 h 121295"/>
                <a:gd name="connsiteX7" fmla="*/ 67733 w 175083"/>
                <a:gd name="connsiteY7" fmla="*/ 100867 h 121295"/>
                <a:gd name="connsiteX8" fmla="*/ 67733 w 175083"/>
                <a:gd name="connsiteY8" fmla="*/ 80438 h 121295"/>
                <a:gd name="connsiteX9" fmla="*/ 47285 w 175083"/>
                <a:gd name="connsiteY9" fmla="*/ 80438 h 121295"/>
                <a:gd name="connsiteX10" fmla="*/ 40895 w 175083"/>
                <a:gd name="connsiteY10" fmla="*/ 74054 h 121295"/>
                <a:gd name="connsiteX11" fmla="*/ 40895 w 175083"/>
                <a:gd name="connsiteY11" fmla="*/ 47242 h 121295"/>
                <a:gd name="connsiteX12" fmla="*/ 47285 w 175083"/>
                <a:gd name="connsiteY12" fmla="*/ 40858 h 121295"/>
                <a:gd name="connsiteX13" fmla="*/ 67733 w 175083"/>
                <a:gd name="connsiteY13" fmla="*/ 40858 h 121295"/>
                <a:gd name="connsiteX14" fmla="*/ 67733 w 175083"/>
                <a:gd name="connsiteY14" fmla="*/ 20429 h 121295"/>
                <a:gd name="connsiteX15" fmla="*/ 74123 w 175083"/>
                <a:gd name="connsiteY15" fmla="*/ 14045 h 121295"/>
                <a:gd name="connsiteX16" fmla="*/ 100961 w 175083"/>
                <a:gd name="connsiteY16" fmla="*/ 14045 h 121295"/>
                <a:gd name="connsiteX17" fmla="*/ 107350 w 175083"/>
                <a:gd name="connsiteY17" fmla="*/ 20429 h 121295"/>
                <a:gd name="connsiteX18" fmla="*/ 107350 w 175083"/>
                <a:gd name="connsiteY18" fmla="*/ 40858 h 121295"/>
                <a:gd name="connsiteX19" fmla="*/ 127799 w 175083"/>
                <a:gd name="connsiteY19" fmla="*/ 40858 h 121295"/>
                <a:gd name="connsiteX20" fmla="*/ 134189 w 175083"/>
                <a:gd name="connsiteY20" fmla="*/ 47242 h 121295"/>
                <a:gd name="connsiteX21" fmla="*/ 0 w 175083"/>
                <a:gd name="connsiteY21" fmla="*/ 121296 h 121295"/>
                <a:gd name="connsiteX22" fmla="*/ 175084 w 175083"/>
                <a:gd name="connsiteY22" fmla="*/ 121296 h 121295"/>
                <a:gd name="connsiteX23" fmla="*/ 175084 w 175083"/>
                <a:gd name="connsiteY23" fmla="*/ 0 h 121295"/>
                <a:gd name="connsiteX24" fmla="*/ 0 w 175083"/>
                <a:gd name="connsiteY24" fmla="*/ 0 h 121295"/>
                <a:gd name="connsiteX25" fmla="*/ 0 w 175083"/>
                <a:gd name="connsiteY25" fmla="*/ 121296 h 12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083" h="121295">
                  <a:moveTo>
                    <a:pt x="134189" y="47242"/>
                  </a:moveTo>
                  <a:lnTo>
                    <a:pt x="134189" y="74054"/>
                  </a:lnTo>
                  <a:cubicBezTo>
                    <a:pt x="134189" y="77885"/>
                    <a:pt x="131633" y="80438"/>
                    <a:pt x="127799" y="80438"/>
                  </a:cubicBezTo>
                  <a:lnTo>
                    <a:pt x="107350" y="80438"/>
                  </a:lnTo>
                  <a:lnTo>
                    <a:pt x="107350" y="100867"/>
                  </a:lnTo>
                  <a:cubicBezTo>
                    <a:pt x="107350" y="104697"/>
                    <a:pt x="104794" y="107251"/>
                    <a:pt x="100961" y="107251"/>
                  </a:cubicBezTo>
                  <a:lnTo>
                    <a:pt x="74123" y="107251"/>
                  </a:lnTo>
                  <a:cubicBezTo>
                    <a:pt x="70289" y="107251"/>
                    <a:pt x="67733" y="104697"/>
                    <a:pt x="67733" y="100867"/>
                  </a:cubicBezTo>
                  <a:lnTo>
                    <a:pt x="67733" y="80438"/>
                  </a:lnTo>
                  <a:lnTo>
                    <a:pt x="47285" y="80438"/>
                  </a:lnTo>
                  <a:cubicBezTo>
                    <a:pt x="43451" y="80438"/>
                    <a:pt x="40895" y="77885"/>
                    <a:pt x="40895" y="74054"/>
                  </a:cubicBezTo>
                  <a:lnTo>
                    <a:pt x="40895" y="47242"/>
                  </a:lnTo>
                  <a:cubicBezTo>
                    <a:pt x="40895" y="43411"/>
                    <a:pt x="43451" y="40858"/>
                    <a:pt x="47285" y="40858"/>
                  </a:cubicBezTo>
                  <a:lnTo>
                    <a:pt x="67733" y="40858"/>
                  </a:lnTo>
                  <a:lnTo>
                    <a:pt x="67733" y="20429"/>
                  </a:lnTo>
                  <a:cubicBezTo>
                    <a:pt x="67733" y="16598"/>
                    <a:pt x="70289" y="14045"/>
                    <a:pt x="74123" y="14045"/>
                  </a:cubicBezTo>
                  <a:lnTo>
                    <a:pt x="100961" y="14045"/>
                  </a:lnTo>
                  <a:cubicBezTo>
                    <a:pt x="104794" y="14045"/>
                    <a:pt x="107350" y="16598"/>
                    <a:pt x="107350" y="20429"/>
                  </a:cubicBezTo>
                  <a:lnTo>
                    <a:pt x="107350" y="40858"/>
                  </a:lnTo>
                  <a:lnTo>
                    <a:pt x="127799" y="40858"/>
                  </a:lnTo>
                  <a:cubicBezTo>
                    <a:pt x="130994" y="40858"/>
                    <a:pt x="134189" y="43411"/>
                    <a:pt x="134189" y="47242"/>
                  </a:cubicBezTo>
                  <a:moveTo>
                    <a:pt x="0" y="121296"/>
                  </a:moveTo>
                  <a:lnTo>
                    <a:pt x="175084" y="121296"/>
                  </a:lnTo>
                  <a:lnTo>
                    <a:pt x="175084" y="0"/>
                  </a:lnTo>
                  <a:lnTo>
                    <a:pt x="0" y="0"/>
                  </a:lnTo>
                  <a:lnTo>
                    <a:pt x="0" y="121296"/>
                  </a:ln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">
              <a:extLst>
                <a:ext uri="{FF2B5EF4-FFF2-40B4-BE49-F238E27FC236}">
                  <a16:creationId xmlns:a16="http://schemas.microsoft.com/office/drawing/2014/main" id="{6BF98C01-95D5-561D-432A-6B76E777D7DC}"/>
                </a:ext>
              </a:extLst>
            </p:cNvPr>
            <p:cNvSpPr/>
            <p:nvPr/>
          </p:nvSpPr>
          <p:spPr>
            <a:xfrm>
              <a:off x="9426434" y="3500500"/>
              <a:ext cx="67733" cy="67670"/>
            </a:xfrm>
            <a:custGeom>
              <a:avLst/>
              <a:gdLst>
                <a:gd name="connsiteX0" fmla="*/ 40896 w 67733"/>
                <a:gd name="connsiteY0" fmla="*/ 20429 h 67670"/>
                <a:gd name="connsiteX1" fmla="*/ 40896 w 67733"/>
                <a:gd name="connsiteY1" fmla="*/ 0 h 67670"/>
                <a:gd name="connsiteX2" fmla="*/ 26838 w 67733"/>
                <a:gd name="connsiteY2" fmla="*/ 0 h 67670"/>
                <a:gd name="connsiteX3" fmla="*/ 26838 w 67733"/>
                <a:gd name="connsiteY3" fmla="*/ 20429 h 67670"/>
                <a:gd name="connsiteX4" fmla="*/ 20448 w 67733"/>
                <a:gd name="connsiteY4" fmla="*/ 26813 h 67670"/>
                <a:gd name="connsiteX5" fmla="*/ 0 w 67733"/>
                <a:gd name="connsiteY5" fmla="*/ 26813 h 67670"/>
                <a:gd name="connsiteX6" fmla="*/ 0 w 67733"/>
                <a:gd name="connsiteY6" fmla="*/ 40857 h 67670"/>
                <a:gd name="connsiteX7" fmla="*/ 20448 w 67733"/>
                <a:gd name="connsiteY7" fmla="*/ 40857 h 67670"/>
                <a:gd name="connsiteX8" fmla="*/ 26838 w 67733"/>
                <a:gd name="connsiteY8" fmla="*/ 47241 h 67670"/>
                <a:gd name="connsiteX9" fmla="*/ 26838 w 67733"/>
                <a:gd name="connsiteY9" fmla="*/ 67670 h 67670"/>
                <a:gd name="connsiteX10" fmla="*/ 40896 w 67733"/>
                <a:gd name="connsiteY10" fmla="*/ 67670 h 67670"/>
                <a:gd name="connsiteX11" fmla="*/ 40896 w 67733"/>
                <a:gd name="connsiteY11" fmla="*/ 47241 h 67670"/>
                <a:gd name="connsiteX12" fmla="*/ 47286 w 67733"/>
                <a:gd name="connsiteY12" fmla="*/ 40857 h 67670"/>
                <a:gd name="connsiteX13" fmla="*/ 67734 w 67733"/>
                <a:gd name="connsiteY13" fmla="*/ 40857 h 67670"/>
                <a:gd name="connsiteX14" fmla="*/ 67734 w 67733"/>
                <a:gd name="connsiteY14" fmla="*/ 26813 h 67670"/>
                <a:gd name="connsiteX15" fmla="*/ 47286 w 67733"/>
                <a:gd name="connsiteY15" fmla="*/ 26813 h 67670"/>
                <a:gd name="connsiteX16" fmla="*/ 40896 w 67733"/>
                <a:gd name="connsiteY16" fmla="*/ 20429 h 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733" h="67670">
                  <a:moveTo>
                    <a:pt x="40896" y="20429"/>
                  </a:moveTo>
                  <a:lnTo>
                    <a:pt x="40896" y="0"/>
                  </a:lnTo>
                  <a:lnTo>
                    <a:pt x="26838" y="0"/>
                  </a:lnTo>
                  <a:lnTo>
                    <a:pt x="26838" y="20429"/>
                  </a:lnTo>
                  <a:cubicBezTo>
                    <a:pt x="26838" y="24259"/>
                    <a:pt x="24282" y="26813"/>
                    <a:pt x="20448" y="26813"/>
                  </a:cubicBezTo>
                  <a:lnTo>
                    <a:pt x="0" y="26813"/>
                  </a:lnTo>
                  <a:lnTo>
                    <a:pt x="0" y="40857"/>
                  </a:lnTo>
                  <a:lnTo>
                    <a:pt x="20448" y="40857"/>
                  </a:lnTo>
                  <a:cubicBezTo>
                    <a:pt x="24282" y="40857"/>
                    <a:pt x="26838" y="43411"/>
                    <a:pt x="26838" y="47241"/>
                  </a:cubicBezTo>
                  <a:lnTo>
                    <a:pt x="26838" y="67670"/>
                  </a:lnTo>
                  <a:lnTo>
                    <a:pt x="40896" y="67670"/>
                  </a:lnTo>
                  <a:lnTo>
                    <a:pt x="40896" y="47241"/>
                  </a:lnTo>
                  <a:cubicBezTo>
                    <a:pt x="40896" y="43411"/>
                    <a:pt x="43452" y="40857"/>
                    <a:pt x="47286" y="40857"/>
                  </a:cubicBezTo>
                  <a:lnTo>
                    <a:pt x="67734" y="40857"/>
                  </a:lnTo>
                  <a:lnTo>
                    <a:pt x="67734" y="26813"/>
                  </a:lnTo>
                  <a:lnTo>
                    <a:pt x="47286" y="26813"/>
                  </a:lnTo>
                  <a:cubicBezTo>
                    <a:pt x="43452" y="26813"/>
                    <a:pt x="40896" y="23621"/>
                    <a:pt x="40896" y="20429"/>
                  </a:cubicBezTo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93F23BF8-DF68-E204-9859-2515F5EB54C3}"/>
                </a:ext>
              </a:extLst>
            </p:cNvPr>
            <p:cNvSpPr/>
            <p:nvPr/>
          </p:nvSpPr>
          <p:spPr>
            <a:xfrm>
              <a:off x="9439854" y="3446874"/>
              <a:ext cx="40895" cy="14044"/>
            </a:xfrm>
            <a:custGeom>
              <a:avLst/>
              <a:gdLst>
                <a:gd name="connsiteX0" fmla="*/ 0 w 40895"/>
                <a:gd name="connsiteY0" fmla="*/ 0 h 14044"/>
                <a:gd name="connsiteX1" fmla="*/ 40896 w 40895"/>
                <a:gd name="connsiteY1" fmla="*/ 0 h 14044"/>
                <a:gd name="connsiteX2" fmla="*/ 40896 w 40895"/>
                <a:gd name="connsiteY2" fmla="*/ 14045 h 14044"/>
                <a:gd name="connsiteX3" fmla="*/ 0 w 40895"/>
                <a:gd name="connsiteY3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5" h="14044">
                  <a:moveTo>
                    <a:pt x="0" y="0"/>
                  </a:moveTo>
                  <a:lnTo>
                    <a:pt x="40896" y="0"/>
                  </a:lnTo>
                  <a:lnTo>
                    <a:pt x="40896" y="14045"/>
                  </a:lnTo>
                  <a:lnTo>
                    <a:pt x="0" y="14045"/>
                  </a:ln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4">
              <a:extLst>
                <a:ext uri="{FF2B5EF4-FFF2-40B4-BE49-F238E27FC236}">
                  <a16:creationId xmlns:a16="http://schemas.microsoft.com/office/drawing/2014/main" id="{D76890BC-239F-334F-C93A-18AC238A3571}"/>
                </a:ext>
              </a:extLst>
            </p:cNvPr>
            <p:cNvSpPr/>
            <p:nvPr/>
          </p:nvSpPr>
          <p:spPr>
            <a:xfrm>
              <a:off x="9279466" y="3339623"/>
              <a:ext cx="361671" cy="361333"/>
            </a:xfrm>
            <a:custGeom>
              <a:avLst/>
              <a:gdLst>
                <a:gd name="connsiteX0" fmla="*/ 281157 w 361671"/>
                <a:gd name="connsiteY0" fmla="*/ 261743 h 361333"/>
                <a:gd name="connsiteX1" fmla="*/ 274767 w 361671"/>
                <a:gd name="connsiteY1" fmla="*/ 268127 h 361333"/>
                <a:gd name="connsiteX2" fmla="*/ 86904 w 361671"/>
                <a:gd name="connsiteY2" fmla="*/ 268127 h 361333"/>
                <a:gd name="connsiteX3" fmla="*/ 80514 w 361671"/>
                <a:gd name="connsiteY3" fmla="*/ 261743 h 361333"/>
                <a:gd name="connsiteX4" fmla="*/ 80514 w 361671"/>
                <a:gd name="connsiteY4" fmla="*/ 127680 h 361333"/>
                <a:gd name="connsiteX5" fmla="*/ 86904 w 361671"/>
                <a:gd name="connsiteY5" fmla="*/ 121296 h 361333"/>
                <a:gd name="connsiteX6" fmla="*/ 147608 w 361671"/>
                <a:gd name="connsiteY6" fmla="*/ 121296 h 361333"/>
                <a:gd name="connsiteX7" fmla="*/ 147608 w 361671"/>
                <a:gd name="connsiteY7" fmla="*/ 100867 h 361333"/>
                <a:gd name="connsiteX8" fmla="*/ 153998 w 361671"/>
                <a:gd name="connsiteY8" fmla="*/ 94483 h 361333"/>
                <a:gd name="connsiteX9" fmla="*/ 207673 w 361671"/>
                <a:gd name="connsiteY9" fmla="*/ 94483 h 361333"/>
                <a:gd name="connsiteX10" fmla="*/ 214063 w 361671"/>
                <a:gd name="connsiteY10" fmla="*/ 100867 h 361333"/>
                <a:gd name="connsiteX11" fmla="*/ 214063 w 361671"/>
                <a:gd name="connsiteY11" fmla="*/ 121296 h 361333"/>
                <a:gd name="connsiteX12" fmla="*/ 274767 w 361671"/>
                <a:gd name="connsiteY12" fmla="*/ 121296 h 361333"/>
                <a:gd name="connsiteX13" fmla="*/ 281157 w 361671"/>
                <a:gd name="connsiteY13" fmla="*/ 127680 h 361333"/>
                <a:gd name="connsiteX14" fmla="*/ 281157 w 361671"/>
                <a:gd name="connsiteY14" fmla="*/ 261743 h 361333"/>
                <a:gd name="connsiteX15" fmla="*/ 180836 w 361671"/>
                <a:gd name="connsiteY15" fmla="*/ 0 h 361333"/>
                <a:gd name="connsiteX16" fmla="*/ 0 w 361671"/>
                <a:gd name="connsiteY16" fmla="*/ 180667 h 361333"/>
                <a:gd name="connsiteX17" fmla="*/ 180836 w 361671"/>
                <a:gd name="connsiteY17" fmla="*/ 361333 h 361333"/>
                <a:gd name="connsiteX18" fmla="*/ 361671 w 361671"/>
                <a:gd name="connsiteY18" fmla="*/ 180667 h 361333"/>
                <a:gd name="connsiteX19" fmla="*/ 180836 w 361671"/>
                <a:gd name="connsiteY19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671" h="361333">
                  <a:moveTo>
                    <a:pt x="281157" y="261743"/>
                  </a:moveTo>
                  <a:cubicBezTo>
                    <a:pt x="281157" y="265574"/>
                    <a:pt x="278602" y="268127"/>
                    <a:pt x="274767" y="268127"/>
                  </a:cubicBezTo>
                  <a:lnTo>
                    <a:pt x="86904" y="268127"/>
                  </a:lnTo>
                  <a:cubicBezTo>
                    <a:pt x="83069" y="268127"/>
                    <a:pt x="80514" y="265574"/>
                    <a:pt x="80514" y="261743"/>
                  </a:cubicBezTo>
                  <a:lnTo>
                    <a:pt x="80514" y="127680"/>
                  </a:lnTo>
                  <a:cubicBezTo>
                    <a:pt x="80514" y="123849"/>
                    <a:pt x="83069" y="121296"/>
                    <a:pt x="86904" y="121296"/>
                  </a:cubicBezTo>
                  <a:lnTo>
                    <a:pt x="147608" y="121296"/>
                  </a:lnTo>
                  <a:lnTo>
                    <a:pt x="147608" y="100867"/>
                  </a:lnTo>
                  <a:cubicBezTo>
                    <a:pt x="147608" y="97037"/>
                    <a:pt x="150164" y="94483"/>
                    <a:pt x="153998" y="94483"/>
                  </a:cubicBezTo>
                  <a:lnTo>
                    <a:pt x="207673" y="94483"/>
                  </a:lnTo>
                  <a:cubicBezTo>
                    <a:pt x="211508" y="94483"/>
                    <a:pt x="214063" y="97037"/>
                    <a:pt x="214063" y="100867"/>
                  </a:cubicBezTo>
                  <a:lnTo>
                    <a:pt x="214063" y="121296"/>
                  </a:lnTo>
                  <a:lnTo>
                    <a:pt x="274767" y="121296"/>
                  </a:lnTo>
                  <a:cubicBezTo>
                    <a:pt x="278602" y="121296"/>
                    <a:pt x="281157" y="123849"/>
                    <a:pt x="281157" y="127680"/>
                  </a:cubicBezTo>
                  <a:lnTo>
                    <a:pt x="281157" y="261743"/>
                  </a:lnTo>
                  <a:close/>
                  <a:moveTo>
                    <a:pt x="180836" y="0"/>
                  </a:moveTo>
                  <a:cubicBezTo>
                    <a:pt x="80514" y="0"/>
                    <a:pt x="0" y="81077"/>
                    <a:pt x="0" y="180667"/>
                  </a:cubicBezTo>
                  <a:cubicBezTo>
                    <a:pt x="0" y="280895"/>
                    <a:pt x="81153" y="361333"/>
                    <a:pt x="180836" y="361333"/>
                  </a:cubicBezTo>
                  <a:cubicBezTo>
                    <a:pt x="280518" y="361333"/>
                    <a:pt x="361671" y="280257"/>
                    <a:pt x="361671" y="180667"/>
                  </a:cubicBezTo>
                  <a:cubicBezTo>
                    <a:pt x="361671" y="81077"/>
                    <a:pt x="280518" y="0"/>
                    <a:pt x="180836" y="0"/>
                  </a:cubicBezTo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D4C58606-4E32-1B52-7852-AA1D0681FAFC}"/>
              </a:ext>
            </a:extLst>
          </p:cNvPr>
          <p:cNvSpPr txBox="1">
            <a:spLocks/>
          </p:cNvSpPr>
          <p:nvPr/>
        </p:nvSpPr>
        <p:spPr>
          <a:xfrm>
            <a:off x="196776" y="1311521"/>
            <a:ext cx="11680150" cy="632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This briefing will highlight three significant changes to Farm Loan Programs in the Enhancing FLP rule: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95023-8724-A063-84D3-EC22AA44A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D7ED1-2E42-4ADB-8C05-599F7CF93F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5027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">
  <a:themeElements>
    <a:clrScheme name="FSA">
      <a:dk1>
        <a:sysClr val="windowText" lastClr="000000"/>
      </a:dk1>
      <a:lt1>
        <a:sysClr val="window" lastClr="FFFFFF"/>
      </a:lt1>
      <a:dk2>
        <a:srgbClr val="00263E"/>
      </a:dk2>
      <a:lt2>
        <a:srgbClr val="E7E6E6"/>
      </a:lt2>
      <a:accent1>
        <a:srgbClr val="658D1B"/>
      </a:accent1>
      <a:accent2>
        <a:srgbClr val="00263E"/>
      </a:accent2>
      <a:accent3>
        <a:srgbClr val="A9431E"/>
      </a:accent3>
      <a:accent4>
        <a:srgbClr val="A4DBE8"/>
      </a:accent4>
      <a:accent5>
        <a:srgbClr val="DAAA00"/>
      </a:accent5>
      <a:accent6>
        <a:srgbClr val="006A52"/>
      </a:accent6>
      <a:hlink>
        <a:srgbClr val="658D1B"/>
      </a:hlink>
      <a:folHlink>
        <a:srgbClr val="A943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ody White">
  <a:themeElements>
    <a:clrScheme name="FSA">
      <a:dk1>
        <a:srgbClr val="595959"/>
      </a:dk1>
      <a:lt1>
        <a:sysClr val="window" lastClr="FFFFFF"/>
      </a:lt1>
      <a:dk2>
        <a:srgbClr val="00263E"/>
      </a:dk2>
      <a:lt2>
        <a:srgbClr val="E7E6E6"/>
      </a:lt2>
      <a:accent1>
        <a:srgbClr val="658D1B"/>
      </a:accent1>
      <a:accent2>
        <a:srgbClr val="00263E"/>
      </a:accent2>
      <a:accent3>
        <a:srgbClr val="A9431E"/>
      </a:accent3>
      <a:accent4>
        <a:srgbClr val="A4DBE8"/>
      </a:accent4>
      <a:accent5>
        <a:srgbClr val="DAAA00"/>
      </a:accent5>
      <a:accent6>
        <a:srgbClr val="006A52"/>
      </a:accent6>
      <a:hlink>
        <a:srgbClr val="658D1B"/>
      </a:hlink>
      <a:folHlink>
        <a:srgbClr val="A9431E"/>
      </a:folHlink>
    </a:clrScheme>
    <a:fontScheme name="FPAC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ody Pic">
  <a:themeElements>
    <a:clrScheme name="FSA">
      <a:dk1>
        <a:sysClr val="windowText" lastClr="000000"/>
      </a:dk1>
      <a:lt1>
        <a:sysClr val="window" lastClr="FFFFFF"/>
      </a:lt1>
      <a:dk2>
        <a:srgbClr val="00263E"/>
      </a:dk2>
      <a:lt2>
        <a:srgbClr val="E7E6E6"/>
      </a:lt2>
      <a:accent1>
        <a:srgbClr val="658D1B"/>
      </a:accent1>
      <a:accent2>
        <a:srgbClr val="00263E"/>
      </a:accent2>
      <a:accent3>
        <a:srgbClr val="A9431E"/>
      </a:accent3>
      <a:accent4>
        <a:srgbClr val="A4DBE8"/>
      </a:accent4>
      <a:accent5>
        <a:srgbClr val="DAAA00"/>
      </a:accent5>
      <a:accent6>
        <a:srgbClr val="006A52"/>
      </a:accent6>
      <a:hlink>
        <a:srgbClr val="658D1B"/>
      </a:hlink>
      <a:folHlink>
        <a:srgbClr val="A943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itle Page">
  <a:themeElements>
    <a:clrScheme name="FSA">
      <a:dk1>
        <a:sysClr val="windowText" lastClr="000000"/>
      </a:dk1>
      <a:lt1>
        <a:sysClr val="window" lastClr="FFFFFF"/>
      </a:lt1>
      <a:dk2>
        <a:srgbClr val="00263E"/>
      </a:dk2>
      <a:lt2>
        <a:srgbClr val="E7E6E6"/>
      </a:lt2>
      <a:accent1>
        <a:srgbClr val="658D1B"/>
      </a:accent1>
      <a:accent2>
        <a:srgbClr val="00263E"/>
      </a:accent2>
      <a:accent3>
        <a:srgbClr val="A9431E"/>
      </a:accent3>
      <a:accent4>
        <a:srgbClr val="A4DBE8"/>
      </a:accent4>
      <a:accent5>
        <a:srgbClr val="DAAA00"/>
      </a:accent5>
      <a:accent6>
        <a:srgbClr val="006A52"/>
      </a:accent6>
      <a:hlink>
        <a:srgbClr val="658D1B"/>
      </a:hlink>
      <a:folHlink>
        <a:srgbClr val="A943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1113_FSA_PowerPoint_Template_v1.potx" id="{38F79252-5A27-4E21-B489-2BBA4A999645}" vid="{B0E8D9B1-B995-4B2B-9CA7-F18F7654FA16}"/>
    </a:ext>
  </a:extLst>
</a:theme>
</file>

<file path=ppt/theme/theme5.xml><?xml version="1.0" encoding="utf-8"?>
<a:theme xmlns:a="http://schemas.openxmlformats.org/drawingml/2006/main" name="3_Body White">
  <a:themeElements>
    <a:clrScheme name="FSA">
      <a:dk1>
        <a:srgbClr val="595959"/>
      </a:dk1>
      <a:lt1>
        <a:sysClr val="window" lastClr="FFFFFF"/>
      </a:lt1>
      <a:dk2>
        <a:srgbClr val="00263E"/>
      </a:dk2>
      <a:lt2>
        <a:srgbClr val="E7E6E6"/>
      </a:lt2>
      <a:accent1>
        <a:srgbClr val="658D1B"/>
      </a:accent1>
      <a:accent2>
        <a:srgbClr val="00263E"/>
      </a:accent2>
      <a:accent3>
        <a:srgbClr val="A9431E"/>
      </a:accent3>
      <a:accent4>
        <a:srgbClr val="A4DBE8"/>
      </a:accent4>
      <a:accent5>
        <a:srgbClr val="DAAA00"/>
      </a:accent5>
      <a:accent6>
        <a:srgbClr val="006A52"/>
      </a:accent6>
      <a:hlink>
        <a:srgbClr val="658D1B"/>
      </a:hlink>
      <a:folHlink>
        <a:srgbClr val="A9431E"/>
      </a:folHlink>
    </a:clrScheme>
    <a:fontScheme name="FPAC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1113_FSA_PowerPoint_Template_v1.potx" id="{38F79252-5A27-4E21-B489-2BBA4A999645}" vid="{C67A5B80-25E4-4ADC-8D0E-D0B82AE4E87C}"/>
    </a:ext>
  </a:extLst>
</a:theme>
</file>

<file path=ppt/theme/theme6.xml><?xml version="1.0" encoding="utf-8"?>
<a:theme xmlns:a="http://schemas.openxmlformats.org/drawingml/2006/main" name="4_Body White">
  <a:themeElements>
    <a:clrScheme name="FSA">
      <a:dk1>
        <a:srgbClr val="595959"/>
      </a:dk1>
      <a:lt1>
        <a:sysClr val="window" lastClr="FFFFFF"/>
      </a:lt1>
      <a:dk2>
        <a:srgbClr val="00263E"/>
      </a:dk2>
      <a:lt2>
        <a:srgbClr val="E7E6E6"/>
      </a:lt2>
      <a:accent1>
        <a:srgbClr val="658D1B"/>
      </a:accent1>
      <a:accent2>
        <a:srgbClr val="00263E"/>
      </a:accent2>
      <a:accent3>
        <a:srgbClr val="A9431E"/>
      </a:accent3>
      <a:accent4>
        <a:srgbClr val="A4DBE8"/>
      </a:accent4>
      <a:accent5>
        <a:srgbClr val="DAAA00"/>
      </a:accent5>
      <a:accent6>
        <a:srgbClr val="006A52"/>
      </a:accent6>
      <a:hlink>
        <a:srgbClr val="658D1B"/>
      </a:hlink>
      <a:folHlink>
        <a:srgbClr val="A9431E"/>
      </a:folHlink>
    </a:clrScheme>
    <a:fontScheme name="FPAC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1113_FSA_PowerPoint_Template_v1.potx" id="{38F79252-5A27-4E21-B489-2BBA4A999645}" vid="{C67A5B80-25E4-4ADC-8D0E-D0B82AE4E87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44D0A5414634A9BD7D11062D55D3A" ma:contentTypeVersion="16" ma:contentTypeDescription="Create a new document." ma:contentTypeScope="" ma:versionID="3846daf4effd25b630dd7ad9485896c4">
  <xsd:schema xmlns:xsd="http://www.w3.org/2001/XMLSchema" xmlns:xs="http://www.w3.org/2001/XMLSchema" xmlns:p="http://schemas.microsoft.com/office/2006/metadata/properties" xmlns:ns1="http://schemas.microsoft.com/sharepoint/v3" xmlns:ns2="40300316-4668-4c68-a727-1fca2aa580c2" xmlns:ns3="70c67558-e7bb-4cb3-8db9-fd7c81de63a7" xmlns:ns4="73fb875a-8af9-4255-b008-0995492d31cd" targetNamespace="http://schemas.microsoft.com/office/2006/metadata/properties" ma:root="true" ma:fieldsID="ad67d991f8ff15bf3b2874734c4c1df0" ns1:_="" ns2:_="" ns3:_="" ns4:_="">
    <xsd:import namespace="http://schemas.microsoft.com/sharepoint/v3"/>
    <xsd:import namespace="40300316-4668-4c68-a727-1fca2aa580c2"/>
    <xsd:import namespace="70c67558-e7bb-4cb3-8db9-fd7c81de63a7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0316-4668-4c68-a727-1fca2aa58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67558-e7bb-4cb3-8db9-fd7c81de6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9f3d0c0-4ac1-47ee-8886-c1709417cf83}" ma:internalName="TaxCatchAll" ma:showField="CatchAllData" ma:web="70c67558-e7bb-4cb3-8db9-fd7c81de6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40300316-4668-4c68-a727-1fca2aa580c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54DF5-703D-4C53-8177-DA7761649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300316-4668-4c68-a727-1fca2aa580c2"/>
    <ds:schemaRef ds:uri="70c67558-e7bb-4cb3-8db9-fd7c81de63a7"/>
    <ds:schemaRef ds:uri="73fb875a-8af9-4255-b008-0995492d3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5787A5-96AB-4A15-B7EB-76A978E87EE1}">
  <ds:schemaRefs>
    <ds:schemaRef ds:uri="http://schemas.microsoft.com/office/infopath/2007/PartnerControls"/>
    <ds:schemaRef ds:uri="http://schemas.microsoft.com/sharepoint/v3"/>
    <ds:schemaRef ds:uri="http://purl.org/dc/elements/1.1/"/>
    <ds:schemaRef ds:uri="http://schemas.openxmlformats.org/package/2006/metadata/core-properties"/>
    <ds:schemaRef ds:uri="70c67558-e7bb-4cb3-8db9-fd7c81de63a7"/>
    <ds:schemaRef ds:uri="73fb875a-8af9-4255-b008-0995492d31cd"/>
    <ds:schemaRef ds:uri="http://purl.org/dc/terms/"/>
    <ds:schemaRef ds:uri="http://schemas.microsoft.com/office/2006/documentManagement/types"/>
    <ds:schemaRef ds:uri="http://www.w3.org/XML/1998/namespace"/>
    <ds:schemaRef ds:uri="40300316-4668-4c68-a727-1fca2aa580c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1DBA9E-642A-4BB1-86C5-CA90FE3DF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893</Words>
  <Application>Microsoft Office PowerPoint</Application>
  <PresentationFormat>Widescreen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Calibri</vt:lpstr>
      <vt:lpstr>Lato</vt:lpstr>
      <vt:lpstr>Open Sans</vt:lpstr>
      <vt:lpstr>Times New Roman</vt:lpstr>
      <vt:lpstr>Wingdings</vt:lpstr>
      <vt:lpstr>Wingdings 2</vt:lpstr>
      <vt:lpstr>1_Title Page</vt:lpstr>
      <vt:lpstr>2_Body White</vt:lpstr>
      <vt:lpstr>3_Body Pic</vt:lpstr>
      <vt:lpstr>2_Title Page</vt:lpstr>
      <vt:lpstr>3_Body White</vt:lpstr>
      <vt:lpstr>4_Body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Notable Rule Changes </vt:lpstr>
      <vt:lpstr>Notable Rule Changes: Distressed Borrower Set-Aside (DBSA)</vt:lpstr>
      <vt:lpstr>Notable Rule Changes: Additional Security </vt:lpstr>
      <vt:lpstr>Notable Rule Changes: Repayment Terms</vt:lpstr>
      <vt:lpstr>Enhancing FLP Rule – By the Numbers</vt:lpstr>
      <vt:lpstr>PowerPoint Presentation</vt:lpstr>
      <vt:lpstr>Public Comment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Strough, Kirsten - FPAC-FBC, Boise, ID</dc:creator>
  <cp:lastModifiedBy>Henderson, Matthew - FPAC-FSA, DC</cp:lastModifiedBy>
  <cp:revision>6</cp:revision>
  <cp:lastPrinted>2024-08-05T22:11:17Z</cp:lastPrinted>
  <dcterms:created xsi:type="dcterms:W3CDTF">2019-04-23T15:10:02Z</dcterms:created>
  <dcterms:modified xsi:type="dcterms:W3CDTF">2024-08-08T16:23:27Z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0x010100E2044D0A5414634A9BD7D11062D55D3A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2024-07-29T16:20:25Z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813e09f8-e5f2-402a-b4f4-33fa8ef76a8f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