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</p:sldMasterIdLst>
  <p:sldIdLst>
    <p:sldId id="262" r:id="rId3"/>
    <p:sldId id="342" r:id="rId4"/>
    <p:sldId id="303" r:id="rId5"/>
    <p:sldId id="318" r:id="rId6"/>
    <p:sldId id="300" r:id="rId7"/>
    <p:sldId id="302" r:id="rId8"/>
    <p:sldId id="301" r:id="rId9"/>
    <p:sldId id="299" r:id="rId10"/>
    <p:sldId id="297" r:id="rId11"/>
    <p:sldId id="321" r:id="rId12"/>
    <p:sldId id="323" r:id="rId13"/>
    <p:sldId id="341" r:id="rId14"/>
    <p:sldId id="324" r:id="rId15"/>
    <p:sldId id="322" r:id="rId16"/>
    <p:sldId id="325" r:id="rId17"/>
    <p:sldId id="326" r:id="rId18"/>
    <p:sldId id="327" r:id="rId19"/>
    <p:sldId id="336" r:id="rId20"/>
    <p:sldId id="328" r:id="rId21"/>
    <p:sldId id="329" r:id="rId22"/>
    <p:sldId id="332" r:id="rId23"/>
    <p:sldId id="333" r:id="rId24"/>
    <p:sldId id="334" r:id="rId25"/>
    <p:sldId id="337" r:id="rId26"/>
    <p:sldId id="338" r:id="rId27"/>
    <p:sldId id="339" r:id="rId28"/>
    <p:sldId id="340" r:id="rId29"/>
    <p:sldId id="330" r:id="rId30"/>
    <p:sldId id="335" r:id="rId31"/>
    <p:sldId id="343" r:id="rId32"/>
    <p:sldId id="348" r:id="rId33"/>
    <p:sldId id="344" r:id="rId34"/>
    <p:sldId id="345" r:id="rId35"/>
    <p:sldId id="347" r:id="rId36"/>
    <p:sldId id="346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6" r:id="rId50"/>
    <p:sldId id="367" r:id="rId51"/>
    <p:sldId id="361" r:id="rId52"/>
    <p:sldId id="362" r:id="rId53"/>
    <p:sldId id="364" r:id="rId54"/>
    <p:sldId id="363" r:id="rId55"/>
    <p:sldId id="36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svg"/><Relationship Id="rId1" Type="http://schemas.openxmlformats.org/officeDocument/2006/relationships/image" Target="../media/image6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svg"/><Relationship Id="rId1" Type="http://schemas.openxmlformats.org/officeDocument/2006/relationships/image" Target="../media/image6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5F335-E847-476B-95BD-7960D3C5B5D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531C8D-26E9-48E0-B16F-D3AE7092C1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Enables lenders to extend credit to family farm owners or operators who do not qualify for standard commercial loans.</a:t>
          </a:r>
        </a:p>
      </dgm:t>
    </dgm:pt>
    <dgm:pt modelId="{175D0374-CF68-4592-A1EC-624A1DA134E0}" type="parTrans" cxnId="{234FD9AB-638A-4E06-BEFC-2DC8841474D5}">
      <dgm:prSet/>
      <dgm:spPr/>
      <dgm:t>
        <a:bodyPr/>
        <a:lstStyle/>
        <a:p>
          <a:endParaRPr lang="en-US"/>
        </a:p>
      </dgm:t>
    </dgm:pt>
    <dgm:pt modelId="{AE8AF2D2-EBB1-47EA-8E0C-C666138D30C6}" type="sibTrans" cxnId="{234FD9AB-638A-4E06-BEFC-2DC8841474D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379AFF-AEC5-4FF5-A8CB-0F7D378C41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Benefits beginning farmers and family farmers experiencing financial distress, as well as lending institutions and the local community as a whole</a:t>
          </a:r>
        </a:p>
      </dgm:t>
    </dgm:pt>
    <dgm:pt modelId="{43B95887-39AC-4315-885F-94F935A92F1D}" type="parTrans" cxnId="{FF690747-686F-4185-BED8-DD3E80024181}">
      <dgm:prSet/>
      <dgm:spPr/>
      <dgm:t>
        <a:bodyPr/>
        <a:lstStyle/>
        <a:p>
          <a:endParaRPr lang="en-US"/>
        </a:p>
      </dgm:t>
    </dgm:pt>
    <dgm:pt modelId="{A7448368-222B-42DC-8FA6-4AF6270ADD15}" type="sibTrans" cxnId="{FF690747-686F-4185-BED8-DD3E800241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999CF6-CDB4-4461-9C40-C925EB3800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Serves the local community by protecting family farmers and farm-related businesses</a:t>
          </a:r>
        </a:p>
      </dgm:t>
    </dgm:pt>
    <dgm:pt modelId="{0F58C3F4-B214-4360-8B91-A4E97E89ADCA}" type="parTrans" cxnId="{4B742DA3-39DB-4732-93C8-3324B36DE964}">
      <dgm:prSet/>
      <dgm:spPr/>
      <dgm:t>
        <a:bodyPr/>
        <a:lstStyle/>
        <a:p>
          <a:endParaRPr lang="en-US"/>
        </a:p>
      </dgm:t>
    </dgm:pt>
    <dgm:pt modelId="{5E5567D5-2690-47BA-B3E9-9E77AB87EB90}" type="sibTrans" cxnId="{4B742DA3-39DB-4732-93C8-3324B36DE96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90ACAB2-EAA8-4198-8646-B397C39913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Enables lenders to extend conservation credit to some farmers who are </a:t>
          </a:r>
          <a:r>
            <a:rPr lang="en-US" b="1"/>
            <a:t>not</a:t>
          </a:r>
          <a:r>
            <a:rPr lang="en-US"/>
            <a:t> eligible for Guaranteed FO’s or OL’s.</a:t>
          </a:r>
        </a:p>
      </dgm:t>
    </dgm:pt>
    <dgm:pt modelId="{C5A209D7-850E-4D3D-9E48-C35478D00295}" type="parTrans" cxnId="{8190CF2F-8E92-4F45-817A-36CF58393EF8}">
      <dgm:prSet/>
      <dgm:spPr/>
      <dgm:t>
        <a:bodyPr/>
        <a:lstStyle/>
        <a:p>
          <a:endParaRPr lang="en-US"/>
        </a:p>
      </dgm:t>
    </dgm:pt>
    <dgm:pt modelId="{4D529784-511A-45A2-BDCC-D50AD1F4E346}" type="sibTrans" cxnId="{8190CF2F-8E92-4F45-817A-36CF58393EF8}">
      <dgm:prSet/>
      <dgm:spPr/>
      <dgm:t>
        <a:bodyPr/>
        <a:lstStyle/>
        <a:p>
          <a:endParaRPr lang="en-US"/>
        </a:p>
      </dgm:t>
    </dgm:pt>
    <dgm:pt modelId="{4A475B94-611C-4FB9-8B64-17F6F1776579}" type="pres">
      <dgm:prSet presAssocID="{A1E5F335-E847-476B-95BD-7960D3C5B5DE}" presName="root" presStyleCnt="0">
        <dgm:presLayoutVars>
          <dgm:dir/>
          <dgm:resizeHandles val="exact"/>
        </dgm:presLayoutVars>
      </dgm:prSet>
      <dgm:spPr/>
    </dgm:pt>
    <dgm:pt modelId="{6E68860D-8ADC-4A25-B10C-3CD14BC30BAF}" type="pres">
      <dgm:prSet presAssocID="{11531C8D-26E9-48E0-B16F-D3AE7092C1DF}" presName="compNode" presStyleCnt="0"/>
      <dgm:spPr/>
    </dgm:pt>
    <dgm:pt modelId="{464C22A0-F2BD-4383-AB44-CC6DF5127924}" type="pres">
      <dgm:prSet presAssocID="{11531C8D-26E9-48E0-B16F-D3AE7092C1DF}" presName="bgRect" presStyleLbl="bgShp" presStyleIdx="0" presStyleCnt="4"/>
      <dgm:spPr/>
    </dgm:pt>
    <dgm:pt modelId="{911657FE-DF4B-4BAC-A0F4-47372F7E3459}" type="pres">
      <dgm:prSet presAssocID="{11531C8D-26E9-48E0-B16F-D3AE7092C1D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7BD1F15-9C5E-4959-AD36-54E501634D76}" type="pres">
      <dgm:prSet presAssocID="{11531C8D-26E9-48E0-B16F-D3AE7092C1DF}" presName="spaceRect" presStyleCnt="0"/>
      <dgm:spPr/>
    </dgm:pt>
    <dgm:pt modelId="{82F71C95-CD85-4567-959F-8D1AA413707E}" type="pres">
      <dgm:prSet presAssocID="{11531C8D-26E9-48E0-B16F-D3AE7092C1DF}" presName="parTx" presStyleLbl="revTx" presStyleIdx="0" presStyleCnt="4">
        <dgm:presLayoutVars>
          <dgm:chMax val="0"/>
          <dgm:chPref val="0"/>
        </dgm:presLayoutVars>
      </dgm:prSet>
      <dgm:spPr/>
    </dgm:pt>
    <dgm:pt modelId="{61BAC1E2-DCCC-46CF-B09B-003FDF89CD37}" type="pres">
      <dgm:prSet presAssocID="{AE8AF2D2-EBB1-47EA-8E0C-C666138D30C6}" presName="sibTrans" presStyleCnt="0"/>
      <dgm:spPr/>
    </dgm:pt>
    <dgm:pt modelId="{89CF4FBC-C985-4059-AAC1-DC2E4E2D91BF}" type="pres">
      <dgm:prSet presAssocID="{36379AFF-AEC5-4FF5-A8CB-0F7D378C41FD}" presName="compNode" presStyleCnt="0"/>
      <dgm:spPr/>
    </dgm:pt>
    <dgm:pt modelId="{1D151F97-EBDA-469E-B7B2-2BE20DBB3C17}" type="pres">
      <dgm:prSet presAssocID="{36379AFF-AEC5-4FF5-A8CB-0F7D378C41FD}" presName="bgRect" presStyleLbl="bgShp" presStyleIdx="1" presStyleCnt="4"/>
      <dgm:spPr/>
    </dgm:pt>
    <dgm:pt modelId="{0E565F21-1923-4463-8E5C-E2501957390C}" type="pres">
      <dgm:prSet presAssocID="{36379AFF-AEC5-4FF5-A8CB-0F7D378C41F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4202ABD9-112E-4BB0-A7C3-0553DCD206CA}" type="pres">
      <dgm:prSet presAssocID="{36379AFF-AEC5-4FF5-A8CB-0F7D378C41FD}" presName="spaceRect" presStyleCnt="0"/>
      <dgm:spPr/>
    </dgm:pt>
    <dgm:pt modelId="{84C94FA3-4A44-4963-8E3A-B9D739DFA17D}" type="pres">
      <dgm:prSet presAssocID="{36379AFF-AEC5-4FF5-A8CB-0F7D378C41FD}" presName="parTx" presStyleLbl="revTx" presStyleIdx="1" presStyleCnt="4">
        <dgm:presLayoutVars>
          <dgm:chMax val="0"/>
          <dgm:chPref val="0"/>
        </dgm:presLayoutVars>
      </dgm:prSet>
      <dgm:spPr/>
    </dgm:pt>
    <dgm:pt modelId="{FA152E2F-305D-4704-9FB9-B92D9E87A95B}" type="pres">
      <dgm:prSet presAssocID="{A7448368-222B-42DC-8FA6-4AF6270ADD15}" presName="sibTrans" presStyleCnt="0"/>
      <dgm:spPr/>
    </dgm:pt>
    <dgm:pt modelId="{62C5854E-D5CF-4C23-8CEA-C043C5F78756}" type="pres">
      <dgm:prSet presAssocID="{EE999CF6-CDB4-4461-9C40-C925EB38004F}" presName="compNode" presStyleCnt="0"/>
      <dgm:spPr/>
    </dgm:pt>
    <dgm:pt modelId="{405878EB-DB4D-4BCC-9907-BB14784B23F5}" type="pres">
      <dgm:prSet presAssocID="{EE999CF6-CDB4-4461-9C40-C925EB38004F}" presName="bgRect" presStyleLbl="bgShp" presStyleIdx="2" presStyleCnt="4"/>
      <dgm:spPr/>
    </dgm:pt>
    <dgm:pt modelId="{FFDAC28E-BE26-4638-BE07-95789DDAB728}" type="pres">
      <dgm:prSet presAssocID="{EE999CF6-CDB4-4461-9C40-C925EB38004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n"/>
        </a:ext>
      </dgm:extLst>
    </dgm:pt>
    <dgm:pt modelId="{136350EC-12A9-429C-BCBB-B1D7FE0BEDEF}" type="pres">
      <dgm:prSet presAssocID="{EE999CF6-CDB4-4461-9C40-C925EB38004F}" presName="spaceRect" presStyleCnt="0"/>
      <dgm:spPr/>
    </dgm:pt>
    <dgm:pt modelId="{7C169859-6E22-4847-9564-167181D73447}" type="pres">
      <dgm:prSet presAssocID="{EE999CF6-CDB4-4461-9C40-C925EB38004F}" presName="parTx" presStyleLbl="revTx" presStyleIdx="2" presStyleCnt="4">
        <dgm:presLayoutVars>
          <dgm:chMax val="0"/>
          <dgm:chPref val="0"/>
        </dgm:presLayoutVars>
      </dgm:prSet>
      <dgm:spPr/>
    </dgm:pt>
    <dgm:pt modelId="{EE78BEAE-4A0C-4037-8BE4-B4B993AD04FF}" type="pres">
      <dgm:prSet presAssocID="{5E5567D5-2690-47BA-B3E9-9E77AB87EB90}" presName="sibTrans" presStyleCnt="0"/>
      <dgm:spPr/>
    </dgm:pt>
    <dgm:pt modelId="{224B8B3E-21BC-4E83-A460-B77DF7022DBB}" type="pres">
      <dgm:prSet presAssocID="{F90ACAB2-EAA8-4198-8646-B397C399138B}" presName="compNode" presStyleCnt="0"/>
      <dgm:spPr/>
    </dgm:pt>
    <dgm:pt modelId="{52C1AC79-195C-4051-B25A-053A68968535}" type="pres">
      <dgm:prSet presAssocID="{F90ACAB2-EAA8-4198-8646-B397C399138B}" presName="bgRect" presStyleLbl="bgShp" presStyleIdx="3" presStyleCnt="4"/>
      <dgm:spPr/>
    </dgm:pt>
    <dgm:pt modelId="{4C085C07-0886-4E69-879D-7BF214FC8C26}" type="pres">
      <dgm:prSet presAssocID="{F90ACAB2-EAA8-4198-8646-B397C399138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FDD4E0B2-7B39-4FF4-BB62-F73BFE80D90F}" type="pres">
      <dgm:prSet presAssocID="{F90ACAB2-EAA8-4198-8646-B397C399138B}" presName="spaceRect" presStyleCnt="0"/>
      <dgm:spPr/>
    </dgm:pt>
    <dgm:pt modelId="{F534261D-3543-4DD7-8D85-1539E4659F7C}" type="pres">
      <dgm:prSet presAssocID="{F90ACAB2-EAA8-4198-8646-B397C399138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C16A21-432D-4647-AC85-A2EF9128AD55}" type="presOf" srcId="{EE999CF6-CDB4-4461-9C40-C925EB38004F}" destId="{7C169859-6E22-4847-9564-167181D73447}" srcOrd="0" destOrd="0" presId="urn:microsoft.com/office/officeart/2018/2/layout/IconVerticalSolidList"/>
    <dgm:cxn modelId="{8190CF2F-8E92-4F45-817A-36CF58393EF8}" srcId="{A1E5F335-E847-476B-95BD-7960D3C5B5DE}" destId="{F90ACAB2-EAA8-4198-8646-B397C399138B}" srcOrd="3" destOrd="0" parTransId="{C5A209D7-850E-4D3D-9E48-C35478D00295}" sibTransId="{4D529784-511A-45A2-BDCC-D50AD1F4E346}"/>
    <dgm:cxn modelId="{FF690747-686F-4185-BED8-DD3E80024181}" srcId="{A1E5F335-E847-476B-95BD-7960D3C5B5DE}" destId="{36379AFF-AEC5-4FF5-A8CB-0F7D378C41FD}" srcOrd="1" destOrd="0" parTransId="{43B95887-39AC-4315-885F-94F935A92F1D}" sibTransId="{A7448368-222B-42DC-8FA6-4AF6270ADD15}"/>
    <dgm:cxn modelId="{531FBA5A-71A9-4E00-8BB7-0FB32C00E0D6}" type="presOf" srcId="{A1E5F335-E847-476B-95BD-7960D3C5B5DE}" destId="{4A475B94-611C-4FB9-8B64-17F6F1776579}" srcOrd="0" destOrd="0" presId="urn:microsoft.com/office/officeart/2018/2/layout/IconVerticalSolidList"/>
    <dgm:cxn modelId="{49829480-A985-4736-B805-7FDB21B5E90A}" type="presOf" srcId="{F90ACAB2-EAA8-4198-8646-B397C399138B}" destId="{F534261D-3543-4DD7-8D85-1539E4659F7C}" srcOrd="0" destOrd="0" presId="urn:microsoft.com/office/officeart/2018/2/layout/IconVerticalSolidList"/>
    <dgm:cxn modelId="{7D55A289-2DBE-4098-A10E-0E499812588E}" type="presOf" srcId="{36379AFF-AEC5-4FF5-A8CB-0F7D378C41FD}" destId="{84C94FA3-4A44-4963-8E3A-B9D739DFA17D}" srcOrd="0" destOrd="0" presId="urn:microsoft.com/office/officeart/2018/2/layout/IconVerticalSolidList"/>
    <dgm:cxn modelId="{4B742DA3-39DB-4732-93C8-3324B36DE964}" srcId="{A1E5F335-E847-476B-95BD-7960D3C5B5DE}" destId="{EE999CF6-CDB4-4461-9C40-C925EB38004F}" srcOrd="2" destOrd="0" parTransId="{0F58C3F4-B214-4360-8B91-A4E97E89ADCA}" sibTransId="{5E5567D5-2690-47BA-B3E9-9E77AB87EB90}"/>
    <dgm:cxn modelId="{234FD9AB-638A-4E06-BEFC-2DC8841474D5}" srcId="{A1E5F335-E847-476B-95BD-7960D3C5B5DE}" destId="{11531C8D-26E9-48E0-B16F-D3AE7092C1DF}" srcOrd="0" destOrd="0" parTransId="{175D0374-CF68-4592-A1EC-624A1DA134E0}" sibTransId="{AE8AF2D2-EBB1-47EA-8E0C-C666138D30C6}"/>
    <dgm:cxn modelId="{9164D2C4-F8DD-4E70-9D4B-2B2451864F77}" type="presOf" srcId="{11531C8D-26E9-48E0-B16F-D3AE7092C1DF}" destId="{82F71C95-CD85-4567-959F-8D1AA413707E}" srcOrd="0" destOrd="0" presId="urn:microsoft.com/office/officeart/2018/2/layout/IconVerticalSolidList"/>
    <dgm:cxn modelId="{1FC4C5A1-3E22-4317-9DDD-0401E19807D4}" type="presParOf" srcId="{4A475B94-611C-4FB9-8B64-17F6F1776579}" destId="{6E68860D-8ADC-4A25-B10C-3CD14BC30BAF}" srcOrd="0" destOrd="0" presId="urn:microsoft.com/office/officeart/2018/2/layout/IconVerticalSolidList"/>
    <dgm:cxn modelId="{A66818AF-3E2C-4A7E-97E1-83720364F8D8}" type="presParOf" srcId="{6E68860D-8ADC-4A25-B10C-3CD14BC30BAF}" destId="{464C22A0-F2BD-4383-AB44-CC6DF5127924}" srcOrd="0" destOrd="0" presId="urn:microsoft.com/office/officeart/2018/2/layout/IconVerticalSolidList"/>
    <dgm:cxn modelId="{308AE047-715B-41AD-86C9-96F99D94EC59}" type="presParOf" srcId="{6E68860D-8ADC-4A25-B10C-3CD14BC30BAF}" destId="{911657FE-DF4B-4BAC-A0F4-47372F7E3459}" srcOrd="1" destOrd="0" presId="urn:microsoft.com/office/officeart/2018/2/layout/IconVerticalSolidList"/>
    <dgm:cxn modelId="{E743A6AB-D8F2-482F-BEFF-A21D7952749A}" type="presParOf" srcId="{6E68860D-8ADC-4A25-B10C-3CD14BC30BAF}" destId="{07BD1F15-9C5E-4959-AD36-54E501634D76}" srcOrd="2" destOrd="0" presId="urn:microsoft.com/office/officeart/2018/2/layout/IconVerticalSolidList"/>
    <dgm:cxn modelId="{4EFA2697-987F-4A4F-9FBD-8CA3723E670E}" type="presParOf" srcId="{6E68860D-8ADC-4A25-B10C-3CD14BC30BAF}" destId="{82F71C95-CD85-4567-959F-8D1AA413707E}" srcOrd="3" destOrd="0" presId="urn:microsoft.com/office/officeart/2018/2/layout/IconVerticalSolidList"/>
    <dgm:cxn modelId="{F1B9C746-A528-4B23-87E2-DF135F81B23D}" type="presParOf" srcId="{4A475B94-611C-4FB9-8B64-17F6F1776579}" destId="{61BAC1E2-DCCC-46CF-B09B-003FDF89CD37}" srcOrd="1" destOrd="0" presId="urn:microsoft.com/office/officeart/2018/2/layout/IconVerticalSolidList"/>
    <dgm:cxn modelId="{07BA164D-97FD-4E8A-A1A0-2FEB6062A4BC}" type="presParOf" srcId="{4A475B94-611C-4FB9-8B64-17F6F1776579}" destId="{89CF4FBC-C985-4059-AAC1-DC2E4E2D91BF}" srcOrd="2" destOrd="0" presId="urn:microsoft.com/office/officeart/2018/2/layout/IconVerticalSolidList"/>
    <dgm:cxn modelId="{B4E0EF49-4B00-4F80-9713-01F4609F03B9}" type="presParOf" srcId="{89CF4FBC-C985-4059-AAC1-DC2E4E2D91BF}" destId="{1D151F97-EBDA-469E-B7B2-2BE20DBB3C17}" srcOrd="0" destOrd="0" presId="urn:microsoft.com/office/officeart/2018/2/layout/IconVerticalSolidList"/>
    <dgm:cxn modelId="{4F0D962D-FF08-4A31-ADEA-9B6AAE2DA0FF}" type="presParOf" srcId="{89CF4FBC-C985-4059-AAC1-DC2E4E2D91BF}" destId="{0E565F21-1923-4463-8E5C-E2501957390C}" srcOrd="1" destOrd="0" presId="urn:microsoft.com/office/officeart/2018/2/layout/IconVerticalSolidList"/>
    <dgm:cxn modelId="{A76B3847-ADF9-4FCB-B824-FCFF7E339314}" type="presParOf" srcId="{89CF4FBC-C985-4059-AAC1-DC2E4E2D91BF}" destId="{4202ABD9-112E-4BB0-A7C3-0553DCD206CA}" srcOrd="2" destOrd="0" presId="urn:microsoft.com/office/officeart/2018/2/layout/IconVerticalSolidList"/>
    <dgm:cxn modelId="{A3AC7557-2093-4E40-8960-779C3491EA8E}" type="presParOf" srcId="{89CF4FBC-C985-4059-AAC1-DC2E4E2D91BF}" destId="{84C94FA3-4A44-4963-8E3A-B9D739DFA17D}" srcOrd="3" destOrd="0" presId="urn:microsoft.com/office/officeart/2018/2/layout/IconVerticalSolidList"/>
    <dgm:cxn modelId="{8BD3DB76-3A46-4132-A43D-0A11880A5AC6}" type="presParOf" srcId="{4A475B94-611C-4FB9-8B64-17F6F1776579}" destId="{FA152E2F-305D-4704-9FB9-B92D9E87A95B}" srcOrd="3" destOrd="0" presId="urn:microsoft.com/office/officeart/2018/2/layout/IconVerticalSolidList"/>
    <dgm:cxn modelId="{526B34AD-DB52-4410-85EB-21ED245C9138}" type="presParOf" srcId="{4A475B94-611C-4FB9-8B64-17F6F1776579}" destId="{62C5854E-D5CF-4C23-8CEA-C043C5F78756}" srcOrd="4" destOrd="0" presId="urn:microsoft.com/office/officeart/2018/2/layout/IconVerticalSolidList"/>
    <dgm:cxn modelId="{3C156E6B-A6CA-470E-8CD1-E3BE6A694548}" type="presParOf" srcId="{62C5854E-D5CF-4C23-8CEA-C043C5F78756}" destId="{405878EB-DB4D-4BCC-9907-BB14784B23F5}" srcOrd="0" destOrd="0" presId="urn:microsoft.com/office/officeart/2018/2/layout/IconVerticalSolidList"/>
    <dgm:cxn modelId="{75D4BBA0-21C1-43B0-B41A-EA7B7BAD54F1}" type="presParOf" srcId="{62C5854E-D5CF-4C23-8CEA-C043C5F78756}" destId="{FFDAC28E-BE26-4638-BE07-95789DDAB728}" srcOrd="1" destOrd="0" presId="urn:microsoft.com/office/officeart/2018/2/layout/IconVerticalSolidList"/>
    <dgm:cxn modelId="{EDD18887-7E08-4812-AC22-60B88D755876}" type="presParOf" srcId="{62C5854E-D5CF-4C23-8CEA-C043C5F78756}" destId="{136350EC-12A9-429C-BCBB-B1D7FE0BEDEF}" srcOrd="2" destOrd="0" presId="urn:microsoft.com/office/officeart/2018/2/layout/IconVerticalSolidList"/>
    <dgm:cxn modelId="{4ABB7D47-8CF1-4937-9251-38E3A3F03504}" type="presParOf" srcId="{62C5854E-D5CF-4C23-8CEA-C043C5F78756}" destId="{7C169859-6E22-4847-9564-167181D73447}" srcOrd="3" destOrd="0" presId="urn:microsoft.com/office/officeart/2018/2/layout/IconVerticalSolidList"/>
    <dgm:cxn modelId="{309BCE72-4089-44FB-AD95-6F7DA374E783}" type="presParOf" srcId="{4A475B94-611C-4FB9-8B64-17F6F1776579}" destId="{EE78BEAE-4A0C-4037-8BE4-B4B993AD04FF}" srcOrd="5" destOrd="0" presId="urn:microsoft.com/office/officeart/2018/2/layout/IconVerticalSolidList"/>
    <dgm:cxn modelId="{FA0533EE-8D75-4771-92AE-B51482E1809D}" type="presParOf" srcId="{4A475B94-611C-4FB9-8B64-17F6F1776579}" destId="{224B8B3E-21BC-4E83-A460-B77DF7022DBB}" srcOrd="6" destOrd="0" presId="urn:microsoft.com/office/officeart/2018/2/layout/IconVerticalSolidList"/>
    <dgm:cxn modelId="{80FEC8C0-357C-4E46-A6BA-DAFB09C62798}" type="presParOf" srcId="{224B8B3E-21BC-4E83-A460-B77DF7022DBB}" destId="{52C1AC79-195C-4051-B25A-053A68968535}" srcOrd="0" destOrd="0" presId="urn:microsoft.com/office/officeart/2018/2/layout/IconVerticalSolidList"/>
    <dgm:cxn modelId="{B2A762EF-6B4F-4013-9078-82EB225C161E}" type="presParOf" srcId="{224B8B3E-21BC-4E83-A460-B77DF7022DBB}" destId="{4C085C07-0886-4E69-879D-7BF214FC8C26}" srcOrd="1" destOrd="0" presId="urn:microsoft.com/office/officeart/2018/2/layout/IconVerticalSolidList"/>
    <dgm:cxn modelId="{5FF29918-0441-47E8-B7D8-77983EC5E878}" type="presParOf" srcId="{224B8B3E-21BC-4E83-A460-B77DF7022DBB}" destId="{FDD4E0B2-7B39-4FF4-BB62-F73BFE80D90F}" srcOrd="2" destOrd="0" presId="urn:microsoft.com/office/officeart/2018/2/layout/IconVerticalSolidList"/>
    <dgm:cxn modelId="{4446CB1D-8E6D-440E-9453-D5B2F40B4C08}" type="presParOf" srcId="{224B8B3E-21BC-4E83-A460-B77DF7022DBB}" destId="{F534261D-3543-4DD7-8D85-1539E4659F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4276EE-96C2-43C8-9306-FDA5993BF8D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C1E670-F6AC-434E-8A4D-A9AD3F9DE6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program allows Beginning Farmers and Family Farmers experiencing financial distress who otherwise would not qualify for a commercial loan.</a:t>
          </a:r>
        </a:p>
      </dgm:t>
    </dgm:pt>
    <dgm:pt modelId="{43B9241D-6DE6-46F4-9D84-288FCC6EC9FD}" type="parTrans" cxnId="{FA3CD554-57D3-44EA-8A59-0CCD1448258C}">
      <dgm:prSet/>
      <dgm:spPr/>
      <dgm:t>
        <a:bodyPr/>
        <a:lstStyle/>
        <a:p>
          <a:endParaRPr lang="en-US"/>
        </a:p>
      </dgm:t>
    </dgm:pt>
    <dgm:pt modelId="{06DEAF9F-1C0F-4F29-8063-ECB66157B9C7}" type="sibTrans" cxnId="{FA3CD554-57D3-44EA-8A59-0CCD144825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C3A750-2F34-4B26-8EA0-FDC46FC736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Farmers will receive credit at reasonable rates and terms to finance their current operation or to expand their business.</a:t>
          </a:r>
        </a:p>
      </dgm:t>
    </dgm:pt>
    <dgm:pt modelId="{0C0A4D67-D11E-48B5-8C95-73C1879BA5DC}" type="parTrans" cxnId="{BFA7D46B-FB59-4157-94B5-02F41522E3E0}">
      <dgm:prSet/>
      <dgm:spPr/>
      <dgm:t>
        <a:bodyPr/>
        <a:lstStyle/>
        <a:p>
          <a:endParaRPr lang="en-US"/>
        </a:p>
      </dgm:t>
    </dgm:pt>
    <dgm:pt modelId="{928A85A5-8BE9-49D2-AEAC-D5F0F1A1B257}" type="sibTrans" cxnId="{BFA7D46B-FB59-4157-94B5-02F41522E3E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C917E3-4FE7-4FDA-A32C-EFC1D4AE19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program will allow a collaboration with farmers and lenders to establish a working relationship before they are eligible for a Commercial Loan.</a:t>
          </a:r>
        </a:p>
      </dgm:t>
    </dgm:pt>
    <dgm:pt modelId="{D8ABE7C3-F630-4C59-B6A0-5BE10DC10B0C}" type="parTrans" cxnId="{E65A65C6-9577-4829-BFFE-A4B6507F0F85}">
      <dgm:prSet/>
      <dgm:spPr/>
      <dgm:t>
        <a:bodyPr/>
        <a:lstStyle/>
        <a:p>
          <a:endParaRPr lang="en-US"/>
        </a:p>
      </dgm:t>
    </dgm:pt>
    <dgm:pt modelId="{4893F540-DCC8-4E17-897A-0BDFD7F15032}" type="sibTrans" cxnId="{E65A65C6-9577-4829-BFFE-A4B6507F0F85}">
      <dgm:prSet/>
      <dgm:spPr/>
      <dgm:t>
        <a:bodyPr/>
        <a:lstStyle/>
        <a:p>
          <a:endParaRPr lang="en-US"/>
        </a:p>
      </dgm:t>
    </dgm:pt>
    <dgm:pt modelId="{6E0692B3-0E74-47FC-837A-8269D3D10016}" type="pres">
      <dgm:prSet presAssocID="{9E4276EE-96C2-43C8-9306-FDA5993BF8D2}" presName="root" presStyleCnt="0">
        <dgm:presLayoutVars>
          <dgm:dir/>
          <dgm:resizeHandles val="exact"/>
        </dgm:presLayoutVars>
      </dgm:prSet>
      <dgm:spPr/>
    </dgm:pt>
    <dgm:pt modelId="{4D1C7BB0-F1CA-49E3-A910-8304E21F9961}" type="pres">
      <dgm:prSet presAssocID="{9E4276EE-96C2-43C8-9306-FDA5993BF8D2}" presName="container" presStyleCnt="0">
        <dgm:presLayoutVars>
          <dgm:dir/>
          <dgm:resizeHandles val="exact"/>
        </dgm:presLayoutVars>
      </dgm:prSet>
      <dgm:spPr/>
    </dgm:pt>
    <dgm:pt modelId="{A73AE915-E02D-4C57-B81F-35775EEFB2B8}" type="pres">
      <dgm:prSet presAssocID="{94C1E670-F6AC-434E-8A4D-A9AD3F9DE642}" presName="compNode" presStyleCnt="0"/>
      <dgm:spPr/>
    </dgm:pt>
    <dgm:pt modelId="{BFCEC90F-0670-4D7D-A038-8147CFE8EE27}" type="pres">
      <dgm:prSet presAssocID="{94C1E670-F6AC-434E-8A4D-A9AD3F9DE642}" presName="iconBgRect" presStyleLbl="bgShp" presStyleIdx="0" presStyleCnt="3"/>
      <dgm:spPr/>
    </dgm:pt>
    <dgm:pt modelId="{C9E48357-2563-43EC-BEE3-153378BAA82B}" type="pres">
      <dgm:prSet presAssocID="{94C1E670-F6AC-434E-8A4D-A9AD3F9DE6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7D22631-844A-44A6-BE10-E1F4F23FFAC6}" type="pres">
      <dgm:prSet presAssocID="{94C1E670-F6AC-434E-8A4D-A9AD3F9DE642}" presName="spaceRect" presStyleCnt="0"/>
      <dgm:spPr/>
    </dgm:pt>
    <dgm:pt modelId="{77C10175-4962-49E3-868C-538753966059}" type="pres">
      <dgm:prSet presAssocID="{94C1E670-F6AC-434E-8A4D-A9AD3F9DE642}" presName="textRect" presStyleLbl="revTx" presStyleIdx="0" presStyleCnt="3">
        <dgm:presLayoutVars>
          <dgm:chMax val="1"/>
          <dgm:chPref val="1"/>
        </dgm:presLayoutVars>
      </dgm:prSet>
      <dgm:spPr/>
    </dgm:pt>
    <dgm:pt modelId="{DF03AEAC-0561-40C6-A551-1FBA08EA42D4}" type="pres">
      <dgm:prSet presAssocID="{06DEAF9F-1C0F-4F29-8063-ECB66157B9C7}" presName="sibTrans" presStyleLbl="sibTrans2D1" presStyleIdx="0" presStyleCnt="0"/>
      <dgm:spPr/>
    </dgm:pt>
    <dgm:pt modelId="{34FBFB9A-4092-4DF6-96F6-B17B867C2110}" type="pres">
      <dgm:prSet presAssocID="{91C3A750-2F34-4B26-8EA0-FDC46FC736FE}" presName="compNode" presStyleCnt="0"/>
      <dgm:spPr/>
    </dgm:pt>
    <dgm:pt modelId="{59C6763E-D38A-4038-8145-9BC4B270AE03}" type="pres">
      <dgm:prSet presAssocID="{91C3A750-2F34-4B26-8EA0-FDC46FC736FE}" presName="iconBgRect" presStyleLbl="bgShp" presStyleIdx="1" presStyleCnt="3"/>
      <dgm:spPr/>
    </dgm:pt>
    <dgm:pt modelId="{ECFE80C6-3DCC-4662-A2B8-2457000B2807}" type="pres">
      <dgm:prSet presAssocID="{91C3A750-2F34-4B26-8EA0-FDC46FC736F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9F9ACAC7-C576-4AF5-A778-8D5526616E67}" type="pres">
      <dgm:prSet presAssocID="{91C3A750-2F34-4B26-8EA0-FDC46FC736FE}" presName="spaceRect" presStyleCnt="0"/>
      <dgm:spPr/>
    </dgm:pt>
    <dgm:pt modelId="{1062AB41-08A4-426B-B834-5C007034F9C5}" type="pres">
      <dgm:prSet presAssocID="{91C3A750-2F34-4B26-8EA0-FDC46FC736FE}" presName="textRect" presStyleLbl="revTx" presStyleIdx="1" presStyleCnt="3">
        <dgm:presLayoutVars>
          <dgm:chMax val="1"/>
          <dgm:chPref val="1"/>
        </dgm:presLayoutVars>
      </dgm:prSet>
      <dgm:spPr/>
    </dgm:pt>
    <dgm:pt modelId="{56AD4496-E16A-4E70-957F-C3C052B0FE76}" type="pres">
      <dgm:prSet presAssocID="{928A85A5-8BE9-49D2-AEAC-D5F0F1A1B257}" presName="sibTrans" presStyleLbl="sibTrans2D1" presStyleIdx="0" presStyleCnt="0"/>
      <dgm:spPr/>
    </dgm:pt>
    <dgm:pt modelId="{22FE93F3-8ABC-4ED6-A0B4-1470070396F4}" type="pres">
      <dgm:prSet presAssocID="{59C917E3-4FE7-4FDA-A32C-EFC1D4AE1910}" presName="compNode" presStyleCnt="0"/>
      <dgm:spPr/>
    </dgm:pt>
    <dgm:pt modelId="{1B9C028E-B8DF-49C0-AE4C-DC47424DDA49}" type="pres">
      <dgm:prSet presAssocID="{59C917E3-4FE7-4FDA-A32C-EFC1D4AE1910}" presName="iconBgRect" presStyleLbl="bgShp" presStyleIdx="2" presStyleCnt="3"/>
      <dgm:spPr/>
    </dgm:pt>
    <dgm:pt modelId="{8CB0B3B2-C385-4575-82AA-4A67FF003B31}" type="pres">
      <dgm:prSet presAssocID="{59C917E3-4FE7-4FDA-A32C-EFC1D4AE191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EE4A5DB9-0406-4C86-A065-E7E509E133CC}" type="pres">
      <dgm:prSet presAssocID="{59C917E3-4FE7-4FDA-A32C-EFC1D4AE1910}" presName="spaceRect" presStyleCnt="0"/>
      <dgm:spPr/>
    </dgm:pt>
    <dgm:pt modelId="{0EC640C2-B266-468F-84CB-AD0BCAB2656A}" type="pres">
      <dgm:prSet presAssocID="{59C917E3-4FE7-4FDA-A32C-EFC1D4AE191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CFD5302-9F08-494D-B664-BB1206F6BBF0}" type="presOf" srcId="{06DEAF9F-1C0F-4F29-8063-ECB66157B9C7}" destId="{DF03AEAC-0561-40C6-A551-1FBA08EA42D4}" srcOrd="0" destOrd="0" presId="urn:microsoft.com/office/officeart/2018/2/layout/IconCircleList"/>
    <dgm:cxn modelId="{20F00B21-F04F-41BE-ADCE-43D79048D411}" type="presOf" srcId="{94C1E670-F6AC-434E-8A4D-A9AD3F9DE642}" destId="{77C10175-4962-49E3-868C-538753966059}" srcOrd="0" destOrd="0" presId="urn:microsoft.com/office/officeart/2018/2/layout/IconCircleList"/>
    <dgm:cxn modelId="{BFA7D46B-FB59-4157-94B5-02F41522E3E0}" srcId="{9E4276EE-96C2-43C8-9306-FDA5993BF8D2}" destId="{91C3A750-2F34-4B26-8EA0-FDC46FC736FE}" srcOrd="1" destOrd="0" parTransId="{0C0A4D67-D11E-48B5-8C95-73C1879BA5DC}" sibTransId="{928A85A5-8BE9-49D2-AEAC-D5F0F1A1B257}"/>
    <dgm:cxn modelId="{FA3CD554-57D3-44EA-8A59-0CCD1448258C}" srcId="{9E4276EE-96C2-43C8-9306-FDA5993BF8D2}" destId="{94C1E670-F6AC-434E-8A4D-A9AD3F9DE642}" srcOrd="0" destOrd="0" parTransId="{43B9241D-6DE6-46F4-9D84-288FCC6EC9FD}" sibTransId="{06DEAF9F-1C0F-4F29-8063-ECB66157B9C7}"/>
    <dgm:cxn modelId="{79809D87-1EB2-4A26-B1E8-4ED211DDC56B}" type="presOf" srcId="{91C3A750-2F34-4B26-8EA0-FDC46FC736FE}" destId="{1062AB41-08A4-426B-B834-5C007034F9C5}" srcOrd="0" destOrd="0" presId="urn:microsoft.com/office/officeart/2018/2/layout/IconCircleList"/>
    <dgm:cxn modelId="{221BCBA4-0132-4C26-A983-C78D5725B976}" type="presOf" srcId="{9E4276EE-96C2-43C8-9306-FDA5993BF8D2}" destId="{6E0692B3-0E74-47FC-837A-8269D3D10016}" srcOrd="0" destOrd="0" presId="urn:microsoft.com/office/officeart/2018/2/layout/IconCircleList"/>
    <dgm:cxn modelId="{E65A65C6-9577-4829-BFFE-A4B6507F0F85}" srcId="{9E4276EE-96C2-43C8-9306-FDA5993BF8D2}" destId="{59C917E3-4FE7-4FDA-A32C-EFC1D4AE1910}" srcOrd="2" destOrd="0" parTransId="{D8ABE7C3-F630-4C59-B6A0-5BE10DC10B0C}" sibTransId="{4893F540-DCC8-4E17-897A-0BDFD7F15032}"/>
    <dgm:cxn modelId="{D0D69FE9-12E9-4F61-958C-71C83B4079EB}" type="presOf" srcId="{928A85A5-8BE9-49D2-AEAC-D5F0F1A1B257}" destId="{56AD4496-E16A-4E70-957F-C3C052B0FE76}" srcOrd="0" destOrd="0" presId="urn:microsoft.com/office/officeart/2018/2/layout/IconCircleList"/>
    <dgm:cxn modelId="{65ED04FF-C5A4-49B4-A9B2-8115AD2B0B27}" type="presOf" srcId="{59C917E3-4FE7-4FDA-A32C-EFC1D4AE1910}" destId="{0EC640C2-B266-468F-84CB-AD0BCAB2656A}" srcOrd="0" destOrd="0" presId="urn:microsoft.com/office/officeart/2018/2/layout/IconCircleList"/>
    <dgm:cxn modelId="{A5628EF6-2EEA-447D-B535-624F00418C88}" type="presParOf" srcId="{6E0692B3-0E74-47FC-837A-8269D3D10016}" destId="{4D1C7BB0-F1CA-49E3-A910-8304E21F9961}" srcOrd="0" destOrd="0" presId="urn:microsoft.com/office/officeart/2018/2/layout/IconCircleList"/>
    <dgm:cxn modelId="{42FC2D9C-1EF2-4ED0-BE98-C6BC37A92D85}" type="presParOf" srcId="{4D1C7BB0-F1CA-49E3-A910-8304E21F9961}" destId="{A73AE915-E02D-4C57-B81F-35775EEFB2B8}" srcOrd="0" destOrd="0" presId="urn:microsoft.com/office/officeart/2018/2/layout/IconCircleList"/>
    <dgm:cxn modelId="{4BD92E4F-A8CC-48C3-B6D5-AF6A5F6310FB}" type="presParOf" srcId="{A73AE915-E02D-4C57-B81F-35775EEFB2B8}" destId="{BFCEC90F-0670-4D7D-A038-8147CFE8EE27}" srcOrd="0" destOrd="0" presId="urn:microsoft.com/office/officeart/2018/2/layout/IconCircleList"/>
    <dgm:cxn modelId="{AA8905AB-AB92-4B3C-9EA0-A85EAD8B953B}" type="presParOf" srcId="{A73AE915-E02D-4C57-B81F-35775EEFB2B8}" destId="{C9E48357-2563-43EC-BEE3-153378BAA82B}" srcOrd="1" destOrd="0" presId="urn:microsoft.com/office/officeart/2018/2/layout/IconCircleList"/>
    <dgm:cxn modelId="{1E455DEC-7845-46FE-8C2B-F866DB5833EF}" type="presParOf" srcId="{A73AE915-E02D-4C57-B81F-35775EEFB2B8}" destId="{27D22631-844A-44A6-BE10-E1F4F23FFAC6}" srcOrd="2" destOrd="0" presId="urn:microsoft.com/office/officeart/2018/2/layout/IconCircleList"/>
    <dgm:cxn modelId="{22AD835A-92C9-46FB-A20C-AFA8FD811E9E}" type="presParOf" srcId="{A73AE915-E02D-4C57-B81F-35775EEFB2B8}" destId="{77C10175-4962-49E3-868C-538753966059}" srcOrd="3" destOrd="0" presId="urn:microsoft.com/office/officeart/2018/2/layout/IconCircleList"/>
    <dgm:cxn modelId="{5BCB3D26-2084-4CD9-BE05-711B09A9660A}" type="presParOf" srcId="{4D1C7BB0-F1CA-49E3-A910-8304E21F9961}" destId="{DF03AEAC-0561-40C6-A551-1FBA08EA42D4}" srcOrd="1" destOrd="0" presId="urn:microsoft.com/office/officeart/2018/2/layout/IconCircleList"/>
    <dgm:cxn modelId="{8220A666-6F64-43D5-A55F-A49C0552FE3C}" type="presParOf" srcId="{4D1C7BB0-F1CA-49E3-A910-8304E21F9961}" destId="{34FBFB9A-4092-4DF6-96F6-B17B867C2110}" srcOrd="2" destOrd="0" presId="urn:microsoft.com/office/officeart/2018/2/layout/IconCircleList"/>
    <dgm:cxn modelId="{AD206B76-0B45-4C54-A7B6-F3E745499D5C}" type="presParOf" srcId="{34FBFB9A-4092-4DF6-96F6-B17B867C2110}" destId="{59C6763E-D38A-4038-8145-9BC4B270AE03}" srcOrd="0" destOrd="0" presId="urn:microsoft.com/office/officeart/2018/2/layout/IconCircleList"/>
    <dgm:cxn modelId="{526FFC2A-3959-4970-BE6D-D1805B4BF7AC}" type="presParOf" srcId="{34FBFB9A-4092-4DF6-96F6-B17B867C2110}" destId="{ECFE80C6-3DCC-4662-A2B8-2457000B2807}" srcOrd="1" destOrd="0" presId="urn:microsoft.com/office/officeart/2018/2/layout/IconCircleList"/>
    <dgm:cxn modelId="{70B07600-ED7B-46BA-AFF4-BFF84B1674EB}" type="presParOf" srcId="{34FBFB9A-4092-4DF6-96F6-B17B867C2110}" destId="{9F9ACAC7-C576-4AF5-A778-8D5526616E67}" srcOrd="2" destOrd="0" presId="urn:microsoft.com/office/officeart/2018/2/layout/IconCircleList"/>
    <dgm:cxn modelId="{6DD0B820-2F90-48BA-944D-653C2D702CDA}" type="presParOf" srcId="{34FBFB9A-4092-4DF6-96F6-B17B867C2110}" destId="{1062AB41-08A4-426B-B834-5C007034F9C5}" srcOrd="3" destOrd="0" presId="urn:microsoft.com/office/officeart/2018/2/layout/IconCircleList"/>
    <dgm:cxn modelId="{CEE9C435-5325-4638-80C1-E66283109228}" type="presParOf" srcId="{4D1C7BB0-F1CA-49E3-A910-8304E21F9961}" destId="{56AD4496-E16A-4E70-957F-C3C052B0FE76}" srcOrd="3" destOrd="0" presId="urn:microsoft.com/office/officeart/2018/2/layout/IconCircleList"/>
    <dgm:cxn modelId="{FB40925A-7162-404F-B5C9-FE5E89CC0A3B}" type="presParOf" srcId="{4D1C7BB0-F1CA-49E3-A910-8304E21F9961}" destId="{22FE93F3-8ABC-4ED6-A0B4-1470070396F4}" srcOrd="4" destOrd="0" presId="urn:microsoft.com/office/officeart/2018/2/layout/IconCircleList"/>
    <dgm:cxn modelId="{E6344190-5E1C-408A-80CA-DFB8EA86FF52}" type="presParOf" srcId="{22FE93F3-8ABC-4ED6-A0B4-1470070396F4}" destId="{1B9C028E-B8DF-49C0-AE4C-DC47424DDA49}" srcOrd="0" destOrd="0" presId="urn:microsoft.com/office/officeart/2018/2/layout/IconCircleList"/>
    <dgm:cxn modelId="{E46C6654-8D5B-48C7-9674-F1390AB73134}" type="presParOf" srcId="{22FE93F3-8ABC-4ED6-A0B4-1470070396F4}" destId="{8CB0B3B2-C385-4575-82AA-4A67FF003B31}" srcOrd="1" destOrd="0" presId="urn:microsoft.com/office/officeart/2018/2/layout/IconCircleList"/>
    <dgm:cxn modelId="{66ABFF52-09F9-4509-BD15-7A674111CECA}" type="presParOf" srcId="{22FE93F3-8ABC-4ED6-A0B4-1470070396F4}" destId="{EE4A5DB9-0406-4C86-A065-E7E509E133CC}" srcOrd="2" destOrd="0" presId="urn:microsoft.com/office/officeart/2018/2/layout/IconCircleList"/>
    <dgm:cxn modelId="{E4A4591E-A33E-4158-8558-093C63C10256}" type="presParOf" srcId="{22FE93F3-8ABC-4ED6-A0B4-1470070396F4}" destId="{0EC640C2-B266-468F-84CB-AD0BCAB2656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D5F0B9-BEC4-4AB5-995D-70F198EEB56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E9A702-FEA1-4044-A970-16D347781E70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Manage Credit Risk</a:t>
          </a:r>
        </a:p>
        <a:p>
          <a:r>
            <a:rPr lang="en-US" dirty="0"/>
            <a:t>The program aims to provide lenders with a guarantee against the loss of a portion of the loan in an effort to facilitate credit availability to farmers.</a:t>
          </a:r>
        </a:p>
      </dgm:t>
    </dgm:pt>
    <dgm:pt modelId="{3810A846-E4AE-4ADB-9C21-54F755BEA239}" type="parTrans" cxnId="{57D4A6EE-9239-44C7-886D-06C3049643BB}">
      <dgm:prSet/>
      <dgm:spPr/>
      <dgm:t>
        <a:bodyPr/>
        <a:lstStyle/>
        <a:p>
          <a:endParaRPr lang="en-US"/>
        </a:p>
      </dgm:t>
    </dgm:pt>
    <dgm:pt modelId="{1A7EAAE8-3E7E-4312-892B-5F955E1E6F72}" type="sibTrans" cxnId="{57D4A6EE-9239-44C7-886D-06C3049643BB}">
      <dgm:prSet/>
      <dgm:spPr/>
      <dgm:t>
        <a:bodyPr/>
        <a:lstStyle/>
        <a:p>
          <a:endParaRPr lang="en-US"/>
        </a:p>
      </dgm:t>
    </dgm:pt>
    <dgm:pt modelId="{001399A0-2230-407C-AE29-38460226A627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Increase Customers</a:t>
          </a:r>
        </a:p>
        <a:p>
          <a:r>
            <a:rPr lang="en-US" dirty="0"/>
            <a:t>Encourages lenders to provide affordable financing to farmers who are unable to obtain financing from conventional sources at reasonable rates and terms.</a:t>
          </a:r>
        </a:p>
      </dgm:t>
    </dgm:pt>
    <dgm:pt modelId="{24700B29-44AF-40EC-9FCD-E143CA9B21EC}" type="parTrans" cxnId="{64D88382-44B3-45A7-9BE2-6C6BF350EFCF}">
      <dgm:prSet/>
      <dgm:spPr/>
      <dgm:t>
        <a:bodyPr/>
        <a:lstStyle/>
        <a:p>
          <a:endParaRPr lang="en-US"/>
        </a:p>
      </dgm:t>
    </dgm:pt>
    <dgm:pt modelId="{0B5EAD5F-5A35-4F18-87F3-885316FB8A7B}" type="sibTrans" cxnId="{64D88382-44B3-45A7-9BE2-6C6BF350EFCF}">
      <dgm:prSet/>
      <dgm:spPr/>
      <dgm:t>
        <a:bodyPr/>
        <a:lstStyle/>
        <a:p>
          <a:endParaRPr lang="en-US"/>
        </a:p>
      </dgm:t>
    </dgm:pt>
    <dgm:pt modelId="{7B3FC5B6-907A-4B4A-AE34-608BC08321A7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Improve liquidity </a:t>
          </a:r>
        </a:p>
        <a:p>
          <a:r>
            <a:rPr lang="en-US" dirty="0"/>
            <a:t>By selling loans on secondary market, the lender can free up additional funds to lend to other customers</a:t>
          </a:r>
        </a:p>
      </dgm:t>
    </dgm:pt>
    <dgm:pt modelId="{AD2B9C2A-A192-4A1F-9C78-CFFA37AD1E61}" type="parTrans" cxnId="{C87D1512-4797-4FA4-8167-3358299B9058}">
      <dgm:prSet/>
      <dgm:spPr/>
      <dgm:t>
        <a:bodyPr/>
        <a:lstStyle/>
        <a:p>
          <a:endParaRPr lang="en-US"/>
        </a:p>
      </dgm:t>
    </dgm:pt>
    <dgm:pt modelId="{D7EB1227-5C02-4A52-806A-FAF3B0444C37}" type="sibTrans" cxnId="{C87D1512-4797-4FA4-8167-3358299B9058}">
      <dgm:prSet/>
      <dgm:spPr/>
      <dgm:t>
        <a:bodyPr/>
        <a:lstStyle/>
        <a:p>
          <a:endParaRPr lang="en-US"/>
        </a:p>
      </dgm:t>
    </dgm:pt>
    <dgm:pt modelId="{3C61E4AA-9B4D-4779-A1E2-E7FD414E50AD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Manage Interest rate Risk </a:t>
          </a:r>
        </a:p>
        <a:p>
          <a:r>
            <a:rPr lang="en-US" dirty="0"/>
            <a:t>By selling loans on the secondary market, the lender can offer fixed rates over a longer term.</a:t>
          </a:r>
        </a:p>
      </dgm:t>
    </dgm:pt>
    <dgm:pt modelId="{FBB1C2D8-6A4D-447B-9715-BF5A1B711E31}" type="parTrans" cxnId="{6C9A22DA-49C1-48B8-BB20-09C6F1281ED9}">
      <dgm:prSet/>
      <dgm:spPr/>
      <dgm:t>
        <a:bodyPr/>
        <a:lstStyle/>
        <a:p>
          <a:endParaRPr lang="en-US"/>
        </a:p>
      </dgm:t>
    </dgm:pt>
    <dgm:pt modelId="{1DB37935-0668-4D6D-9B71-DE5E0B159574}" type="sibTrans" cxnId="{6C9A22DA-49C1-48B8-BB20-09C6F1281ED9}">
      <dgm:prSet/>
      <dgm:spPr/>
      <dgm:t>
        <a:bodyPr/>
        <a:lstStyle/>
        <a:p>
          <a:endParaRPr lang="en-US"/>
        </a:p>
      </dgm:t>
    </dgm:pt>
    <dgm:pt modelId="{DC3337F8-CA3E-4188-AB79-4E5C13470ACF}" type="pres">
      <dgm:prSet presAssocID="{B1D5F0B9-BEC4-4AB5-995D-70F198EEB565}" presName="outerComposite" presStyleCnt="0">
        <dgm:presLayoutVars>
          <dgm:chMax val="5"/>
          <dgm:dir/>
          <dgm:resizeHandles val="exact"/>
        </dgm:presLayoutVars>
      </dgm:prSet>
      <dgm:spPr/>
    </dgm:pt>
    <dgm:pt modelId="{D65415F5-77E0-4004-BB6D-16744A67C435}" type="pres">
      <dgm:prSet presAssocID="{B1D5F0B9-BEC4-4AB5-995D-70F198EEB565}" presName="dummyMaxCanvas" presStyleCnt="0">
        <dgm:presLayoutVars/>
      </dgm:prSet>
      <dgm:spPr/>
    </dgm:pt>
    <dgm:pt modelId="{E08D5569-69AC-45A7-8584-ACC50930F04D}" type="pres">
      <dgm:prSet presAssocID="{B1D5F0B9-BEC4-4AB5-995D-70F198EEB565}" presName="FourNodes_1" presStyleLbl="node1" presStyleIdx="0" presStyleCnt="4">
        <dgm:presLayoutVars>
          <dgm:bulletEnabled val="1"/>
        </dgm:presLayoutVars>
      </dgm:prSet>
      <dgm:spPr/>
    </dgm:pt>
    <dgm:pt modelId="{03BEABCC-ED50-40A9-9B6C-6A59EF40E769}" type="pres">
      <dgm:prSet presAssocID="{B1D5F0B9-BEC4-4AB5-995D-70F198EEB565}" presName="FourNodes_2" presStyleLbl="node1" presStyleIdx="1" presStyleCnt="4">
        <dgm:presLayoutVars>
          <dgm:bulletEnabled val="1"/>
        </dgm:presLayoutVars>
      </dgm:prSet>
      <dgm:spPr/>
    </dgm:pt>
    <dgm:pt modelId="{B6A038B5-F79F-40BC-B56D-C9FC9A40F82C}" type="pres">
      <dgm:prSet presAssocID="{B1D5F0B9-BEC4-4AB5-995D-70F198EEB565}" presName="FourNodes_3" presStyleLbl="node1" presStyleIdx="2" presStyleCnt="4">
        <dgm:presLayoutVars>
          <dgm:bulletEnabled val="1"/>
        </dgm:presLayoutVars>
      </dgm:prSet>
      <dgm:spPr/>
    </dgm:pt>
    <dgm:pt modelId="{0F980B13-1BB5-4391-9284-4CF901910B37}" type="pres">
      <dgm:prSet presAssocID="{B1D5F0B9-BEC4-4AB5-995D-70F198EEB565}" presName="FourNodes_4" presStyleLbl="node1" presStyleIdx="3" presStyleCnt="4" custLinFactNeighborX="0" custLinFactNeighborY="-941">
        <dgm:presLayoutVars>
          <dgm:bulletEnabled val="1"/>
        </dgm:presLayoutVars>
      </dgm:prSet>
      <dgm:spPr/>
    </dgm:pt>
    <dgm:pt modelId="{0C68878B-1EE3-4CFC-95BE-06C18C70D631}" type="pres">
      <dgm:prSet presAssocID="{B1D5F0B9-BEC4-4AB5-995D-70F198EEB565}" presName="FourConn_1-2" presStyleLbl="fgAccFollowNode1" presStyleIdx="0" presStyleCnt="3">
        <dgm:presLayoutVars>
          <dgm:bulletEnabled val="1"/>
        </dgm:presLayoutVars>
      </dgm:prSet>
      <dgm:spPr/>
    </dgm:pt>
    <dgm:pt modelId="{2384D42F-6316-45E0-952E-CA5FA6CCED0C}" type="pres">
      <dgm:prSet presAssocID="{B1D5F0B9-BEC4-4AB5-995D-70F198EEB565}" presName="FourConn_2-3" presStyleLbl="fgAccFollowNode1" presStyleIdx="1" presStyleCnt="3">
        <dgm:presLayoutVars>
          <dgm:bulletEnabled val="1"/>
        </dgm:presLayoutVars>
      </dgm:prSet>
      <dgm:spPr/>
    </dgm:pt>
    <dgm:pt modelId="{BC7BB200-AF86-452B-9724-FED890216C2D}" type="pres">
      <dgm:prSet presAssocID="{B1D5F0B9-BEC4-4AB5-995D-70F198EEB565}" presName="FourConn_3-4" presStyleLbl="fgAccFollowNode1" presStyleIdx="2" presStyleCnt="3">
        <dgm:presLayoutVars>
          <dgm:bulletEnabled val="1"/>
        </dgm:presLayoutVars>
      </dgm:prSet>
      <dgm:spPr/>
    </dgm:pt>
    <dgm:pt modelId="{58B3F470-8001-4EC3-AEE9-61BB0381D7F5}" type="pres">
      <dgm:prSet presAssocID="{B1D5F0B9-BEC4-4AB5-995D-70F198EEB565}" presName="FourNodes_1_text" presStyleLbl="node1" presStyleIdx="3" presStyleCnt="4">
        <dgm:presLayoutVars>
          <dgm:bulletEnabled val="1"/>
        </dgm:presLayoutVars>
      </dgm:prSet>
      <dgm:spPr/>
    </dgm:pt>
    <dgm:pt modelId="{E026EB3C-A8D1-4D6E-A957-EC686E6937E5}" type="pres">
      <dgm:prSet presAssocID="{B1D5F0B9-BEC4-4AB5-995D-70F198EEB565}" presName="FourNodes_2_text" presStyleLbl="node1" presStyleIdx="3" presStyleCnt="4">
        <dgm:presLayoutVars>
          <dgm:bulletEnabled val="1"/>
        </dgm:presLayoutVars>
      </dgm:prSet>
      <dgm:spPr/>
    </dgm:pt>
    <dgm:pt modelId="{1D9C47E1-6CC2-49B2-A2E3-413F7225FE05}" type="pres">
      <dgm:prSet presAssocID="{B1D5F0B9-BEC4-4AB5-995D-70F198EEB565}" presName="FourNodes_3_text" presStyleLbl="node1" presStyleIdx="3" presStyleCnt="4">
        <dgm:presLayoutVars>
          <dgm:bulletEnabled val="1"/>
        </dgm:presLayoutVars>
      </dgm:prSet>
      <dgm:spPr/>
    </dgm:pt>
    <dgm:pt modelId="{CEB5A59B-D710-43A5-904B-95BF26B743EA}" type="pres">
      <dgm:prSet presAssocID="{B1D5F0B9-BEC4-4AB5-995D-70F198EEB56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C22E70C-10E2-4F15-8C3E-243237CBD88D}" type="presOf" srcId="{0B5EAD5F-5A35-4F18-87F3-885316FB8A7B}" destId="{2384D42F-6316-45E0-952E-CA5FA6CCED0C}" srcOrd="0" destOrd="0" presId="urn:microsoft.com/office/officeart/2005/8/layout/vProcess5"/>
    <dgm:cxn modelId="{40AFD511-6296-463E-81A6-1A7418C215AD}" type="presOf" srcId="{001399A0-2230-407C-AE29-38460226A627}" destId="{03BEABCC-ED50-40A9-9B6C-6A59EF40E769}" srcOrd="0" destOrd="0" presId="urn:microsoft.com/office/officeart/2005/8/layout/vProcess5"/>
    <dgm:cxn modelId="{C87D1512-4797-4FA4-8167-3358299B9058}" srcId="{B1D5F0B9-BEC4-4AB5-995D-70F198EEB565}" destId="{7B3FC5B6-907A-4B4A-AE34-608BC08321A7}" srcOrd="2" destOrd="0" parTransId="{AD2B9C2A-A192-4A1F-9C78-CFFA37AD1E61}" sibTransId="{D7EB1227-5C02-4A52-806A-FAF3B0444C37}"/>
    <dgm:cxn modelId="{C2C4B521-A1F5-4E0D-91B2-294B8F3A7DF1}" type="presOf" srcId="{1A7EAAE8-3E7E-4312-892B-5F955E1E6F72}" destId="{0C68878B-1EE3-4CFC-95BE-06C18C70D631}" srcOrd="0" destOrd="0" presId="urn:microsoft.com/office/officeart/2005/8/layout/vProcess5"/>
    <dgm:cxn modelId="{1812D461-C898-4B9A-B257-60D9E28E9939}" type="presOf" srcId="{001399A0-2230-407C-AE29-38460226A627}" destId="{E026EB3C-A8D1-4D6E-A957-EC686E6937E5}" srcOrd="1" destOrd="0" presId="urn:microsoft.com/office/officeart/2005/8/layout/vProcess5"/>
    <dgm:cxn modelId="{91027948-34B4-4DF9-86AC-36F40B7BE9AC}" type="presOf" srcId="{7B3FC5B6-907A-4B4A-AE34-608BC08321A7}" destId="{1D9C47E1-6CC2-49B2-A2E3-413F7225FE05}" srcOrd="1" destOrd="0" presId="urn:microsoft.com/office/officeart/2005/8/layout/vProcess5"/>
    <dgm:cxn modelId="{D4E4DE76-C7B4-49C3-B33A-6C55F6C1436E}" type="presOf" srcId="{3C61E4AA-9B4D-4779-A1E2-E7FD414E50AD}" destId="{CEB5A59B-D710-43A5-904B-95BF26B743EA}" srcOrd="1" destOrd="0" presId="urn:microsoft.com/office/officeart/2005/8/layout/vProcess5"/>
    <dgm:cxn modelId="{64D88382-44B3-45A7-9BE2-6C6BF350EFCF}" srcId="{B1D5F0B9-BEC4-4AB5-995D-70F198EEB565}" destId="{001399A0-2230-407C-AE29-38460226A627}" srcOrd="1" destOrd="0" parTransId="{24700B29-44AF-40EC-9FCD-E143CA9B21EC}" sibTransId="{0B5EAD5F-5A35-4F18-87F3-885316FB8A7B}"/>
    <dgm:cxn modelId="{61565684-726A-40C5-91A5-092D83B4A458}" type="presOf" srcId="{D7EB1227-5C02-4A52-806A-FAF3B0444C37}" destId="{BC7BB200-AF86-452B-9724-FED890216C2D}" srcOrd="0" destOrd="0" presId="urn:microsoft.com/office/officeart/2005/8/layout/vProcess5"/>
    <dgm:cxn modelId="{066FAA8E-B3F4-4C6E-9B77-B18328C08114}" type="presOf" srcId="{62E9A702-FEA1-4044-A970-16D347781E70}" destId="{E08D5569-69AC-45A7-8584-ACC50930F04D}" srcOrd="0" destOrd="0" presId="urn:microsoft.com/office/officeart/2005/8/layout/vProcess5"/>
    <dgm:cxn modelId="{F6FF9296-3682-4B4C-9B97-03A3A1F812C7}" type="presOf" srcId="{B1D5F0B9-BEC4-4AB5-995D-70F198EEB565}" destId="{DC3337F8-CA3E-4188-AB79-4E5C13470ACF}" srcOrd="0" destOrd="0" presId="urn:microsoft.com/office/officeart/2005/8/layout/vProcess5"/>
    <dgm:cxn modelId="{9021B798-6F03-4D54-89B9-44DC5E2E1A09}" type="presOf" srcId="{7B3FC5B6-907A-4B4A-AE34-608BC08321A7}" destId="{B6A038B5-F79F-40BC-B56D-C9FC9A40F82C}" srcOrd="0" destOrd="0" presId="urn:microsoft.com/office/officeart/2005/8/layout/vProcess5"/>
    <dgm:cxn modelId="{4C93CCAA-0B13-4FFA-8769-DCD3BEBD581D}" type="presOf" srcId="{3C61E4AA-9B4D-4779-A1E2-E7FD414E50AD}" destId="{0F980B13-1BB5-4391-9284-4CF901910B37}" srcOrd="0" destOrd="0" presId="urn:microsoft.com/office/officeart/2005/8/layout/vProcess5"/>
    <dgm:cxn modelId="{15BCE9BA-2800-4D60-A0D4-80F4BDD9B3A5}" type="presOf" srcId="{62E9A702-FEA1-4044-A970-16D347781E70}" destId="{58B3F470-8001-4EC3-AEE9-61BB0381D7F5}" srcOrd="1" destOrd="0" presId="urn:microsoft.com/office/officeart/2005/8/layout/vProcess5"/>
    <dgm:cxn modelId="{6C9A22DA-49C1-48B8-BB20-09C6F1281ED9}" srcId="{B1D5F0B9-BEC4-4AB5-995D-70F198EEB565}" destId="{3C61E4AA-9B4D-4779-A1E2-E7FD414E50AD}" srcOrd="3" destOrd="0" parTransId="{FBB1C2D8-6A4D-447B-9715-BF5A1B711E31}" sibTransId="{1DB37935-0668-4D6D-9B71-DE5E0B159574}"/>
    <dgm:cxn modelId="{57D4A6EE-9239-44C7-886D-06C3049643BB}" srcId="{B1D5F0B9-BEC4-4AB5-995D-70F198EEB565}" destId="{62E9A702-FEA1-4044-A970-16D347781E70}" srcOrd="0" destOrd="0" parTransId="{3810A846-E4AE-4ADB-9C21-54F755BEA239}" sibTransId="{1A7EAAE8-3E7E-4312-892B-5F955E1E6F72}"/>
    <dgm:cxn modelId="{BD94CD99-F8F2-4BF1-BAB8-AAF040BFA930}" type="presParOf" srcId="{DC3337F8-CA3E-4188-AB79-4E5C13470ACF}" destId="{D65415F5-77E0-4004-BB6D-16744A67C435}" srcOrd="0" destOrd="0" presId="urn:microsoft.com/office/officeart/2005/8/layout/vProcess5"/>
    <dgm:cxn modelId="{E5C3F772-BDCC-4BEE-970F-141AE34D5153}" type="presParOf" srcId="{DC3337F8-CA3E-4188-AB79-4E5C13470ACF}" destId="{E08D5569-69AC-45A7-8584-ACC50930F04D}" srcOrd="1" destOrd="0" presId="urn:microsoft.com/office/officeart/2005/8/layout/vProcess5"/>
    <dgm:cxn modelId="{FCFB0892-21BD-40D0-9337-97498E608CE0}" type="presParOf" srcId="{DC3337F8-CA3E-4188-AB79-4E5C13470ACF}" destId="{03BEABCC-ED50-40A9-9B6C-6A59EF40E769}" srcOrd="2" destOrd="0" presId="urn:microsoft.com/office/officeart/2005/8/layout/vProcess5"/>
    <dgm:cxn modelId="{6BCAB8D9-2B65-4CC4-A34C-23E38B92B20B}" type="presParOf" srcId="{DC3337F8-CA3E-4188-AB79-4E5C13470ACF}" destId="{B6A038B5-F79F-40BC-B56D-C9FC9A40F82C}" srcOrd="3" destOrd="0" presId="urn:microsoft.com/office/officeart/2005/8/layout/vProcess5"/>
    <dgm:cxn modelId="{322666FC-2A22-459C-802A-3C017CEC8DD7}" type="presParOf" srcId="{DC3337F8-CA3E-4188-AB79-4E5C13470ACF}" destId="{0F980B13-1BB5-4391-9284-4CF901910B37}" srcOrd="4" destOrd="0" presId="urn:microsoft.com/office/officeart/2005/8/layout/vProcess5"/>
    <dgm:cxn modelId="{F1B5235A-E642-4EE0-B849-6A26D4B1AFC3}" type="presParOf" srcId="{DC3337F8-CA3E-4188-AB79-4E5C13470ACF}" destId="{0C68878B-1EE3-4CFC-95BE-06C18C70D631}" srcOrd="5" destOrd="0" presId="urn:microsoft.com/office/officeart/2005/8/layout/vProcess5"/>
    <dgm:cxn modelId="{3C541A98-1DCF-4E17-A4A2-9568948A99C2}" type="presParOf" srcId="{DC3337F8-CA3E-4188-AB79-4E5C13470ACF}" destId="{2384D42F-6316-45E0-952E-CA5FA6CCED0C}" srcOrd="6" destOrd="0" presId="urn:microsoft.com/office/officeart/2005/8/layout/vProcess5"/>
    <dgm:cxn modelId="{67F51C5F-940C-4ABE-BC64-639C70E4CEAA}" type="presParOf" srcId="{DC3337F8-CA3E-4188-AB79-4E5C13470ACF}" destId="{BC7BB200-AF86-452B-9724-FED890216C2D}" srcOrd="7" destOrd="0" presId="urn:microsoft.com/office/officeart/2005/8/layout/vProcess5"/>
    <dgm:cxn modelId="{0D52FE4A-567A-485B-B345-5B4E4440372F}" type="presParOf" srcId="{DC3337F8-CA3E-4188-AB79-4E5C13470ACF}" destId="{58B3F470-8001-4EC3-AEE9-61BB0381D7F5}" srcOrd="8" destOrd="0" presId="urn:microsoft.com/office/officeart/2005/8/layout/vProcess5"/>
    <dgm:cxn modelId="{DC83DAFD-7544-49EB-950B-15F13A0FB404}" type="presParOf" srcId="{DC3337F8-CA3E-4188-AB79-4E5C13470ACF}" destId="{E026EB3C-A8D1-4D6E-A957-EC686E6937E5}" srcOrd="9" destOrd="0" presId="urn:microsoft.com/office/officeart/2005/8/layout/vProcess5"/>
    <dgm:cxn modelId="{2EA4F10B-F37E-4DE9-BE9B-111993875F81}" type="presParOf" srcId="{DC3337F8-CA3E-4188-AB79-4E5C13470ACF}" destId="{1D9C47E1-6CC2-49B2-A2E3-413F7225FE05}" srcOrd="10" destOrd="0" presId="urn:microsoft.com/office/officeart/2005/8/layout/vProcess5"/>
    <dgm:cxn modelId="{BCADF3DD-9FD4-4A58-B856-121CDFB865D0}" type="presParOf" srcId="{DC3337F8-CA3E-4188-AB79-4E5C13470ACF}" destId="{CEB5A59B-D710-43A5-904B-95BF26B743E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C22A0-F2BD-4383-AB44-CC6DF5127924}">
      <dsp:nvSpPr>
        <dsp:cNvPr id="0" name=""/>
        <dsp:cNvSpPr/>
      </dsp:nvSpPr>
      <dsp:spPr>
        <a:xfrm>
          <a:off x="0" y="2450"/>
          <a:ext cx="11381766" cy="5215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657FE-DF4B-4BAC-A0F4-47372F7E3459}">
      <dsp:nvSpPr>
        <dsp:cNvPr id="0" name=""/>
        <dsp:cNvSpPr/>
      </dsp:nvSpPr>
      <dsp:spPr>
        <a:xfrm>
          <a:off x="157757" y="119791"/>
          <a:ext cx="287112" cy="286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71C95-CD85-4567-959F-8D1AA413707E}">
      <dsp:nvSpPr>
        <dsp:cNvPr id="0" name=""/>
        <dsp:cNvSpPr/>
      </dsp:nvSpPr>
      <dsp:spPr>
        <a:xfrm>
          <a:off x="602627" y="2450"/>
          <a:ext cx="10751913" cy="57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68" tIns="60368" rIns="60368" bIns="603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Enables lenders to extend credit to family farm owners or operators who do not qualify for standard commercial loans.</a:t>
          </a:r>
        </a:p>
      </dsp:txBody>
      <dsp:txXfrm>
        <a:off x="602627" y="2450"/>
        <a:ext cx="10751913" cy="570404"/>
      </dsp:txXfrm>
    </dsp:sp>
    <dsp:sp modelId="{1D151F97-EBDA-469E-B7B2-2BE20DBB3C17}">
      <dsp:nvSpPr>
        <dsp:cNvPr id="0" name=""/>
        <dsp:cNvSpPr/>
      </dsp:nvSpPr>
      <dsp:spPr>
        <a:xfrm>
          <a:off x="0" y="715456"/>
          <a:ext cx="11381766" cy="5215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65F21-1923-4463-8E5C-E2501957390C}">
      <dsp:nvSpPr>
        <dsp:cNvPr id="0" name=""/>
        <dsp:cNvSpPr/>
      </dsp:nvSpPr>
      <dsp:spPr>
        <a:xfrm>
          <a:off x="157757" y="832797"/>
          <a:ext cx="287112" cy="2868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94FA3-4A44-4963-8E3A-B9D739DFA17D}">
      <dsp:nvSpPr>
        <dsp:cNvPr id="0" name=""/>
        <dsp:cNvSpPr/>
      </dsp:nvSpPr>
      <dsp:spPr>
        <a:xfrm>
          <a:off x="602627" y="715456"/>
          <a:ext cx="10751913" cy="57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68" tIns="60368" rIns="60368" bIns="603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Benefits beginning farmers and family farmers experiencing financial distress, as well as lending institutions and the local community as a whole</a:t>
          </a:r>
        </a:p>
      </dsp:txBody>
      <dsp:txXfrm>
        <a:off x="602627" y="715456"/>
        <a:ext cx="10751913" cy="570404"/>
      </dsp:txXfrm>
    </dsp:sp>
    <dsp:sp modelId="{405878EB-DB4D-4BCC-9907-BB14784B23F5}">
      <dsp:nvSpPr>
        <dsp:cNvPr id="0" name=""/>
        <dsp:cNvSpPr/>
      </dsp:nvSpPr>
      <dsp:spPr>
        <a:xfrm>
          <a:off x="0" y="1428462"/>
          <a:ext cx="11381766" cy="5215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AC28E-BE26-4638-BE07-95789DDAB728}">
      <dsp:nvSpPr>
        <dsp:cNvPr id="0" name=""/>
        <dsp:cNvSpPr/>
      </dsp:nvSpPr>
      <dsp:spPr>
        <a:xfrm>
          <a:off x="157757" y="1545802"/>
          <a:ext cx="287112" cy="2868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69859-6E22-4847-9564-167181D73447}">
      <dsp:nvSpPr>
        <dsp:cNvPr id="0" name=""/>
        <dsp:cNvSpPr/>
      </dsp:nvSpPr>
      <dsp:spPr>
        <a:xfrm>
          <a:off x="602627" y="1428462"/>
          <a:ext cx="10751913" cy="57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68" tIns="60368" rIns="60368" bIns="603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Serves the local community by protecting family farmers and farm-related businesses</a:t>
          </a:r>
        </a:p>
      </dsp:txBody>
      <dsp:txXfrm>
        <a:off x="602627" y="1428462"/>
        <a:ext cx="10751913" cy="570404"/>
      </dsp:txXfrm>
    </dsp:sp>
    <dsp:sp modelId="{52C1AC79-195C-4051-B25A-053A68968535}">
      <dsp:nvSpPr>
        <dsp:cNvPr id="0" name=""/>
        <dsp:cNvSpPr/>
      </dsp:nvSpPr>
      <dsp:spPr>
        <a:xfrm>
          <a:off x="0" y="2141468"/>
          <a:ext cx="11381766" cy="5215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85C07-0886-4E69-879D-7BF214FC8C26}">
      <dsp:nvSpPr>
        <dsp:cNvPr id="0" name=""/>
        <dsp:cNvSpPr/>
      </dsp:nvSpPr>
      <dsp:spPr>
        <a:xfrm>
          <a:off x="157757" y="2258808"/>
          <a:ext cx="287112" cy="2868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4261D-3543-4DD7-8D85-1539E4659F7C}">
      <dsp:nvSpPr>
        <dsp:cNvPr id="0" name=""/>
        <dsp:cNvSpPr/>
      </dsp:nvSpPr>
      <dsp:spPr>
        <a:xfrm>
          <a:off x="602627" y="2141468"/>
          <a:ext cx="10751913" cy="57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68" tIns="60368" rIns="60368" bIns="603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Enables lenders to extend conservation credit to some farmers who are </a:t>
          </a:r>
          <a:r>
            <a:rPr lang="en-US" sz="1400" b="1" kern="1200"/>
            <a:t>not</a:t>
          </a:r>
          <a:r>
            <a:rPr lang="en-US" sz="1400" kern="1200"/>
            <a:t> eligible for Guaranteed FO’s or OL’s.</a:t>
          </a:r>
        </a:p>
      </dsp:txBody>
      <dsp:txXfrm>
        <a:off x="602627" y="2141468"/>
        <a:ext cx="10751913" cy="570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EC90F-0670-4D7D-A038-8147CFE8EE27}">
      <dsp:nvSpPr>
        <dsp:cNvPr id="0" name=""/>
        <dsp:cNvSpPr/>
      </dsp:nvSpPr>
      <dsp:spPr>
        <a:xfrm>
          <a:off x="340838" y="844979"/>
          <a:ext cx="927561" cy="9275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48357-2563-43EC-BEE3-153378BAA82B}">
      <dsp:nvSpPr>
        <dsp:cNvPr id="0" name=""/>
        <dsp:cNvSpPr/>
      </dsp:nvSpPr>
      <dsp:spPr>
        <a:xfrm>
          <a:off x="535626" y="1039767"/>
          <a:ext cx="537985" cy="5379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10175-4962-49E3-868C-538753966059}">
      <dsp:nvSpPr>
        <dsp:cNvPr id="0" name=""/>
        <dsp:cNvSpPr/>
      </dsp:nvSpPr>
      <dsp:spPr>
        <a:xfrm>
          <a:off x="1467164" y="844979"/>
          <a:ext cx="2186395" cy="9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program allows Beginning Farmers and Family Farmers experiencing financial distress who otherwise would not qualify for a commercial loan.</a:t>
          </a:r>
        </a:p>
      </dsp:txBody>
      <dsp:txXfrm>
        <a:off x="1467164" y="844979"/>
        <a:ext cx="2186395" cy="927561"/>
      </dsp:txXfrm>
    </dsp:sp>
    <dsp:sp modelId="{59C6763E-D38A-4038-8145-9BC4B270AE03}">
      <dsp:nvSpPr>
        <dsp:cNvPr id="0" name=""/>
        <dsp:cNvSpPr/>
      </dsp:nvSpPr>
      <dsp:spPr>
        <a:xfrm>
          <a:off x="4034522" y="844979"/>
          <a:ext cx="927561" cy="9275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80C6-3DCC-4662-A2B8-2457000B2807}">
      <dsp:nvSpPr>
        <dsp:cNvPr id="0" name=""/>
        <dsp:cNvSpPr/>
      </dsp:nvSpPr>
      <dsp:spPr>
        <a:xfrm>
          <a:off x="4229310" y="1039767"/>
          <a:ext cx="537985" cy="537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2AB41-08A4-426B-B834-5C007034F9C5}">
      <dsp:nvSpPr>
        <dsp:cNvPr id="0" name=""/>
        <dsp:cNvSpPr/>
      </dsp:nvSpPr>
      <dsp:spPr>
        <a:xfrm>
          <a:off x="5160847" y="844979"/>
          <a:ext cx="2186395" cy="9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Farmers will receive credit at reasonable rates and terms to finance their current operation or to expand their business.</a:t>
          </a:r>
        </a:p>
      </dsp:txBody>
      <dsp:txXfrm>
        <a:off x="5160847" y="844979"/>
        <a:ext cx="2186395" cy="927561"/>
      </dsp:txXfrm>
    </dsp:sp>
    <dsp:sp modelId="{1B9C028E-B8DF-49C0-AE4C-DC47424DDA49}">
      <dsp:nvSpPr>
        <dsp:cNvPr id="0" name=""/>
        <dsp:cNvSpPr/>
      </dsp:nvSpPr>
      <dsp:spPr>
        <a:xfrm>
          <a:off x="7728206" y="844979"/>
          <a:ext cx="927561" cy="9275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0B3B2-C385-4575-82AA-4A67FF003B31}">
      <dsp:nvSpPr>
        <dsp:cNvPr id="0" name=""/>
        <dsp:cNvSpPr/>
      </dsp:nvSpPr>
      <dsp:spPr>
        <a:xfrm>
          <a:off x="7922994" y="1039767"/>
          <a:ext cx="537985" cy="5379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640C2-B266-468F-84CB-AD0BCAB2656A}">
      <dsp:nvSpPr>
        <dsp:cNvPr id="0" name=""/>
        <dsp:cNvSpPr/>
      </dsp:nvSpPr>
      <dsp:spPr>
        <a:xfrm>
          <a:off x="8854531" y="844979"/>
          <a:ext cx="2186395" cy="9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program will allow a collaboration with farmers and lenders to establish a working relationship before they are eligible for a Commercial Loan.</a:t>
          </a:r>
        </a:p>
      </dsp:txBody>
      <dsp:txXfrm>
        <a:off x="8854531" y="844979"/>
        <a:ext cx="2186395" cy="927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D5569-69AC-45A7-8584-ACC50930F04D}">
      <dsp:nvSpPr>
        <dsp:cNvPr id="0" name=""/>
        <dsp:cNvSpPr/>
      </dsp:nvSpPr>
      <dsp:spPr>
        <a:xfrm>
          <a:off x="0" y="0"/>
          <a:ext cx="9105412" cy="991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</a:rPr>
            <a:t>Manage Credit Risk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program aims to provide lenders with a guarantee against the loss of a portion of the loan in an effort to facilitate credit availability to farmers.</a:t>
          </a:r>
        </a:p>
      </dsp:txBody>
      <dsp:txXfrm>
        <a:off x="29036" y="29036"/>
        <a:ext cx="7951885" cy="933290"/>
      </dsp:txXfrm>
    </dsp:sp>
    <dsp:sp modelId="{03BEABCC-ED50-40A9-9B6C-6A59EF40E769}">
      <dsp:nvSpPr>
        <dsp:cNvPr id="0" name=""/>
        <dsp:cNvSpPr/>
      </dsp:nvSpPr>
      <dsp:spPr>
        <a:xfrm>
          <a:off x="762578" y="1171609"/>
          <a:ext cx="9105412" cy="991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</a:rPr>
            <a:t>Increase Customers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Encourages lenders to provide affordable financing to farmers who are unable to obtain financing from conventional sources at reasonable rates and terms.</a:t>
          </a:r>
        </a:p>
      </dsp:txBody>
      <dsp:txXfrm>
        <a:off x="791614" y="1200645"/>
        <a:ext cx="7640377" cy="933290"/>
      </dsp:txXfrm>
    </dsp:sp>
    <dsp:sp modelId="{B6A038B5-F79F-40BC-B56D-C9FC9A40F82C}">
      <dsp:nvSpPr>
        <dsp:cNvPr id="0" name=""/>
        <dsp:cNvSpPr/>
      </dsp:nvSpPr>
      <dsp:spPr>
        <a:xfrm>
          <a:off x="1513774" y="2343219"/>
          <a:ext cx="9105412" cy="991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</a:rPr>
            <a:t>Improve liquidity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By selling loans on secondary market, the lender can free up additional funds to lend to other customers</a:t>
          </a:r>
        </a:p>
      </dsp:txBody>
      <dsp:txXfrm>
        <a:off x="1542810" y="2372255"/>
        <a:ext cx="7651758" cy="933290"/>
      </dsp:txXfrm>
    </dsp:sp>
    <dsp:sp modelId="{0F980B13-1BB5-4391-9284-4CF901910B37}">
      <dsp:nvSpPr>
        <dsp:cNvPr id="0" name=""/>
        <dsp:cNvSpPr/>
      </dsp:nvSpPr>
      <dsp:spPr>
        <a:xfrm>
          <a:off x="2276353" y="3505500"/>
          <a:ext cx="9105412" cy="991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</a:rPr>
            <a:t>Manage Interest rate Risk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By selling loans on the secondary market, the lender can offer fixed rates over a longer term.</a:t>
          </a:r>
        </a:p>
      </dsp:txBody>
      <dsp:txXfrm>
        <a:off x="2305389" y="3534536"/>
        <a:ext cx="7640377" cy="933290"/>
      </dsp:txXfrm>
    </dsp:sp>
    <dsp:sp modelId="{0C68878B-1EE3-4CFC-95BE-06C18C70D631}">
      <dsp:nvSpPr>
        <dsp:cNvPr id="0" name=""/>
        <dsp:cNvSpPr/>
      </dsp:nvSpPr>
      <dsp:spPr>
        <a:xfrm>
          <a:off x="8461027" y="759293"/>
          <a:ext cx="644385" cy="6443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606014" y="759293"/>
        <a:ext cx="354411" cy="484900"/>
      </dsp:txXfrm>
    </dsp:sp>
    <dsp:sp modelId="{2384D42F-6316-45E0-952E-CA5FA6CCED0C}">
      <dsp:nvSpPr>
        <dsp:cNvPr id="0" name=""/>
        <dsp:cNvSpPr/>
      </dsp:nvSpPr>
      <dsp:spPr>
        <a:xfrm>
          <a:off x="9223605" y="1930902"/>
          <a:ext cx="644385" cy="6443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9368592" y="1930902"/>
        <a:ext cx="354411" cy="484900"/>
      </dsp:txXfrm>
    </dsp:sp>
    <dsp:sp modelId="{BC7BB200-AF86-452B-9724-FED890216C2D}">
      <dsp:nvSpPr>
        <dsp:cNvPr id="0" name=""/>
        <dsp:cNvSpPr/>
      </dsp:nvSpPr>
      <dsp:spPr>
        <a:xfrm>
          <a:off x="9974802" y="3102512"/>
          <a:ext cx="644385" cy="6443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10119789" y="3102512"/>
        <a:ext cx="354411" cy="484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11690424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F6D990D-7148-4AB0-B70B-610C4E1FC5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245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E023135A-9DBD-43D4-B78B-218E55108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4007ADB3-A81C-4173-A520-5E9E7F324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Rectangle">
            <a:extLst>
              <a:ext uri="{FF2B5EF4-FFF2-40B4-BE49-F238E27FC236}">
                <a16:creationId xmlns:a16="http://schemas.microsoft.com/office/drawing/2014/main" id="{EF9F4156-6790-4E80-9424-B88EF82B9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521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D9421300-9FF3-4C26-A673-97FEA08476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76122" y="914400"/>
            <a:ext cx="2311078" cy="52196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417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2B434D1E-5311-4884-AA47-BBA36191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D9DF2AE3-157A-4EBA-BBDC-2629388C38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Rectangle 1">
            <a:extLst>
              <a:ext uri="{FF2B5EF4-FFF2-40B4-BE49-F238E27FC236}">
                <a16:creationId xmlns:a16="http://schemas.microsoft.com/office/drawing/2014/main" id="{7858EC9A-293D-4DC4-8D17-1C7CD6AB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2509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A7B37783-ECCB-4CEC-8DEF-782C6EDEE5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6122" y="914399"/>
            <a:ext cx="2311078" cy="2509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Rectangle 2">
            <a:extLst>
              <a:ext uri="{FF2B5EF4-FFF2-40B4-BE49-F238E27FC236}">
                <a16:creationId xmlns:a16="http://schemas.microsoft.com/office/drawing/2014/main" id="{9F74EC4E-08ED-4D5B-88C8-B35C6C457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3615159"/>
            <a:ext cx="2311078" cy="25189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A3DE705-66A6-4139-B2DC-D25F0EB45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76122" y="3615159"/>
            <a:ext cx="2311078" cy="25189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63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12E01219-4F6B-4A10-ACAC-FC1373C476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169AAC0-7FCA-410B-B4C3-56626F6790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Rectangle 1">
            <a:extLst>
              <a:ext uri="{FF2B5EF4-FFF2-40B4-BE49-F238E27FC236}">
                <a16:creationId xmlns:a16="http://schemas.microsoft.com/office/drawing/2014/main" id="{B56D0C75-5B98-46DE-9CDE-7848C98BC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16109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FA3DE705-66A6-4139-B2DC-D25F0EB45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76119" y="914400"/>
            <a:ext cx="2311077" cy="1607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Rectangle 2">
            <a:extLst>
              <a:ext uri="{FF2B5EF4-FFF2-40B4-BE49-F238E27FC236}">
                <a16:creationId xmlns:a16="http://schemas.microsoft.com/office/drawing/2014/main" id="{175A8299-EC36-407A-A79D-E8F21B491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1" y="2717074"/>
            <a:ext cx="2311078" cy="16109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CA84048-8C0E-492C-AC5F-197EB1BEC3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76118" y="2713658"/>
            <a:ext cx="2311077" cy="1607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Rectangle 3">
            <a:extLst>
              <a:ext uri="{FF2B5EF4-FFF2-40B4-BE49-F238E27FC236}">
                <a16:creationId xmlns:a16="http://schemas.microsoft.com/office/drawing/2014/main" id="{2A4E731A-EF94-4BF9-B8A8-ACC17649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4523165"/>
            <a:ext cx="2311078" cy="16109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1CFA84E-19F1-45F4-93A1-15252D4AA1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76117" y="4524872"/>
            <a:ext cx="2311077" cy="1607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7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AD0AA8-E444-47EF-89E5-736BB9B92D2D}"/>
              </a:ext>
            </a:extLst>
          </p:cNvPr>
          <p:cNvSpPr/>
          <p:nvPr userDrawn="1"/>
        </p:nvSpPr>
        <p:spPr>
          <a:xfrm>
            <a:off x="0" y="1255271"/>
            <a:ext cx="6032876" cy="4114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7CE488-345B-4087-B356-7841365FD68C}"/>
              </a:ext>
            </a:extLst>
          </p:cNvPr>
          <p:cNvSpPr/>
          <p:nvPr userDrawn="1"/>
        </p:nvSpPr>
        <p:spPr>
          <a:xfrm>
            <a:off x="6225172" y="1255271"/>
            <a:ext cx="290259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A83115-0EE0-4DD7-9EE2-BAE89C704D0C}"/>
              </a:ext>
            </a:extLst>
          </p:cNvPr>
          <p:cNvSpPr/>
          <p:nvPr userDrawn="1"/>
        </p:nvSpPr>
        <p:spPr>
          <a:xfrm>
            <a:off x="9320064" y="1255271"/>
            <a:ext cx="287193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266056-6F28-4FC4-A607-F9B804CA0388}"/>
              </a:ext>
            </a:extLst>
          </p:cNvPr>
          <p:cNvSpPr/>
          <p:nvPr userDrawn="1"/>
        </p:nvSpPr>
        <p:spPr>
          <a:xfrm>
            <a:off x="6225172" y="3495279"/>
            <a:ext cx="5966829" cy="187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C97D9E10-36DF-43A3-9452-DE4CDD54F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55713"/>
            <a:ext cx="6032500" cy="411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CE8192B-B4FF-4B3E-A295-05E256A8B9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5172" y="1255271"/>
            <a:ext cx="2902596" cy="2047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95BC4A1-8F6A-474B-A40F-E9BC331AA9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20064" y="1255714"/>
            <a:ext cx="2871936" cy="204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B2332BB-BA4A-47D7-A477-91535F93F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5172" y="3495279"/>
            <a:ext cx="5966828" cy="18736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53A51CD8-641B-4C4C-8732-51F14D4214B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5726430"/>
            <a:ext cx="7071356" cy="83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05675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DB4110C-F0A2-4ADD-AE63-1FC7F0E3B23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5726430"/>
            <a:ext cx="7071356" cy="83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46232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y Rectangle">
            <a:extLst>
              <a:ext uri="{FF2B5EF4-FFF2-40B4-BE49-F238E27FC236}">
                <a16:creationId xmlns:a16="http://schemas.microsoft.com/office/drawing/2014/main" id="{79F3FA21-32DA-4C38-8299-88FEFA2C3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55271"/>
            <a:ext cx="6032876" cy="41142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4B824948-7DE2-41F5-BE27-87349BE01F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1255271"/>
            <a:ext cx="5530431" cy="411420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A70739-026E-4B9F-A8C5-8058205D0AA7}"/>
              </a:ext>
            </a:extLst>
          </p:cNvPr>
          <p:cNvSpPr/>
          <p:nvPr userDrawn="1"/>
        </p:nvSpPr>
        <p:spPr>
          <a:xfrm>
            <a:off x="6225172" y="1255271"/>
            <a:ext cx="290259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E393653-42EA-4CD1-9134-AC75DD79569F}"/>
              </a:ext>
            </a:extLst>
          </p:cNvPr>
          <p:cNvSpPr/>
          <p:nvPr userDrawn="1"/>
        </p:nvSpPr>
        <p:spPr>
          <a:xfrm>
            <a:off x="9320064" y="1255271"/>
            <a:ext cx="287193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0B14B5B-CD68-4361-95C8-B6A835F8AE1F}"/>
              </a:ext>
            </a:extLst>
          </p:cNvPr>
          <p:cNvSpPr/>
          <p:nvPr userDrawn="1"/>
        </p:nvSpPr>
        <p:spPr>
          <a:xfrm>
            <a:off x="6225172" y="3495279"/>
            <a:ext cx="5966829" cy="187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80AC0F-1710-4D52-A7E0-538CAA25D9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5173" y="1255826"/>
            <a:ext cx="2902596" cy="2047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E77A1B9-A512-4501-9DAF-EB9FFE6E56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20065" y="1256269"/>
            <a:ext cx="2871936" cy="20472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D1462A7-C7E4-4DFA-80F9-708DEE0430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5173" y="3495834"/>
            <a:ext cx="5966828" cy="18736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4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Rectangle">
            <a:extLst>
              <a:ext uri="{FF2B5EF4-FFF2-40B4-BE49-F238E27FC236}">
                <a16:creationId xmlns:a16="http://schemas.microsoft.com/office/drawing/2014/main" id="{B09D283E-F7D5-43DA-A9E7-6E6474DF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90476" cy="6114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rey Rectangle">
            <a:extLst>
              <a:ext uri="{FF2B5EF4-FFF2-40B4-BE49-F238E27FC236}">
                <a16:creationId xmlns:a16="http://schemas.microsoft.com/office/drawing/2014/main" id="{FBC5E9AA-A200-4DBB-BA55-E6325E4F7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428112"/>
            <a:ext cx="12190476" cy="4307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PAC">
            <a:extLst>
              <a:ext uri="{FF2B5EF4-FFF2-40B4-BE49-F238E27FC236}">
                <a16:creationId xmlns:a16="http://schemas.microsoft.com/office/drawing/2014/main" id="{A120AAA3-22BC-47BA-AC64-814C7BCD486A}"/>
              </a:ext>
            </a:extLst>
          </p:cNvPr>
          <p:cNvSpPr txBox="1"/>
          <p:nvPr userDrawn="1"/>
        </p:nvSpPr>
        <p:spPr>
          <a:xfrm>
            <a:off x="205605" y="6507179"/>
            <a:ext cx="449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 PRODUCTION AND CONSERVATION</a:t>
            </a:r>
          </a:p>
        </p:txBody>
      </p:sp>
      <p:sp>
        <p:nvSpPr>
          <p:cNvPr id="6" name="FSA|NRCS|RMA|BC">
            <a:extLst>
              <a:ext uri="{FF2B5EF4-FFF2-40B4-BE49-F238E27FC236}">
                <a16:creationId xmlns:a16="http://schemas.microsoft.com/office/drawing/2014/main" id="{DA92B40F-55B6-4C69-A7EB-3AD64D641DAE}"/>
              </a:ext>
            </a:extLst>
          </p:cNvPr>
          <p:cNvSpPr txBox="1"/>
          <p:nvPr userDrawn="1"/>
        </p:nvSpPr>
        <p:spPr>
          <a:xfrm>
            <a:off x="7495554" y="6514437"/>
            <a:ext cx="449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| NRCS | RMA | Business Center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B7B5438-7ECB-466F-8401-C7E0FBEB74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8788" y="153112"/>
            <a:ext cx="1856583" cy="2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8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96">
          <p15:clr>
            <a:srgbClr val="F26B43"/>
          </p15:clr>
        </p15:guide>
        <p15:guide id="4" orient="horz" pos="4224">
          <p15:clr>
            <a:srgbClr val="F26B43"/>
          </p15:clr>
        </p15:guide>
        <p15:guide id="5" pos="384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3672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Rectangle">
            <a:extLst>
              <a:ext uri="{FF2B5EF4-FFF2-40B4-BE49-F238E27FC236}">
                <a16:creationId xmlns:a16="http://schemas.microsoft.com/office/drawing/2014/main" id="{B09D283E-F7D5-43DA-A9E7-6E6474DF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90476" cy="10604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rey Rectangle">
            <a:extLst>
              <a:ext uri="{FF2B5EF4-FFF2-40B4-BE49-F238E27FC236}">
                <a16:creationId xmlns:a16="http://schemas.microsoft.com/office/drawing/2014/main" id="{FBC5E9AA-A200-4DBB-BA55-E6325E4F7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5562149"/>
            <a:ext cx="12190476" cy="1295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6" name="FPAC Lockup">
            <a:extLst>
              <a:ext uri="{FF2B5EF4-FFF2-40B4-BE49-F238E27FC236}">
                <a16:creationId xmlns:a16="http://schemas.microsoft.com/office/drawing/2014/main" id="{DA92B40F-55B6-4C69-A7EB-3AD64D641DAE}"/>
              </a:ext>
            </a:extLst>
          </p:cNvPr>
          <p:cNvSpPr txBox="1"/>
          <p:nvPr userDrawn="1"/>
        </p:nvSpPr>
        <p:spPr>
          <a:xfrm>
            <a:off x="7495555" y="6146507"/>
            <a:ext cx="4490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 PRODUCTION AND CONSERVATION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| NRCS | RMA | Business Center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DB74064-0CAE-472F-8DD4-B1BD20D69E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446" y="303588"/>
            <a:ext cx="3230880" cy="4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6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192">
          <p15:clr>
            <a:srgbClr val="F26B43"/>
          </p15:clr>
        </p15:guide>
        <p15:guide id="4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sa.usda.gov/programs-and-services/farm-loan-programs/guaranteed-farm-loans/guaranteed-loans-lender-toolkit/index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b/benefits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4CDA93-C2CE-48E6-A324-A4BADC78A2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Guaranteed 101 Training</a:t>
            </a:r>
          </a:p>
        </p:txBody>
      </p:sp>
      <p:pic>
        <p:nvPicPr>
          <p:cNvPr id="21" name="Picture Placeholder 20" descr="A person sitting in a garden&#10;&#10;Description automatically generated with low confidence">
            <a:extLst>
              <a:ext uri="{FF2B5EF4-FFF2-40B4-BE49-F238E27FC236}">
                <a16:creationId xmlns:a16="http://schemas.microsoft.com/office/drawing/2014/main" id="{6422626D-26D8-49BB-A866-5741596475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737" b="2737"/>
          <a:stretch>
            <a:fillRect/>
          </a:stretch>
        </p:blipFill>
        <p:spPr/>
      </p:pic>
      <p:pic>
        <p:nvPicPr>
          <p:cNvPr id="15" name="Picture Placeholder 14" descr="A picture containing vegetable, plant, colorful&#10;&#10;Description automatically generated">
            <a:extLst>
              <a:ext uri="{FF2B5EF4-FFF2-40B4-BE49-F238E27FC236}">
                <a16:creationId xmlns:a16="http://schemas.microsoft.com/office/drawing/2014/main" id="{AF0F73E6-3602-44D6-85B3-53C480687C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31" b="331"/>
          <a:stretch>
            <a:fillRect/>
          </a:stretch>
        </p:blipFill>
        <p:spPr/>
      </p:pic>
      <p:pic>
        <p:nvPicPr>
          <p:cNvPr id="17" name="Picture Placeholder 16" descr="A rooster standing in a grassy area&#10;&#10;Description automatically generated with low confidence">
            <a:extLst>
              <a:ext uri="{FF2B5EF4-FFF2-40B4-BE49-F238E27FC236}">
                <a16:creationId xmlns:a16="http://schemas.microsoft.com/office/drawing/2014/main" id="{415F6813-FC4F-4870-B9C5-C684D2B517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621" r="2621"/>
          <a:stretch>
            <a:fillRect/>
          </a:stretch>
        </p:blipFill>
        <p:spPr/>
      </p:pic>
      <p:pic>
        <p:nvPicPr>
          <p:cNvPr id="13" name="Picture Placeholder 12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5E0C9437-F103-4F28-A17D-75388EECCF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9144" b="91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582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8162CB69-F014-EBC2-2B37-B0CC52081ED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3" y="1363785"/>
            <a:ext cx="10039739" cy="4897055"/>
          </a:xfrm>
        </p:spPr>
      </p:pic>
    </p:spTree>
    <p:extLst>
      <p:ext uri="{BB962C8B-B14F-4D97-AF65-F5344CB8AC3E}">
        <p14:creationId xmlns:p14="http://schemas.microsoft.com/office/powerpoint/2010/main" val="2237331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6850283D-3E2A-0B26-F8BF-1D0B22138BD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1363786"/>
            <a:ext cx="10664890" cy="4822410"/>
          </a:xfrm>
        </p:spPr>
      </p:pic>
    </p:spTree>
    <p:extLst>
      <p:ext uri="{BB962C8B-B14F-4D97-AF65-F5344CB8AC3E}">
        <p14:creationId xmlns:p14="http://schemas.microsoft.com/office/powerpoint/2010/main" val="374813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723901"/>
            <a:ext cx="11690424" cy="531082"/>
          </a:xfrm>
        </p:spPr>
        <p:txBody>
          <a:bodyPr/>
          <a:lstStyle/>
          <a:p>
            <a:r>
              <a:rPr lang="en-US" sz="2000" dirty="0"/>
              <a:t>Credit Examination and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59E8-CC0D-4DEA-9D0F-DB214BB6BE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506191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1" i="0" u="none" strike="noStrike" baseline="0" dirty="0">
                <a:latin typeface="TimesNewRomanPS-BoldMT"/>
              </a:rPr>
              <a:t>A lender must be subject to credit examination and supervision by an acceptable State or Federal regulatory agency</a:t>
            </a:r>
            <a:r>
              <a:rPr lang="en-US" sz="1600" b="0" i="0" u="none" strike="noStrike" baseline="0" dirty="0">
                <a:latin typeface="TimesNewRomanPSMT"/>
              </a:rPr>
              <a:t>. </a:t>
            </a:r>
            <a:r>
              <a:rPr lang="en-US" sz="1600" b="1" i="0" u="none" strike="noStrike" baseline="0" dirty="0">
                <a:latin typeface="TimesNewRomanPS-BoldMT"/>
              </a:rPr>
              <a:t>(7 CFR 762.105(b))</a:t>
            </a:r>
          </a:p>
          <a:p>
            <a:pPr marL="0" indent="0" algn="l">
              <a:buNone/>
            </a:pPr>
            <a:endParaRPr lang="en-US" sz="1600" b="1" dirty="0">
              <a:latin typeface="TimesNewRomanPS-BoldMT"/>
            </a:endParaRPr>
          </a:p>
          <a:p>
            <a:pPr algn="l"/>
            <a:r>
              <a:rPr lang="en-US" sz="1600" b="0" i="0" u="none" strike="noStrike" baseline="0" dirty="0">
                <a:latin typeface="TimesNewRomanPSMT"/>
              </a:rPr>
              <a:t>A regulator will typically review of the lender’s asset quality, management practices, financial condition, and compliance with applicable laws and regulations.</a:t>
            </a:r>
          </a:p>
          <a:p>
            <a:pPr algn="l"/>
            <a:r>
              <a:rPr lang="en-US" sz="1600" b="0" i="0" u="none" strike="noStrike" baseline="0" dirty="0">
                <a:latin typeface="TimesNewRomanPSMT"/>
              </a:rPr>
              <a:t>Supervision means the regulator has authority to require the lender to make changes to ensure safety and soundness.</a:t>
            </a:r>
          </a:p>
          <a:p>
            <a:pPr algn="l"/>
            <a:r>
              <a:rPr lang="en-US" sz="1600" dirty="0">
                <a:latin typeface="TimesNewRomanPSMT"/>
              </a:rPr>
              <a:t>Traditional regulators like FDIC, OCC, and Farm Credit Administration meet this standard (see 2-FLP Par. 46 C for a more complete list).</a:t>
            </a:r>
          </a:p>
          <a:p>
            <a:pPr algn="l"/>
            <a:r>
              <a:rPr lang="en-US" sz="1600" dirty="0">
                <a:latin typeface="TimesNewRomanPSMT"/>
              </a:rPr>
              <a:t>Other regulators may meet this standard but check with FSA first.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872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cument with text on it&#10;&#10;Description automatically generated">
            <a:extLst>
              <a:ext uri="{FF2B5EF4-FFF2-40B4-BE49-F238E27FC236}">
                <a16:creationId xmlns:a16="http://schemas.microsoft.com/office/drawing/2014/main" id="{E050FE3F-55A3-CAB3-9710-7EF37F82F5E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363786"/>
            <a:ext cx="9694505" cy="4770314"/>
          </a:xfrm>
        </p:spPr>
      </p:pic>
    </p:spTree>
    <p:extLst>
      <p:ext uri="{BB962C8B-B14F-4D97-AF65-F5344CB8AC3E}">
        <p14:creationId xmlns:p14="http://schemas.microsoft.com/office/powerpoint/2010/main" val="255719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574704D7-663D-2840-A6AC-A073B8485E7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21" y="1026367"/>
            <a:ext cx="8960528" cy="5234474"/>
          </a:xfrm>
        </p:spPr>
      </p:pic>
    </p:spTree>
    <p:extLst>
      <p:ext uri="{BB962C8B-B14F-4D97-AF65-F5344CB8AC3E}">
        <p14:creationId xmlns:p14="http://schemas.microsoft.com/office/powerpoint/2010/main" val="329125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C0D874E-6FF4-CC1E-18E4-18D63E9E7AA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662473"/>
            <a:ext cx="12017829" cy="5654351"/>
          </a:xfrm>
        </p:spPr>
      </p:pic>
    </p:spTree>
    <p:extLst>
      <p:ext uri="{BB962C8B-B14F-4D97-AF65-F5344CB8AC3E}">
        <p14:creationId xmlns:p14="http://schemas.microsoft.com/office/powerpoint/2010/main" val="4038550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arm with red buildings in a field&#10;&#10;Description automatically generated">
            <a:extLst>
              <a:ext uri="{FF2B5EF4-FFF2-40B4-BE49-F238E27FC236}">
                <a16:creationId xmlns:a16="http://schemas.microsoft.com/office/drawing/2014/main" id="{8B64D82B-E4CD-A157-E0AA-AB73F05CFAD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"/>
            <a:ext cx="12191999" cy="5682343"/>
          </a:xfrm>
        </p:spPr>
      </p:pic>
    </p:spTree>
    <p:extLst>
      <p:ext uri="{BB962C8B-B14F-4D97-AF65-F5344CB8AC3E}">
        <p14:creationId xmlns:p14="http://schemas.microsoft.com/office/powerpoint/2010/main" val="28509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farm vehicle in a field&#10;&#10;Description automatically generated">
            <a:extLst>
              <a:ext uri="{FF2B5EF4-FFF2-40B4-BE49-F238E27FC236}">
                <a16:creationId xmlns:a16="http://schemas.microsoft.com/office/drawing/2014/main" id="{944CD400-B8C6-9907-F93B-7B123E7057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118"/>
            <a:ext cx="11887200" cy="5626360"/>
          </a:xfrm>
        </p:spPr>
      </p:pic>
    </p:spTree>
    <p:extLst>
      <p:ext uri="{BB962C8B-B14F-4D97-AF65-F5344CB8AC3E}">
        <p14:creationId xmlns:p14="http://schemas.microsoft.com/office/powerpoint/2010/main" val="122243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field with rows of plants&#10;&#10;Description automatically generated">
            <a:extLst>
              <a:ext uri="{FF2B5EF4-FFF2-40B4-BE49-F238E27FC236}">
                <a16:creationId xmlns:a16="http://schemas.microsoft.com/office/drawing/2014/main" id="{043B67FF-737B-7D85-1780-B9B1F40CBEF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" y="746449"/>
            <a:ext cx="11635272" cy="5607698"/>
          </a:xfrm>
        </p:spPr>
      </p:pic>
    </p:spTree>
    <p:extLst>
      <p:ext uri="{BB962C8B-B14F-4D97-AF65-F5344CB8AC3E}">
        <p14:creationId xmlns:p14="http://schemas.microsoft.com/office/powerpoint/2010/main" val="200356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ack and white document with white text&#10;&#10;Description automatically generated">
            <a:extLst>
              <a:ext uri="{FF2B5EF4-FFF2-40B4-BE49-F238E27FC236}">
                <a16:creationId xmlns:a16="http://schemas.microsoft.com/office/drawing/2014/main" id="{6BA96004-E5B4-2411-61E9-3C29338EB50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578497"/>
            <a:ext cx="8733454" cy="5701005"/>
          </a:xfrm>
        </p:spPr>
      </p:pic>
    </p:spTree>
    <p:extLst>
      <p:ext uri="{BB962C8B-B14F-4D97-AF65-F5344CB8AC3E}">
        <p14:creationId xmlns:p14="http://schemas.microsoft.com/office/powerpoint/2010/main" val="211481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56AD1-63AE-C015-90F9-8D9278D5F8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868680"/>
            <a:ext cx="11381766" cy="5265419"/>
          </a:xfrm>
        </p:spPr>
        <p:txBody>
          <a:bodyPr/>
          <a:lstStyle/>
          <a:p>
            <a:r>
              <a:rPr lang="en-US" b="1" dirty="0"/>
              <a:t>Presenters: Nicole Massey, Sr. Loan Officer, LMD</a:t>
            </a:r>
          </a:p>
          <a:p>
            <a:pPr marL="0" indent="0">
              <a:buNone/>
            </a:pPr>
            <a:r>
              <a:rPr lang="en-US" b="1" dirty="0"/>
              <a:t> 		     Heather Laubenthal, Sr. Loan Officer, LMD</a:t>
            </a:r>
          </a:p>
          <a:p>
            <a:pPr marL="0" indent="0">
              <a:buNone/>
            </a:pPr>
            <a:r>
              <a:rPr lang="en-US" b="1" dirty="0"/>
              <a:t>		     Steven Dusek, Sr. Loan Officer, LSPMD</a:t>
            </a:r>
          </a:p>
          <a:p>
            <a:endParaRPr lang="en-US" b="1" dirty="0"/>
          </a:p>
          <a:p>
            <a:r>
              <a:rPr lang="en-US" b="1" dirty="0"/>
              <a:t>Q&amp;A Moderator:  Matt Henderson, Senior Loan Officer, Guaranteed Loan Making</a:t>
            </a:r>
          </a:p>
          <a:p>
            <a:endParaRPr lang="en-US" b="1" dirty="0"/>
          </a:p>
          <a:p>
            <a:r>
              <a:rPr lang="en-US" b="1" dirty="0"/>
              <a:t>Microsoft Teams Live Event</a:t>
            </a:r>
            <a:br>
              <a:rPr lang="en-US" b="1" dirty="0"/>
            </a:br>
            <a:r>
              <a:rPr lang="en-US" b="1" dirty="0"/>
              <a:t>               type questions into Q&amp;A</a:t>
            </a:r>
          </a:p>
          <a:p>
            <a:endParaRPr lang="en-US" b="1" dirty="0"/>
          </a:p>
          <a:p>
            <a:r>
              <a:rPr lang="en-US" b="1" dirty="0"/>
              <a:t>Recording, Slides, Q&amp;A will be posted to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40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yellow card with green text&#10;&#10;Description automatically generated">
            <a:extLst>
              <a:ext uri="{FF2B5EF4-FFF2-40B4-BE49-F238E27FC236}">
                <a16:creationId xmlns:a16="http://schemas.microsoft.com/office/drawing/2014/main" id="{3CFB3C4D-04CB-F7C4-D3FD-149F87297DE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90465"/>
            <a:ext cx="11653934" cy="5663682"/>
          </a:xfrm>
        </p:spPr>
      </p:pic>
    </p:spTree>
    <p:extLst>
      <p:ext uri="{BB962C8B-B14F-4D97-AF65-F5344CB8AC3E}">
        <p14:creationId xmlns:p14="http://schemas.microsoft.com/office/powerpoint/2010/main" val="357443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BCF7AF87-7BBE-C216-C1B7-8F70983533A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" y="727788"/>
            <a:ext cx="10823510" cy="5519056"/>
          </a:xfrm>
        </p:spPr>
      </p:pic>
    </p:spTree>
    <p:extLst>
      <p:ext uri="{BB962C8B-B14F-4D97-AF65-F5344CB8AC3E}">
        <p14:creationId xmlns:p14="http://schemas.microsoft.com/office/powerpoint/2010/main" val="187105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63CB52E7-4E2C-C8AD-80A9-F41EB434D62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" y="839755"/>
            <a:ext cx="10095722" cy="5505061"/>
          </a:xfrm>
        </p:spPr>
      </p:pic>
    </p:spTree>
    <p:extLst>
      <p:ext uri="{BB962C8B-B14F-4D97-AF65-F5344CB8AC3E}">
        <p14:creationId xmlns:p14="http://schemas.microsoft.com/office/powerpoint/2010/main" val="2247084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text with green text&#10;&#10;Description automatically generated">
            <a:extLst>
              <a:ext uri="{FF2B5EF4-FFF2-40B4-BE49-F238E27FC236}">
                <a16:creationId xmlns:a16="http://schemas.microsoft.com/office/drawing/2014/main" id="{EE9DC9C8-4D9F-E6C6-FFEA-3AE52D72C25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0" y="597158"/>
            <a:ext cx="8705461" cy="5738327"/>
          </a:xfrm>
        </p:spPr>
      </p:pic>
    </p:spTree>
    <p:extLst>
      <p:ext uri="{BB962C8B-B14F-4D97-AF65-F5344CB8AC3E}">
        <p14:creationId xmlns:p14="http://schemas.microsoft.com/office/powerpoint/2010/main" val="43587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cument with text on it&#10;&#10;Description automatically generated">
            <a:extLst>
              <a:ext uri="{FF2B5EF4-FFF2-40B4-BE49-F238E27FC236}">
                <a16:creationId xmlns:a16="http://schemas.microsoft.com/office/drawing/2014/main" id="{C6D41BC9-789C-8A10-B3B0-C749AEF5621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9" y="755779"/>
            <a:ext cx="9125338" cy="5533053"/>
          </a:xfrm>
        </p:spPr>
      </p:pic>
    </p:spTree>
    <p:extLst>
      <p:ext uri="{BB962C8B-B14F-4D97-AF65-F5344CB8AC3E}">
        <p14:creationId xmlns:p14="http://schemas.microsoft.com/office/powerpoint/2010/main" val="1960877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cument with text on it&#10;&#10;Description automatically generated">
            <a:extLst>
              <a:ext uri="{FF2B5EF4-FFF2-40B4-BE49-F238E27FC236}">
                <a16:creationId xmlns:a16="http://schemas.microsoft.com/office/drawing/2014/main" id="{C8A52709-BF41-7082-E1DD-514ACE7C3D4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" y="933061"/>
            <a:ext cx="9760751" cy="5201039"/>
          </a:xfrm>
        </p:spPr>
      </p:pic>
    </p:spTree>
    <p:extLst>
      <p:ext uri="{BB962C8B-B14F-4D97-AF65-F5344CB8AC3E}">
        <p14:creationId xmlns:p14="http://schemas.microsoft.com/office/powerpoint/2010/main" val="2370684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FD4A2D00-B4D1-45AF-D3BD-397460BD2AF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7" y="709127"/>
            <a:ext cx="10431331" cy="5411755"/>
          </a:xfrm>
        </p:spPr>
      </p:pic>
    </p:spTree>
    <p:extLst>
      <p:ext uri="{BB962C8B-B14F-4D97-AF65-F5344CB8AC3E}">
        <p14:creationId xmlns:p14="http://schemas.microsoft.com/office/powerpoint/2010/main" val="3280703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      Repayment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59E8-CC0D-4DEA-9D0F-DB214BB6BE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884783"/>
            <a:ext cx="11381766" cy="2164703"/>
          </a:xfrm>
        </p:spPr>
        <p:txBody>
          <a:bodyPr/>
          <a:lstStyle/>
          <a:p>
            <a:endParaRPr lang="en-US" dirty="0"/>
          </a:p>
          <a:p>
            <a:r>
              <a:rPr lang="en-US" sz="1800" dirty="0"/>
              <a:t>Term Operating Loans are normally repaid within 7 years</a:t>
            </a:r>
          </a:p>
          <a:p>
            <a:r>
              <a:rPr lang="en-US" sz="1800" dirty="0"/>
              <a:t>Farm Ownership Loans cannot exceed 40 years</a:t>
            </a:r>
          </a:p>
          <a:p>
            <a:r>
              <a:rPr lang="en-US" sz="1800" dirty="0"/>
              <a:t>Operating Lines of Credit may be advanced for up to 5 years and all advances must be repaid within 7 years of the date of the loan guarantee.</a:t>
            </a:r>
          </a:p>
        </p:txBody>
      </p:sp>
    </p:spTree>
    <p:extLst>
      <p:ext uri="{BB962C8B-B14F-4D97-AF65-F5344CB8AC3E}">
        <p14:creationId xmlns:p14="http://schemas.microsoft.com/office/powerpoint/2010/main" val="2590506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788" y="786051"/>
            <a:ext cx="11690424" cy="531082"/>
          </a:xfrm>
        </p:spPr>
        <p:txBody>
          <a:bodyPr/>
          <a:lstStyle/>
          <a:p>
            <a:r>
              <a:rPr lang="en-US" sz="2400" dirty="0"/>
              <a:t>Summary of Processing times</a:t>
            </a:r>
          </a:p>
        </p:txBody>
      </p:sp>
      <p:pic>
        <p:nvPicPr>
          <p:cNvPr id="5" name="Content Placeholder 4" descr="A stack of paper with a white background&#10;&#10;Description automatically generated">
            <a:extLst>
              <a:ext uri="{FF2B5EF4-FFF2-40B4-BE49-F238E27FC236}">
                <a16:creationId xmlns:a16="http://schemas.microsoft.com/office/drawing/2014/main" id="{614EC114-792B-ACED-21E3-47F3D6C1D1E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1627187"/>
            <a:ext cx="9255967" cy="4661645"/>
          </a:xfrm>
        </p:spPr>
      </p:pic>
    </p:spTree>
    <p:extLst>
      <p:ext uri="{BB962C8B-B14F-4D97-AF65-F5344CB8AC3E}">
        <p14:creationId xmlns:p14="http://schemas.microsoft.com/office/powerpoint/2010/main" val="43895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0B7349-697F-BB73-4CC5-F58408145A4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0" y="621792"/>
            <a:ext cx="12191999" cy="5852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85553-8AEC-EBE8-6B9E-DB3B4644613F}"/>
              </a:ext>
            </a:extLst>
          </p:cNvPr>
          <p:cNvSpPr txBox="1"/>
          <p:nvPr/>
        </p:nvSpPr>
        <p:spPr>
          <a:xfrm>
            <a:off x="2084832" y="2311628"/>
            <a:ext cx="82478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3"/>
                </a:solidFill>
              </a:rPr>
              <a:t>Guaranteed Loan Application Packages</a:t>
            </a:r>
          </a:p>
        </p:txBody>
      </p:sp>
    </p:spTree>
    <p:extLst>
      <p:ext uri="{BB962C8B-B14F-4D97-AF65-F5344CB8AC3E}">
        <p14:creationId xmlns:p14="http://schemas.microsoft.com/office/powerpoint/2010/main" val="1294797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What is the Purpose of a Guaranteed Loan?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9BFFC3D-4AAA-DCF1-21B3-83B526697C4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94353476"/>
              </p:ext>
            </p:extLst>
          </p:nvPr>
        </p:nvGraphicFramePr>
        <p:xfrm>
          <a:off x="505434" y="1886553"/>
          <a:ext cx="11381766" cy="271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374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2C053-3C24-AC8A-9CA6-417290DDF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832704"/>
            <a:ext cx="4000320" cy="337728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C31FD6-152A-C733-7D3D-03F4ACA9FF3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04054" y="1170432"/>
            <a:ext cx="8638781" cy="4345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9FC9A-CBED-1759-C394-6674AE9BA8AA}"/>
              </a:ext>
            </a:extLst>
          </p:cNvPr>
          <p:cNvSpPr txBox="1"/>
          <p:nvPr/>
        </p:nvSpPr>
        <p:spPr>
          <a:xfrm>
            <a:off x="3171634" y="5629579"/>
            <a:ext cx="6103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*EZ Dollar amounts based on outstanding principal.  SEL dollar amounts based on transaction amount.</a:t>
            </a:r>
          </a:p>
        </p:txBody>
      </p:sp>
    </p:spTree>
    <p:extLst>
      <p:ext uri="{BB962C8B-B14F-4D97-AF65-F5344CB8AC3E}">
        <p14:creationId xmlns:p14="http://schemas.microsoft.com/office/powerpoint/2010/main" val="2854956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CAE9E2-FE11-9406-4638-44AE34DDFC2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75011" y="1335453"/>
            <a:ext cx="1129686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6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67D5D-88BA-7AE0-3D21-74641E25440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08517" y="1161288"/>
            <a:ext cx="10721066" cy="3895344"/>
          </a:xfrm>
        </p:spPr>
      </p:pic>
    </p:spTree>
    <p:extLst>
      <p:ext uri="{BB962C8B-B14F-4D97-AF65-F5344CB8AC3E}">
        <p14:creationId xmlns:p14="http://schemas.microsoft.com/office/powerpoint/2010/main" val="3217197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EC6B16-6DA0-6190-1C9F-5E3D4F4B3D9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53910" y="886968"/>
            <a:ext cx="11191698" cy="5146548"/>
          </a:xfrm>
        </p:spPr>
      </p:pic>
    </p:spTree>
    <p:extLst>
      <p:ext uri="{BB962C8B-B14F-4D97-AF65-F5344CB8AC3E}">
        <p14:creationId xmlns:p14="http://schemas.microsoft.com/office/powerpoint/2010/main" val="1075495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160EC8-0F37-A409-EAFF-F66A9A69181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89312" y="804672"/>
            <a:ext cx="11877501" cy="5055108"/>
          </a:xfrm>
        </p:spPr>
      </p:pic>
    </p:spTree>
    <p:extLst>
      <p:ext uri="{BB962C8B-B14F-4D97-AF65-F5344CB8AC3E}">
        <p14:creationId xmlns:p14="http://schemas.microsoft.com/office/powerpoint/2010/main" val="3743173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845E6-C95F-025B-CCAF-28B698835E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FSA-2211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D4D70-91B3-DF2F-5A95-478B23AA026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78608" y="713192"/>
            <a:ext cx="7059167" cy="54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9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1D155-387E-7A2B-D30D-B3906C9EB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832704"/>
            <a:ext cx="2875608" cy="531082"/>
          </a:xfrm>
        </p:spPr>
        <p:txBody>
          <a:bodyPr/>
          <a:lstStyle/>
          <a:p>
            <a:r>
              <a:rPr lang="en-US" dirty="0"/>
              <a:t>FSA-2211 Refinance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F542DF-864B-05F9-EAED-F2EA6B36630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14808" y="666684"/>
            <a:ext cx="6990480" cy="54674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41670-211A-A202-5FBC-9E8F5E30CCA3}"/>
              </a:ext>
            </a:extLst>
          </p:cNvPr>
          <p:cNvSpPr/>
          <p:nvPr/>
        </p:nvSpPr>
        <p:spPr>
          <a:xfrm>
            <a:off x="3314807" y="2095501"/>
            <a:ext cx="6762643" cy="857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40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849D3C-9404-55D3-6C33-A8B4FAF1D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CBC9-8A93-27BE-35B1-DB060A2C650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2-FLP, Par. 3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What types of signatures are acceptable on forms from guaranteed lenders and applicants?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1600" dirty="0"/>
              <a:t>Hard copy form</a:t>
            </a:r>
          </a:p>
          <a:p>
            <a:r>
              <a:rPr lang="en-US" sz="1600" dirty="0"/>
              <a:t>Scanned / faxed copy of a handwritten signature</a:t>
            </a:r>
          </a:p>
          <a:p>
            <a:r>
              <a:rPr lang="en-US" sz="1600" dirty="0"/>
              <a:t>Emailed form with digital signature</a:t>
            </a:r>
          </a:p>
          <a:p>
            <a:r>
              <a:rPr lang="en-US" sz="1600" dirty="0"/>
              <a:t>Form submitted through USDA online services (</a:t>
            </a:r>
            <a:r>
              <a:rPr lang="en-US" sz="1600" dirty="0" err="1"/>
              <a:t>eForms</a:t>
            </a:r>
            <a:r>
              <a:rPr lang="en-US" sz="16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8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nds typing on laptop">
            <a:extLst>
              <a:ext uri="{FF2B5EF4-FFF2-40B4-BE49-F238E27FC236}">
                <a16:creationId xmlns:a16="http://schemas.microsoft.com/office/drawing/2014/main" id="{4653DAAE-838B-1227-A529-5EA184CB48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2776"/>
          <a:stretch/>
        </p:blipFill>
        <p:spPr>
          <a:xfrm>
            <a:off x="-1" y="598527"/>
            <a:ext cx="12188673" cy="586628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9D14E6-68BF-69F4-91AB-BEF5EA7049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3840" y="2897918"/>
            <a:ext cx="8381720" cy="531082"/>
          </a:xfrm>
        </p:spPr>
        <p:txBody>
          <a:bodyPr/>
          <a:lstStyle/>
          <a:p>
            <a:pPr algn="ctr"/>
            <a:r>
              <a:rPr lang="en-US" dirty="0"/>
              <a:t>Guaranteed Loan 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4196518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0AEC9-5D00-3BEA-3F32-FC1B5D4EBE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896112"/>
            <a:ext cx="11381766" cy="5237987"/>
          </a:xfrm>
        </p:spPr>
        <p:txBody>
          <a:bodyPr/>
          <a:lstStyle/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Most effective way to ensure timely application processing:</a:t>
            </a:r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COMPREHENSIVE LOAN NARRATIVE</a:t>
            </a:r>
          </a:p>
          <a:p>
            <a:pPr marL="0" indent="0" algn="ctr"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dirty="0"/>
              <a:t>*Refer to Exhibit 4.5 in 2-FLP for a guide on how to construct a loan narrative and review a sample guaranteed loan narrative</a:t>
            </a:r>
          </a:p>
          <a:p>
            <a:pPr marL="0" indent="0">
              <a:buNone/>
            </a:pPr>
            <a:endParaRPr lang="en-US" sz="4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9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415B0-4BF5-5013-03E6-8EC7D6945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832704"/>
            <a:ext cx="11690424" cy="576218"/>
          </a:xfrm>
        </p:spPr>
        <p:txBody>
          <a:bodyPr/>
          <a:lstStyle/>
          <a:p>
            <a:r>
              <a:rPr lang="en-US" sz="2000" dirty="0"/>
              <a:t>What is the Differences Between a Guaranteed Loan and a Direct Loan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E35A9-A42D-9F24-D0C6-F624F07A36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5083603" cy="450619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Guaranteed Loans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lender is FSA’s customer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interest rate and term is negotiated between the lender and the applicant.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Typically, there is a fee of 1.5% charged to the applicant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processing time-frame of a complete application can be 14 – 30 calendar days after the loan is determined complete (depending on the lender status).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lender is responsible for closing and servicing the loan once closed.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loan funds comes directly from the lender.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Loans are often sold on the secondary market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lender and applicant complete the Application for Guarantee and submit it to the FSA Center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60249-1B88-1648-EF12-264F71C8E708}"/>
              </a:ext>
            </a:extLst>
          </p:cNvPr>
          <p:cNvSpPr txBox="1"/>
          <p:nvPr/>
        </p:nvSpPr>
        <p:spPr>
          <a:xfrm>
            <a:off x="5878286" y="1627908"/>
            <a:ext cx="60089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 Loans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applicant is FSA’s customer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FSA determines the customer’s interest rate and term for the loan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no fee charged to the applicant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processing time-frame of a complete application is 60 calendar days after the loan application is determined complete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FSA is responsible for closing and servicing the loan once closed.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loan is funded directly by FSA.  The money comes from annual Congressional Appropriations received as part of the USDA Budget.  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Loans are not sold on the secondary market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FSA Service Center meets with the applicant to complete the application.</a:t>
            </a:r>
          </a:p>
        </p:txBody>
      </p:sp>
    </p:spTree>
    <p:extLst>
      <p:ext uri="{BB962C8B-B14F-4D97-AF65-F5344CB8AC3E}">
        <p14:creationId xmlns:p14="http://schemas.microsoft.com/office/powerpoint/2010/main" val="2682514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80FD82-A5DD-FD14-79D3-21F51CC1BE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Why a comprehensive narrative is so important -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A5CF4-021E-CE5B-1D02-D3E0B1C4DE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2121408"/>
            <a:ext cx="11381766" cy="401269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Reduces requests for additional information from FSA staff</a:t>
            </a:r>
          </a:p>
          <a:p>
            <a:r>
              <a:rPr lang="en-US" dirty="0"/>
              <a:t>Only source of background information FSA has on the applicant</a:t>
            </a:r>
          </a:p>
          <a:p>
            <a:r>
              <a:rPr lang="en-US" dirty="0"/>
              <a:t>Covers FSA eligibility beyond the checklist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18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B5640-3C64-273E-70B1-5EDF8B0C62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Three Most Important Items to Include: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16D800-9A89-C44D-A7EB-AC3190A8018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98604" y="2478025"/>
            <a:ext cx="10172713" cy="2490850"/>
          </a:xfrm>
        </p:spPr>
      </p:pic>
    </p:spTree>
    <p:extLst>
      <p:ext uri="{BB962C8B-B14F-4D97-AF65-F5344CB8AC3E}">
        <p14:creationId xmlns:p14="http://schemas.microsoft.com/office/powerpoint/2010/main" val="3756744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E03E09-E5B0-BF79-7246-97806F40F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Description of the Operation: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C4AE-0612-D46F-90B3-DBCDC737CC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Questions to be answered in the narrative: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lvl="1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Are they the operator?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Who is the legal operator? 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Who is the physical operator?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lvl="1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Is the operation a farm?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What commodities or products do the applicant’s produce?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Is the commodity an agricultural product?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lvl="1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Is the operation family size?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How much labor is provided by family members? Number of owner families involved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Size (quantity, dollars) compared to typical family farm for the area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Production quantity  (Acres farmed, head raised/sold)</a:t>
            </a:r>
          </a:p>
          <a:p>
            <a:pPr marL="1143000" marR="0" lvl="2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Any special factors  (Growth plans, past size vs. current)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5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D54036-1706-5B1A-3E0D-A9F1A6EA2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Credit History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BC33B-5FD3-C030-20DB-9895DDA6B75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 Don’t be silent on credit history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If negative - discuss late payments, low scores</a:t>
            </a:r>
          </a:p>
          <a:p>
            <a:pPr marL="685800" marR="0" lvl="1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How these were beyond borrower’s control</a:t>
            </a:r>
          </a:p>
          <a:p>
            <a:pPr marL="685800" marR="0" lvl="1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Why this is no longer a concern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 What about positive? (if there are no late payments, etc.)</a:t>
            </a:r>
          </a:p>
          <a:p>
            <a:pPr marL="685800" marR="0" lvl="1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If positive, can be brief - just note saying “credit history is strong with no history of late payments, and a credit score of …”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24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32581E-7A79-3154-6892-532AAC30AC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1481928"/>
            <a:ext cx="11690424" cy="531082"/>
          </a:xfrm>
        </p:spPr>
        <p:txBody>
          <a:bodyPr/>
          <a:lstStyle/>
          <a:p>
            <a:r>
              <a:rPr lang="en-US" sz="3600" dirty="0"/>
              <a:t>Test for Credit  (Why do you need the guarantee)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53E2F-2930-5822-39D7-1D7224FEB2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85762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8662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0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8662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Must be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based on some weakness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 cash flow, new enterprise, irregular performance history, rapid expansion, poor market, net worth, current capital position, limited collateral, new operator</a:t>
            </a:r>
          </a:p>
          <a:p>
            <a:pPr marL="728662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Consider other assets, including personal assets</a:t>
            </a:r>
          </a:p>
          <a:p>
            <a:pPr marL="728662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Selling on secondary market alone is not adequate. How do secondary market rates and terms necessary for operation’s success?  Need to show benefit to borrower.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88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817567-769F-0F22-359A-B87E4429E1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Other items to be addressed in the narrative: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3BAE2-DC82-D205-C584-D98FE85D26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000" dirty="0"/>
              <a:t>Location of land farmed</a:t>
            </a:r>
          </a:p>
          <a:p>
            <a:r>
              <a:rPr lang="en-US" sz="2000" dirty="0"/>
              <a:t>Loan proposal</a:t>
            </a:r>
          </a:p>
          <a:p>
            <a:r>
              <a:rPr lang="en-US" sz="2000" dirty="0"/>
              <a:t>Any other eligibility issues</a:t>
            </a:r>
          </a:p>
          <a:p>
            <a:r>
              <a:rPr lang="en-US" sz="2000" dirty="0"/>
              <a:t>5 C’s of Credit</a:t>
            </a:r>
          </a:p>
          <a:p>
            <a:pPr marL="0" indent="0">
              <a:buNone/>
            </a:pPr>
            <a:r>
              <a:rPr lang="en-US" sz="2000" dirty="0"/>
              <a:t>	Capital Analysis</a:t>
            </a:r>
          </a:p>
          <a:p>
            <a:pPr marL="0" indent="0">
              <a:buNone/>
            </a:pPr>
            <a:r>
              <a:rPr lang="en-US" sz="2000" dirty="0"/>
              <a:t>	Capacity Analysis</a:t>
            </a:r>
          </a:p>
          <a:p>
            <a:pPr marL="0" indent="0">
              <a:buNone/>
            </a:pPr>
            <a:r>
              <a:rPr lang="en-US" sz="2000" dirty="0"/>
              <a:t> 	Character Analysis</a:t>
            </a:r>
          </a:p>
          <a:p>
            <a:pPr marL="0" indent="0">
              <a:buNone/>
            </a:pPr>
            <a:r>
              <a:rPr lang="en-US" sz="2000" dirty="0"/>
              <a:t>	Collateral Analysis</a:t>
            </a:r>
          </a:p>
          <a:p>
            <a:pPr marL="0" indent="0">
              <a:buNone/>
            </a:pPr>
            <a:r>
              <a:rPr lang="en-US" sz="2000" dirty="0"/>
              <a:t>	Loan Conditions and Servicing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14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4B58FA-FF0A-D320-F73B-E6B48A04E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How does FSA evaluate Guaranteed Loan Requests?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17265-159A-A8A8-3C35-FFC722F528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363786"/>
            <a:ext cx="11381766" cy="5274757"/>
          </a:xfrm>
        </p:spPr>
        <p:txBody>
          <a:bodyPr/>
          <a:lstStyle/>
          <a:p>
            <a:pPr marL="0" indent="0">
              <a:buNone/>
            </a:pPr>
            <a:r>
              <a:rPr lang="en-US" sz="1700" b="1" dirty="0"/>
              <a:t>Utilize Lender’s Financial Information</a:t>
            </a:r>
          </a:p>
          <a:p>
            <a:pPr marL="0" indent="0">
              <a:buNone/>
            </a:pPr>
            <a:r>
              <a:rPr lang="en-US" sz="1700" dirty="0"/>
              <a:t>	-Are Cashflows  realistic and based on history? </a:t>
            </a:r>
          </a:p>
          <a:p>
            <a:pPr marL="0" indent="0">
              <a:buNone/>
            </a:pPr>
            <a:r>
              <a:rPr lang="en-US" sz="1700" dirty="0"/>
              <a:t>	-Has the debt/income been verified</a:t>
            </a:r>
          </a:p>
          <a:p>
            <a:pPr marL="0" indent="0">
              <a:buNone/>
            </a:pPr>
            <a:r>
              <a:rPr lang="en-US" sz="1700" dirty="0"/>
              <a:t>	-Family living</a:t>
            </a:r>
          </a:p>
          <a:p>
            <a:pPr marL="0" indent="0">
              <a:buNone/>
            </a:pPr>
            <a:r>
              <a:rPr lang="en-US" sz="1700" dirty="0"/>
              <a:t>	-Proposed repayment plan</a:t>
            </a:r>
          </a:p>
          <a:p>
            <a:pPr marL="0" indent="0">
              <a:buNone/>
            </a:pPr>
            <a:r>
              <a:rPr lang="en-US" sz="1700" dirty="0"/>
              <a:t>	- Refinancing- one time issue or underlying issues</a:t>
            </a:r>
          </a:p>
          <a:p>
            <a:pPr marL="0" indent="0">
              <a:buNone/>
            </a:pPr>
            <a:r>
              <a:rPr lang="en-US" sz="1700" b="1" dirty="0"/>
              <a:t>Lender Narrative Review</a:t>
            </a:r>
          </a:p>
          <a:p>
            <a:pPr marL="0" indent="0">
              <a:buNone/>
            </a:pPr>
            <a:r>
              <a:rPr lang="en-US" sz="1700" dirty="0"/>
              <a:t>	- Significant Deviations in the plan/Changes to the operation</a:t>
            </a:r>
          </a:p>
          <a:p>
            <a:pPr marL="0" indent="0">
              <a:buNone/>
            </a:pPr>
            <a:r>
              <a:rPr lang="en-US" sz="1700" dirty="0"/>
              <a:t>	- 5 C’s of credit and eligibility</a:t>
            </a:r>
          </a:p>
          <a:p>
            <a:pPr marL="0" indent="0">
              <a:buNone/>
            </a:pPr>
            <a:r>
              <a:rPr lang="en-US" sz="1700" b="1" dirty="0"/>
              <a:t>Collateral</a:t>
            </a:r>
          </a:p>
          <a:p>
            <a:pPr marL="0" indent="0">
              <a:buNone/>
            </a:pPr>
            <a:r>
              <a:rPr lang="en-US" sz="1700" dirty="0"/>
              <a:t>	- Adequate and identifiable</a:t>
            </a:r>
          </a:p>
          <a:p>
            <a:pPr marL="0" indent="0">
              <a:buNone/>
            </a:pPr>
            <a:r>
              <a:rPr lang="en-US" sz="1700" dirty="0"/>
              <a:t>	-Additional Collateral</a:t>
            </a:r>
          </a:p>
          <a:p>
            <a:pPr marL="0" indent="0">
              <a:buNone/>
            </a:pPr>
            <a:r>
              <a:rPr lang="en-US" sz="1700" b="1" dirty="0"/>
              <a:t>Conditions</a:t>
            </a:r>
          </a:p>
          <a:p>
            <a:pPr marL="0" indent="0">
              <a:buNone/>
            </a:pPr>
            <a:r>
              <a:rPr lang="en-US" sz="1700" dirty="0"/>
              <a:t>	-Interest Rate, term and fees meet FSA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18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EE3D05-D857-ED0E-0E10-1133A1EF7E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Lender Best Practices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11F91E-C770-2768-010B-539380EB882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486105" y="1710280"/>
            <a:ext cx="5419814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52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537CAE-09DE-C156-E7EA-8E3C0D571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FSA-2232 Conditional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EFD0-DC55-7D97-F1CE-524C499109E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Agency’s commitment to the lender that the loan is approved subject to conditions and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Will only be issued when the funds have been obligated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Contains important information on:</a:t>
            </a:r>
          </a:p>
          <a:p>
            <a:pPr marL="1028700" lvl="1" indent="-342900"/>
            <a:r>
              <a:rPr lang="en-US" sz="2000" dirty="0"/>
              <a:t>Loan Purposes and fee</a:t>
            </a:r>
          </a:p>
          <a:p>
            <a:pPr marL="1028700" lvl="1" indent="-342900"/>
            <a:r>
              <a:rPr lang="en-US" sz="2000" dirty="0"/>
              <a:t>Interest rate and terms</a:t>
            </a:r>
          </a:p>
          <a:p>
            <a:pPr marL="1028700" lvl="1" indent="-342900"/>
            <a:r>
              <a:rPr lang="en-US" sz="2000" dirty="0"/>
              <a:t>Security for the loan </a:t>
            </a:r>
          </a:p>
          <a:p>
            <a:pPr marL="1028700" lvl="1" indent="-342900"/>
            <a:r>
              <a:rPr lang="en-US" sz="2000" dirty="0"/>
              <a:t>Conditions to be met before closing</a:t>
            </a:r>
          </a:p>
          <a:p>
            <a:pPr marL="1028700" lvl="1" indent="-342900"/>
            <a:endParaRPr lang="en-US" sz="1600" dirty="0"/>
          </a:p>
          <a:p>
            <a:pPr marL="1028700" lvl="1" indent="-342900"/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IMPORTANT:  </a:t>
            </a:r>
            <a:r>
              <a:rPr lang="en-US" sz="2400" dirty="0">
                <a:solidFill>
                  <a:srgbClr val="FF0000"/>
                </a:solidFill>
              </a:rPr>
              <a:t>Lenders cannot close a guaranteed loan or begin ground disturbance prior to receiving this document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87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620CB6-8CAC-D8D3-AF62-387FF8EA33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Closing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1AF9E-E401-7BF2-C140-94E60585C6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000" b="1" dirty="0"/>
              <a:t>Lender accepts the conditions on the FSA-2232 and returns to FSA</a:t>
            </a:r>
          </a:p>
          <a:p>
            <a:endParaRPr lang="en-US" sz="2000" b="1" dirty="0"/>
          </a:p>
          <a:p>
            <a:r>
              <a:rPr lang="en-US" sz="2000" b="1" dirty="0"/>
              <a:t>Lender closes the loan and submits the following to FSA</a:t>
            </a:r>
          </a:p>
          <a:p>
            <a:pPr marL="0" indent="0">
              <a:buNone/>
            </a:pPr>
            <a:endParaRPr lang="en-US" sz="2000" b="1" dirty="0"/>
          </a:p>
          <a:p>
            <a:pPr lvl="1"/>
            <a:r>
              <a:rPr lang="en-US" sz="2000" dirty="0"/>
              <a:t>FSA- 2236 “Guaranteed Loan Closing Report and Lender Certification”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Guarantee Fee: Loan Amount x % guaranteed x 1.5%</a:t>
            </a:r>
          </a:p>
          <a:p>
            <a:pPr marL="914400" lvl="2" indent="0">
              <a:buNone/>
            </a:pPr>
            <a:r>
              <a:rPr lang="en-US" dirty="0"/>
              <a:t>Example: $100,000 x 90% x 1.5% = $1,350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sz="2000" dirty="0"/>
              <a:t>A copy of the executed promissory note or loan agreement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FSA reviews the closing documents and executes the FSA-2235 “Loan Guarantee”</a:t>
            </a:r>
          </a:p>
        </p:txBody>
      </p:sp>
    </p:spTree>
    <p:extLst>
      <p:ext uri="{BB962C8B-B14F-4D97-AF65-F5344CB8AC3E}">
        <p14:creationId xmlns:p14="http://schemas.microsoft.com/office/powerpoint/2010/main" val="420508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What Guaranteed Loans cannot be used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59E8-CC0D-4DEA-9D0F-DB214BB6BE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598212"/>
            <a:ext cx="11381766" cy="395974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3"/>
                </a:solidFill>
              </a:rPr>
              <a:t>A non-eligible enterprise is a business that does not meet the criteria for a farm loan such as: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Producing exotic animals, birds or aquatic organisms ( there is no established or stable market for them or production)</a:t>
            </a:r>
          </a:p>
          <a:p>
            <a:r>
              <a:rPr lang="en-US" sz="1600" dirty="0"/>
              <a:t>Produce non-farm animals, birds or aquatic organisms ordinarily used for pets or companionship and not typically associated with human consumption, fiber or draft use.</a:t>
            </a:r>
          </a:p>
          <a:p>
            <a:r>
              <a:rPr lang="en-US" sz="1600" dirty="0"/>
              <a:t>Products not produced by the farming operation</a:t>
            </a:r>
          </a:p>
          <a:p>
            <a:r>
              <a:rPr lang="en-US" sz="1600" dirty="0"/>
              <a:t>Processes or markets farm products when majority of the commodities processed or marketed are not produced by the farming operation.</a:t>
            </a:r>
          </a:p>
        </p:txBody>
      </p:sp>
    </p:spTree>
    <p:extLst>
      <p:ext uri="{BB962C8B-B14F-4D97-AF65-F5344CB8AC3E}">
        <p14:creationId xmlns:p14="http://schemas.microsoft.com/office/powerpoint/2010/main" val="3406581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93203-4185-C1DE-1899-73870FE24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Application Process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E372F6-D1C9-481A-1DED-4862569C39B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58952" y="1655064"/>
            <a:ext cx="10527142" cy="46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2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8AD101-4114-53B5-93E3-83EAED682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What comes next: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B9178-5B99-478D-82AE-61D55AED7B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Routine Servicing</a:t>
            </a:r>
          </a:p>
          <a:p>
            <a:pPr marL="1143000" lvl="1" indent="-457200"/>
            <a:r>
              <a:rPr lang="en-US" dirty="0"/>
              <a:t>FSA- 2241 Guaranteed Farm Loan Status Reports (semi-annual)</a:t>
            </a:r>
          </a:p>
          <a:p>
            <a:pPr marL="1143000" lvl="1" indent="-457200"/>
            <a:r>
              <a:rPr lang="en-US" dirty="0"/>
              <a:t>FSA-2248  Guaranteed Farm Loan Default Status Report</a:t>
            </a:r>
          </a:p>
          <a:p>
            <a:pPr marL="1143000" lvl="1" indent="-457200"/>
            <a:r>
              <a:rPr lang="en-US" dirty="0"/>
              <a:t>Perform annual analysis of borrower’s  financial condition</a:t>
            </a:r>
          </a:p>
          <a:p>
            <a:pPr marL="1143000" lvl="1" indent="-457200"/>
            <a:r>
              <a:rPr lang="en-US" dirty="0"/>
              <a:t>Concurrence to advance on subsequent year line of credit</a:t>
            </a:r>
          </a:p>
          <a:p>
            <a:pPr marL="1143000" lvl="1" indent="-457200"/>
            <a:r>
              <a:rPr lang="en-US" dirty="0"/>
              <a:t>Concurrence for debt acquired outside the guarantee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65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8DC4A-BFD3-B231-7D4A-2385E64B1D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Ongoing Training Ideas: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8ABA3-91FD-41EA-7714-19D97B3AFC3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endParaRPr lang="en-US" sz="3200" b="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0" dirty="0">
                <a:solidFill>
                  <a:schemeClr val="tx1"/>
                </a:solidFill>
              </a:rPr>
              <a:t>Environmental Training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0" dirty="0">
                <a:solidFill>
                  <a:schemeClr val="tx1"/>
                </a:solidFill>
              </a:rPr>
              <a:t>Guaranteed Servicing Responsibilities/Loss Claims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0" dirty="0">
                <a:solidFill>
                  <a:schemeClr val="tx1"/>
                </a:solidFill>
              </a:rPr>
              <a:t>FSA Modernization Efforts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0" dirty="0">
                <a:solidFill>
                  <a:schemeClr val="tx1"/>
                </a:solidFill>
              </a:rPr>
              <a:t>What would you recommend?</a:t>
            </a:r>
          </a:p>
          <a:p>
            <a:pPr marL="11430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Heather.laubenthal@usda.gov</a:t>
            </a:r>
            <a:endParaRPr lang="en-US" sz="2800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69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01FD8-7165-043D-073C-7FDBA77B18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Lender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F357F-C6EA-3EE3-FE8B-138F00FCE4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542183"/>
            <a:ext cx="11381766" cy="4506191"/>
          </a:xfrm>
        </p:spPr>
        <p:txBody>
          <a:bodyPr/>
          <a:lstStyle/>
          <a:p>
            <a:r>
              <a:rPr lang="en-US" dirty="0"/>
              <a:t>Lender Toolkit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https://www.fsa.usda.gov/programs-and-services/farm-loan-programs/guaranteed-farm-loans/guaranteed-loans-lender-toolkit/index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Public Forms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https://forms.sc.egov.usda.gov/eForms/searchAction.do?pageAction=BrowseForms&amp;_MenuAction=Yes</a:t>
            </a:r>
          </a:p>
        </p:txBody>
      </p:sp>
    </p:spTree>
    <p:extLst>
      <p:ext uri="{BB962C8B-B14F-4D97-AF65-F5344CB8AC3E}">
        <p14:creationId xmlns:p14="http://schemas.microsoft.com/office/powerpoint/2010/main" val="1524277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99C0E9-5FE0-A6A8-2C8C-040782D7AC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7744" y="2442048"/>
            <a:ext cx="11690424" cy="531082"/>
          </a:xfrm>
        </p:spPr>
        <p:txBody>
          <a:bodyPr/>
          <a:lstStyle/>
          <a:p>
            <a:pPr algn="ctr"/>
            <a:r>
              <a:rPr lang="en-US" sz="9600" dirty="0"/>
              <a:t>Questions?</a:t>
            </a:r>
          </a:p>
          <a:p>
            <a:pPr algn="ctr"/>
            <a:endParaRPr lang="en-US" dirty="0"/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All Q&amp;As will be posted on the lender toolkit website at a later date.</a:t>
            </a:r>
          </a:p>
        </p:txBody>
      </p:sp>
    </p:spTree>
    <p:extLst>
      <p:ext uri="{BB962C8B-B14F-4D97-AF65-F5344CB8AC3E}">
        <p14:creationId xmlns:p14="http://schemas.microsoft.com/office/powerpoint/2010/main" val="426814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 Guaranteed Loan Benefits</a:t>
            </a:r>
          </a:p>
        </p:txBody>
      </p:sp>
      <p:pic>
        <p:nvPicPr>
          <p:cNvPr id="5" name="Content Placeholder 4" descr="A chalkboard with a word written on it&#10;&#10;Description automatically generated">
            <a:extLst>
              <a:ext uri="{FF2B5EF4-FFF2-40B4-BE49-F238E27FC236}">
                <a16:creationId xmlns:a16="http://schemas.microsoft.com/office/drawing/2014/main" id="{4741C2E3-D6CB-8082-C1E9-266A967C150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9878" y="1249689"/>
            <a:ext cx="11575346" cy="5151111"/>
          </a:xfrm>
        </p:spPr>
      </p:pic>
    </p:spTree>
    <p:extLst>
      <p:ext uri="{BB962C8B-B14F-4D97-AF65-F5344CB8AC3E}">
        <p14:creationId xmlns:p14="http://schemas.microsoft.com/office/powerpoint/2010/main" val="373597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Benefits to Applicants Participating in the Guaranteed Loan Program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BDA35290-545B-38E3-FB3B-ACA92027B63F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05434" y="1627908"/>
          <a:ext cx="11381766" cy="2617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815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Benefits to Lenders Participating in the Guaranteed Loan Program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96609DD-77AA-D903-C743-54E029AB790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469572235"/>
              </p:ext>
            </p:extLst>
          </p:nvPr>
        </p:nvGraphicFramePr>
        <p:xfrm>
          <a:off x="505434" y="1683892"/>
          <a:ext cx="11381766" cy="4506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8507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Classification of Lenders</a:t>
            </a:r>
          </a:p>
        </p:txBody>
      </p:sp>
      <p:pic>
        <p:nvPicPr>
          <p:cNvPr id="5" name="Content Placeholder 4" descr="A close-up of a file folder&#10;&#10;Description automatically generated">
            <a:extLst>
              <a:ext uri="{FF2B5EF4-FFF2-40B4-BE49-F238E27FC236}">
                <a16:creationId xmlns:a16="http://schemas.microsoft.com/office/drawing/2014/main" id="{438E8F07-F45E-CCD0-E4ED-76BAFEFED37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1363786"/>
            <a:ext cx="11140750" cy="4971700"/>
          </a:xfrm>
        </p:spPr>
      </p:pic>
    </p:spTree>
    <p:extLst>
      <p:ext uri="{BB962C8B-B14F-4D97-AF65-F5344CB8AC3E}">
        <p14:creationId xmlns:p14="http://schemas.microsoft.com/office/powerpoint/2010/main" val="3132888117"/>
      </p:ext>
    </p:extLst>
  </p:cSld>
  <p:clrMapOvr>
    <a:masterClrMapping/>
  </p:clrMapOvr>
</p:sld>
</file>

<file path=ppt/theme/theme1.xml><?xml version="1.0" encoding="utf-8"?>
<a:theme xmlns:a="http://schemas.openxmlformats.org/drawingml/2006/main" name="2_Body White">
  <a:themeElements>
    <a:clrScheme name="FSA">
      <a:dk1>
        <a:srgbClr val="595959"/>
      </a:dk1>
      <a:lt1>
        <a:sysClr val="window" lastClr="FFFFFF"/>
      </a:lt1>
      <a:dk2>
        <a:srgbClr val="00263E"/>
      </a:dk2>
      <a:lt2>
        <a:srgbClr val="E7E6E6"/>
      </a:lt2>
      <a:accent1>
        <a:srgbClr val="658D1B"/>
      </a:accent1>
      <a:accent2>
        <a:srgbClr val="00263E"/>
      </a:accent2>
      <a:accent3>
        <a:srgbClr val="A9431E"/>
      </a:accent3>
      <a:accent4>
        <a:srgbClr val="A4DBE8"/>
      </a:accent4>
      <a:accent5>
        <a:srgbClr val="DAAA00"/>
      </a:accent5>
      <a:accent6>
        <a:srgbClr val="006A52"/>
      </a:accent6>
      <a:hlink>
        <a:srgbClr val="658D1B"/>
      </a:hlink>
      <a:folHlink>
        <a:srgbClr val="A9431E"/>
      </a:folHlink>
    </a:clrScheme>
    <a:fontScheme name="FPAC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Page">
  <a:themeElements>
    <a:clrScheme name="FSA">
      <a:dk1>
        <a:sysClr val="windowText" lastClr="000000"/>
      </a:dk1>
      <a:lt1>
        <a:sysClr val="window" lastClr="FFFFFF"/>
      </a:lt1>
      <a:dk2>
        <a:srgbClr val="00263E"/>
      </a:dk2>
      <a:lt2>
        <a:srgbClr val="E7E6E6"/>
      </a:lt2>
      <a:accent1>
        <a:srgbClr val="658D1B"/>
      </a:accent1>
      <a:accent2>
        <a:srgbClr val="00263E"/>
      </a:accent2>
      <a:accent3>
        <a:srgbClr val="A9431E"/>
      </a:accent3>
      <a:accent4>
        <a:srgbClr val="A4DBE8"/>
      </a:accent4>
      <a:accent5>
        <a:srgbClr val="DAAA00"/>
      </a:accent5>
      <a:accent6>
        <a:srgbClr val="006A52"/>
      </a:accent6>
      <a:hlink>
        <a:srgbClr val="658D1B"/>
      </a:hlink>
      <a:folHlink>
        <a:srgbClr val="A943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1688</Words>
  <Application>Microsoft Office PowerPoint</Application>
  <PresentationFormat>Widescreen</PresentationFormat>
  <Paragraphs>205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Open Sans</vt:lpstr>
      <vt:lpstr>Segoe UI</vt:lpstr>
      <vt:lpstr>Times New Roman</vt:lpstr>
      <vt:lpstr>TimesNewRomanPS-BoldMT</vt:lpstr>
      <vt:lpstr>TimesNewRomanPSMT</vt:lpstr>
      <vt:lpstr>Wingdings</vt:lpstr>
      <vt:lpstr>2_Body White</vt:lpstr>
      <vt:lpstr>1_Title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Massey, Nicole - FPAC-FSA, DC</dc:creator>
  <cp:lastModifiedBy>Laubenthal, Heather - FPAC-FSA, IA</cp:lastModifiedBy>
  <cp:revision>14</cp:revision>
  <dcterms:created xsi:type="dcterms:W3CDTF">2024-01-08T22:04:11Z</dcterms:created>
  <dcterms:modified xsi:type="dcterms:W3CDTF">2024-01-18T15:20:20Z</dcterms:modified>
</cp:coreProperties>
</file>