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2" r:id="rId1"/>
  </p:sldMasterIdLst>
  <p:notesMasterIdLst>
    <p:notesMasterId r:id="rId50"/>
  </p:notesMasterIdLst>
  <p:sldIdLst>
    <p:sldId id="256" r:id="rId2"/>
    <p:sldId id="258" r:id="rId3"/>
    <p:sldId id="260" r:id="rId4"/>
    <p:sldId id="303" r:id="rId5"/>
    <p:sldId id="304" r:id="rId6"/>
    <p:sldId id="305" r:id="rId7"/>
    <p:sldId id="261" r:id="rId8"/>
    <p:sldId id="262" r:id="rId9"/>
    <p:sldId id="264" r:id="rId10"/>
    <p:sldId id="265" r:id="rId11"/>
    <p:sldId id="263"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9" r:id="rId45"/>
    <p:sldId id="300" r:id="rId46"/>
    <p:sldId id="301" r:id="rId47"/>
    <p:sldId id="302" r:id="rId48"/>
    <p:sldId id="30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ens, Jackie - FSA, Washington, DC" initials="PJ-FWD" lastIdx="1" clrIdx="0">
    <p:extLst>
      <p:ext uri="{19B8F6BF-5375-455C-9EA6-DF929625EA0E}">
        <p15:presenceInfo xmlns:p15="http://schemas.microsoft.com/office/powerpoint/2012/main" userId="S-1-5-21-2443529608-3098792306-3041422421-85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41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15T15:02:45.418"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8BDE8-D57D-4E4F-A82C-9863E3554FF1}" type="datetimeFigureOut">
              <a:rPr lang="en-US" smtClean="0"/>
              <a:t>10/17/2018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CA5FE-E8BC-4F78-8F8E-9E8B166B7865}" type="slidenum">
              <a:rPr lang="en-US" smtClean="0"/>
              <a:t>‹#›</a:t>
            </a:fld>
            <a:endParaRPr lang="en-US" dirty="0"/>
          </a:p>
        </p:txBody>
      </p:sp>
    </p:spTree>
    <p:extLst>
      <p:ext uri="{BB962C8B-B14F-4D97-AF65-F5344CB8AC3E}">
        <p14:creationId xmlns:p14="http://schemas.microsoft.com/office/powerpoint/2010/main" val="5342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CA5FE-E8BC-4F78-8F8E-9E8B166B7865}" type="slidenum">
              <a:rPr lang="en-US" smtClean="0"/>
              <a:t>1</a:t>
            </a:fld>
            <a:endParaRPr lang="en-US" dirty="0"/>
          </a:p>
        </p:txBody>
      </p:sp>
    </p:spTree>
    <p:extLst>
      <p:ext uri="{BB962C8B-B14F-4D97-AF65-F5344CB8AC3E}">
        <p14:creationId xmlns:p14="http://schemas.microsoft.com/office/powerpoint/2010/main" val="185848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AEC160-ACDD-474C-BAC6-9D7FB0258F62}" type="datetime1">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35644FB-88B9-4A8B-A29C-3F18531C3529}" type="slidenum">
              <a:rPr lang="en-US" smtClean="0"/>
              <a:t>‹#›</a:t>
            </a:fld>
            <a:endParaRPr lang="en-US" dirty="0"/>
          </a:p>
        </p:txBody>
      </p:sp>
    </p:spTree>
    <p:extLst>
      <p:ext uri="{BB962C8B-B14F-4D97-AF65-F5344CB8AC3E}">
        <p14:creationId xmlns:p14="http://schemas.microsoft.com/office/powerpoint/2010/main" val="160310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42168A-3E0C-42FF-BA7E-781A094802BB}" type="datetime1">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5644FB-88B9-4A8B-A29C-3F18531C3529}" type="slidenum">
              <a:rPr lang="en-US" smtClean="0"/>
              <a:t>‹#›</a:t>
            </a:fld>
            <a:endParaRPr lang="en-US" dirty="0"/>
          </a:p>
        </p:txBody>
      </p:sp>
    </p:spTree>
    <p:extLst>
      <p:ext uri="{BB962C8B-B14F-4D97-AF65-F5344CB8AC3E}">
        <p14:creationId xmlns:p14="http://schemas.microsoft.com/office/powerpoint/2010/main" val="94569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958224-FAE9-4E8D-9A3E-A6FAF8F7AD4C}" type="datetime1">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5644FB-88B9-4A8B-A29C-3F18531C3529}"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686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5F99736-7326-462E-ACC7-136492D405E1}" type="datetime1">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5644FB-88B9-4A8B-A29C-3F18531C3529}" type="slidenum">
              <a:rPr lang="en-US" smtClean="0"/>
              <a:t>‹#›</a:t>
            </a:fld>
            <a:endParaRPr lang="en-US" dirty="0"/>
          </a:p>
        </p:txBody>
      </p:sp>
    </p:spTree>
    <p:extLst>
      <p:ext uri="{BB962C8B-B14F-4D97-AF65-F5344CB8AC3E}">
        <p14:creationId xmlns:p14="http://schemas.microsoft.com/office/powerpoint/2010/main" val="3422959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98DB345-CA3A-4C77-AB34-F66BA5F9C2D6}" type="datetime1">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5644FB-88B9-4A8B-A29C-3F18531C3529}"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0980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79F4FD4-9377-48E8-8E01-804B107A818D}" type="datetime1">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5644FB-88B9-4A8B-A29C-3F18531C3529}" type="slidenum">
              <a:rPr lang="en-US" smtClean="0"/>
              <a:t>‹#›</a:t>
            </a:fld>
            <a:endParaRPr lang="en-US" dirty="0"/>
          </a:p>
        </p:txBody>
      </p:sp>
    </p:spTree>
    <p:extLst>
      <p:ext uri="{BB962C8B-B14F-4D97-AF65-F5344CB8AC3E}">
        <p14:creationId xmlns:p14="http://schemas.microsoft.com/office/powerpoint/2010/main" val="4141951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5E58A5-EE17-485B-BF7E-B9D69B2A87CA}" type="datetime1">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5644FB-88B9-4A8B-A29C-3F18531C3529}" type="slidenum">
              <a:rPr lang="en-US" smtClean="0"/>
              <a:t>‹#›</a:t>
            </a:fld>
            <a:endParaRPr lang="en-US" dirty="0"/>
          </a:p>
        </p:txBody>
      </p:sp>
    </p:spTree>
    <p:extLst>
      <p:ext uri="{BB962C8B-B14F-4D97-AF65-F5344CB8AC3E}">
        <p14:creationId xmlns:p14="http://schemas.microsoft.com/office/powerpoint/2010/main" val="229851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F1DD13-A5F2-4E65-B6CD-B297CB3CB690}" type="datetime1">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5644FB-88B9-4A8B-A29C-3F18531C3529}" type="slidenum">
              <a:rPr lang="en-US" smtClean="0"/>
              <a:t>‹#›</a:t>
            </a:fld>
            <a:endParaRPr lang="en-US" dirty="0"/>
          </a:p>
        </p:txBody>
      </p:sp>
    </p:spTree>
    <p:extLst>
      <p:ext uri="{BB962C8B-B14F-4D97-AF65-F5344CB8AC3E}">
        <p14:creationId xmlns:p14="http://schemas.microsoft.com/office/powerpoint/2010/main" val="126648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0BD4-0D1A-473E-9086-988D2615FDA3}" type="datetime1">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5644FB-88B9-4A8B-A29C-3F18531C3529}" type="slidenum">
              <a:rPr lang="en-US" smtClean="0"/>
              <a:t>‹#›</a:t>
            </a:fld>
            <a:endParaRPr lang="en-US" dirty="0"/>
          </a:p>
        </p:txBody>
      </p:sp>
    </p:spTree>
    <p:extLst>
      <p:ext uri="{BB962C8B-B14F-4D97-AF65-F5344CB8AC3E}">
        <p14:creationId xmlns:p14="http://schemas.microsoft.com/office/powerpoint/2010/main" val="365450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9D0DC5-783E-4D04-95FB-177E05A1999D}" type="datetime1">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5644FB-88B9-4A8B-A29C-3F18531C3529}" type="slidenum">
              <a:rPr lang="en-US" smtClean="0"/>
              <a:t>‹#›</a:t>
            </a:fld>
            <a:endParaRPr lang="en-US" dirty="0"/>
          </a:p>
        </p:txBody>
      </p:sp>
    </p:spTree>
    <p:extLst>
      <p:ext uri="{BB962C8B-B14F-4D97-AF65-F5344CB8AC3E}">
        <p14:creationId xmlns:p14="http://schemas.microsoft.com/office/powerpoint/2010/main" val="349288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B44529-B699-4E8A-A617-EA3642004160}" type="datetime1">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35644FB-88B9-4A8B-A29C-3F18531C3529}" type="slidenum">
              <a:rPr lang="en-US" smtClean="0"/>
              <a:t>‹#›</a:t>
            </a:fld>
            <a:endParaRPr lang="en-US" dirty="0"/>
          </a:p>
        </p:txBody>
      </p:sp>
    </p:spTree>
    <p:extLst>
      <p:ext uri="{BB962C8B-B14F-4D97-AF65-F5344CB8AC3E}">
        <p14:creationId xmlns:p14="http://schemas.microsoft.com/office/powerpoint/2010/main" val="295096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8187C7-51B8-4ACB-8923-50E66B0D6810}" type="datetime1">
              <a:rPr lang="en-US" smtClean="0"/>
              <a:t>10/17/2018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35644FB-88B9-4A8B-A29C-3F18531C3529}" type="slidenum">
              <a:rPr lang="en-US" smtClean="0"/>
              <a:t>‹#›</a:t>
            </a:fld>
            <a:endParaRPr lang="en-US" dirty="0"/>
          </a:p>
        </p:txBody>
      </p:sp>
    </p:spTree>
    <p:extLst>
      <p:ext uri="{BB962C8B-B14F-4D97-AF65-F5344CB8AC3E}">
        <p14:creationId xmlns:p14="http://schemas.microsoft.com/office/powerpoint/2010/main" val="183878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682660-5A98-44EF-A5D9-1407F79CED31}" type="datetime1">
              <a:rPr lang="en-US" smtClean="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35644FB-88B9-4A8B-A29C-3F18531C3529}" type="slidenum">
              <a:rPr lang="en-US" smtClean="0"/>
              <a:t>‹#›</a:t>
            </a:fld>
            <a:endParaRPr lang="en-US" dirty="0"/>
          </a:p>
        </p:txBody>
      </p:sp>
    </p:spTree>
    <p:extLst>
      <p:ext uri="{BB962C8B-B14F-4D97-AF65-F5344CB8AC3E}">
        <p14:creationId xmlns:p14="http://schemas.microsoft.com/office/powerpoint/2010/main" val="76118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D7620-3AB2-40A1-B515-B93A529FDCC7}" type="datetime1">
              <a:rPr lang="en-US" smtClean="0"/>
              <a:t>10/17/2018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35644FB-88B9-4A8B-A29C-3F18531C3529}" type="slidenum">
              <a:rPr lang="en-US" smtClean="0"/>
              <a:t>‹#›</a:t>
            </a:fld>
            <a:endParaRPr lang="en-US" dirty="0"/>
          </a:p>
        </p:txBody>
      </p:sp>
    </p:spTree>
    <p:extLst>
      <p:ext uri="{BB962C8B-B14F-4D97-AF65-F5344CB8AC3E}">
        <p14:creationId xmlns:p14="http://schemas.microsoft.com/office/powerpoint/2010/main" val="217764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9AA7B2-93C0-4EB1-B8F9-068EF29AF15D}" type="datetime1">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35644FB-88B9-4A8B-A29C-3F18531C3529}" type="slidenum">
              <a:rPr lang="en-US" smtClean="0"/>
              <a:t>‹#›</a:t>
            </a:fld>
            <a:endParaRPr lang="en-US" dirty="0"/>
          </a:p>
        </p:txBody>
      </p:sp>
    </p:spTree>
    <p:extLst>
      <p:ext uri="{BB962C8B-B14F-4D97-AF65-F5344CB8AC3E}">
        <p14:creationId xmlns:p14="http://schemas.microsoft.com/office/powerpoint/2010/main" val="4029018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7167A-9B16-485D-9DC4-A8864D5299C7}" type="datetime1">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5644FB-88B9-4A8B-A29C-3F18531C3529}" type="slidenum">
              <a:rPr lang="en-US" smtClean="0"/>
              <a:t>‹#›</a:t>
            </a:fld>
            <a:endParaRPr lang="en-US" dirty="0"/>
          </a:p>
        </p:txBody>
      </p:sp>
    </p:spTree>
    <p:extLst>
      <p:ext uri="{BB962C8B-B14F-4D97-AF65-F5344CB8AC3E}">
        <p14:creationId xmlns:p14="http://schemas.microsoft.com/office/powerpoint/2010/main" val="346168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0FE92B-FB98-4EAB-BA4B-7C30A40A5A5D}" type="datetime1">
              <a:rPr lang="en-US" smtClean="0"/>
              <a:t>10/17/2018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35644FB-88B9-4A8B-A29C-3F18531C3529}" type="slidenum">
              <a:rPr lang="en-US" smtClean="0"/>
              <a:t>‹#›</a:t>
            </a:fld>
            <a:endParaRPr lang="en-US" dirty="0"/>
          </a:p>
        </p:txBody>
      </p:sp>
    </p:spTree>
    <p:extLst>
      <p:ext uri="{BB962C8B-B14F-4D97-AF65-F5344CB8AC3E}">
        <p14:creationId xmlns:p14="http://schemas.microsoft.com/office/powerpoint/2010/main" val="173741197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pps.fsa.usda.gov/financial-inquirie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eauth.usda.gov/accountservices/ForgottenPassword/Step1_Forgotten%20Password.aspx" TargetMode="External"/><Relationship Id="rId2" Type="http://schemas.openxmlformats.org/officeDocument/2006/relationships/hyperlink" Target="https://identitymanager.eems.usda.gov/registration/index.aspx" TargetMode="External"/><Relationship Id="rId1" Type="http://schemas.openxmlformats.org/officeDocument/2006/relationships/slideLayout" Target="../slideLayouts/slideLayout2.xml"/><Relationship Id="rId5" Type="http://schemas.openxmlformats.org/officeDocument/2006/relationships/hyperlink" Target="https://www.eauth.usda.gov/accountservices/ChangePassword/Step1_ChangePassword.aspx" TargetMode="External"/><Relationship Id="rId4" Type="http://schemas.openxmlformats.org/officeDocument/2006/relationships/hyperlink" Target="https://www.eauth.usda.gov/accountservices/ForgottenUserID/Step1_EnterUserInfo.aspx"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INQUIRIES	</a:t>
            </a:r>
          </a:p>
        </p:txBody>
      </p:sp>
    </p:spTree>
    <p:extLst>
      <p:ext uri="{BB962C8B-B14F-4D97-AF65-F5344CB8AC3E}">
        <p14:creationId xmlns:p14="http://schemas.microsoft.com/office/powerpoint/2010/main" val="2583157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Summary (Continued)</a:t>
            </a:r>
          </a:p>
        </p:txBody>
      </p:sp>
      <p:sp>
        <p:nvSpPr>
          <p:cNvPr id="3" name="Content Placeholder 2"/>
          <p:cNvSpPr>
            <a:spLocks noGrp="1"/>
          </p:cNvSpPr>
          <p:nvPr>
            <p:ph idx="1"/>
          </p:nvPr>
        </p:nvSpPr>
        <p:spPr>
          <a:xfrm>
            <a:off x="2592925" y="1410510"/>
            <a:ext cx="8915400" cy="4941652"/>
          </a:xfrm>
        </p:spPr>
        <p:txBody>
          <a:bodyPr>
            <a:normAutofit/>
          </a:bodyPr>
          <a:lstStyle/>
          <a:p>
            <a:pPr marL="0" indent="0">
              <a:buNone/>
            </a:pPr>
            <a:r>
              <a:rPr lang="en-US" dirty="0"/>
              <a:t>The Customer Summary Screen displays the 5 most recent transactions for each of the following financial activities for the producer, if applicable:</a:t>
            </a:r>
          </a:p>
          <a:p>
            <a:r>
              <a:rPr lang="en-US" dirty="0"/>
              <a:t>“Payments” displays summary information on program payments</a:t>
            </a:r>
          </a:p>
          <a:p>
            <a:r>
              <a:rPr lang="en-US" dirty="0"/>
              <a:t>“Collections” displays collections received from the producer or on the producer’s behalf, including which program the collection was for and the amount of the collection</a:t>
            </a:r>
          </a:p>
          <a:p>
            <a:r>
              <a:rPr lang="en-US" dirty="0"/>
              <a:t>“Debts” displays the NRRS receivable ID, program, and outstanding principal for receivables and claims owed to FSA/CCC by the producer</a:t>
            </a:r>
          </a:p>
          <a:p>
            <a:r>
              <a:rPr lang="en-US" dirty="0"/>
              <a:t>“IRS Forms” displays a summary of amounts reported to IRS.</a:t>
            </a:r>
          </a:p>
          <a:p>
            <a:r>
              <a:rPr lang="en-US" dirty="0"/>
              <a:t>The user may select displayed records to view more details.</a:t>
            </a:r>
          </a:p>
          <a:p>
            <a:r>
              <a:rPr lang="en-US" dirty="0"/>
              <a:t>Each financial activity section on the Customer Summary Screen will display a link for user to “Search” for a specific item or range of items or “View All” records.</a:t>
            </a:r>
          </a:p>
          <a:p>
            <a:pPr marL="0" indent="0">
              <a:buNone/>
            </a:pPr>
            <a:r>
              <a:rPr lang="en-US" dirty="0"/>
              <a:t>All FI screens are read-only.</a:t>
            </a:r>
          </a:p>
        </p:txBody>
      </p:sp>
      <p:sp>
        <p:nvSpPr>
          <p:cNvPr id="4" name="Slide Number Placeholder 3"/>
          <p:cNvSpPr>
            <a:spLocks noGrp="1"/>
          </p:cNvSpPr>
          <p:nvPr>
            <p:ph type="sldNum" sz="quarter" idx="12"/>
          </p:nvPr>
        </p:nvSpPr>
        <p:spPr/>
        <p:txBody>
          <a:bodyPr/>
          <a:lstStyle/>
          <a:p>
            <a:fld id="{D35644FB-88B9-4A8B-A29C-3F18531C3529}" type="slidenum">
              <a:rPr lang="en-US" smtClean="0"/>
              <a:t>10</a:t>
            </a:fld>
            <a:endParaRPr lang="en-US" dirty="0"/>
          </a:p>
        </p:txBody>
      </p:sp>
      <p:pic>
        <p:nvPicPr>
          <p:cNvPr id="5" name="Picture 4"/>
          <p:cNvPicPr>
            <a:picLocks noChangeAspect="1"/>
          </p:cNvPicPr>
          <p:nvPr/>
        </p:nvPicPr>
        <p:blipFill>
          <a:blip r:embed="rId2"/>
          <a:stretch>
            <a:fillRect/>
          </a:stretch>
        </p:blipFill>
        <p:spPr>
          <a:xfrm>
            <a:off x="2081815" y="5736413"/>
            <a:ext cx="609653" cy="615749"/>
          </a:xfrm>
          <a:prstGeom prst="rect">
            <a:avLst/>
          </a:prstGeom>
        </p:spPr>
      </p:pic>
    </p:spTree>
    <p:extLst>
      <p:ext uri="{BB962C8B-B14F-4D97-AF65-F5344CB8AC3E}">
        <p14:creationId xmlns:p14="http://schemas.microsoft.com/office/powerpoint/2010/main" val="202714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Inquiries Standard Links</a:t>
            </a:r>
          </a:p>
        </p:txBody>
      </p:sp>
      <p:sp>
        <p:nvSpPr>
          <p:cNvPr id="3" name="Content Placeholder 2"/>
          <p:cNvSpPr>
            <a:spLocks noGrp="1"/>
          </p:cNvSpPr>
          <p:nvPr>
            <p:ph idx="1"/>
          </p:nvPr>
        </p:nvSpPr>
        <p:spPr/>
        <p:txBody>
          <a:bodyPr>
            <a:normAutofit lnSpcReduction="10000"/>
          </a:bodyPr>
          <a:lstStyle/>
          <a:p>
            <a:pPr marL="0" indent="0">
              <a:buNone/>
            </a:pPr>
            <a:r>
              <a:rPr lang="en-US" dirty="0"/>
              <a:t>The following links are standard throughout FI Menu on the left side of the screen to assist users with common functions.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400" b="1" dirty="0"/>
          </a:p>
          <a:p>
            <a:pPr marL="0" indent="0">
              <a:buNone/>
            </a:pPr>
            <a:r>
              <a:rPr lang="en-US" sz="1400" b="1" dirty="0"/>
              <a:t>Note: </a:t>
            </a:r>
            <a:r>
              <a:rPr lang="en-US" sz="1400" dirty="0"/>
              <a:t>Unless you are a representative with access to multiple producer accounts, you will not have the ‘Customer Search’ option.</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04132230"/>
              </p:ext>
            </p:extLst>
          </p:nvPr>
        </p:nvGraphicFramePr>
        <p:xfrm>
          <a:off x="2589213" y="2796540"/>
          <a:ext cx="8915400" cy="2377440"/>
        </p:xfrm>
        <a:graphic>
          <a:graphicData uri="http://schemas.openxmlformats.org/drawingml/2006/table">
            <a:tbl>
              <a:tblPr firstRow="1" firstCol="1" bandRow="1">
                <a:tableStyleId>{5C22544A-7EE6-4342-B048-85BDC9FD1C3A}</a:tableStyleId>
              </a:tblPr>
              <a:tblGrid>
                <a:gridCol w="2535573">
                  <a:extLst>
                    <a:ext uri="{9D8B030D-6E8A-4147-A177-3AD203B41FA5}">
                      <a16:colId xmlns:a16="http://schemas.microsoft.com/office/drawing/2014/main" xmlns="" val="20000"/>
                    </a:ext>
                  </a:extLst>
                </a:gridCol>
                <a:gridCol w="6379827">
                  <a:extLst>
                    <a:ext uri="{9D8B030D-6E8A-4147-A177-3AD203B41FA5}">
                      <a16:colId xmlns:a16="http://schemas.microsoft.com/office/drawing/2014/main" xmlns="" val="20001"/>
                    </a:ext>
                  </a:extLst>
                </a:gridCol>
              </a:tblGrid>
              <a:tr h="0">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Link</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Functions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65100">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Customer Search</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Allows user to search to look up a customer.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0">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Customer Summary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Allows users to view customer’s five most recent:</a:t>
                      </a:r>
                    </a:p>
                    <a:p>
                      <a:pPr marL="342900" marR="0" lvl="0" indent="-342900">
                        <a:spcBef>
                          <a:spcPts val="0"/>
                        </a:spcBef>
                        <a:spcAft>
                          <a:spcPts val="0"/>
                        </a:spcAft>
                        <a:buFont typeface="Symbol" panose="05050102010706020507" pitchFamily="18" charset="2"/>
                        <a:buChar char=""/>
                      </a:pPr>
                      <a:r>
                        <a:rPr lang="en-US" sz="1200" dirty="0">
                          <a:effectLst/>
                        </a:rPr>
                        <a:t>Payments</a:t>
                      </a:r>
                    </a:p>
                    <a:p>
                      <a:pPr marL="342900" marR="0" lvl="0" indent="-342900">
                        <a:spcBef>
                          <a:spcPts val="0"/>
                        </a:spcBef>
                        <a:spcAft>
                          <a:spcPts val="0"/>
                        </a:spcAft>
                        <a:buFont typeface="Symbol" panose="05050102010706020507" pitchFamily="18" charset="2"/>
                        <a:buChar char=""/>
                      </a:pPr>
                      <a:r>
                        <a:rPr lang="en-US" sz="1200" dirty="0">
                          <a:effectLst/>
                        </a:rPr>
                        <a:t>Collections</a:t>
                      </a:r>
                    </a:p>
                    <a:p>
                      <a:pPr marL="342900" marR="0" lvl="0" indent="-342900">
                        <a:spcBef>
                          <a:spcPts val="0"/>
                        </a:spcBef>
                        <a:spcAft>
                          <a:spcPts val="0"/>
                        </a:spcAft>
                        <a:buFont typeface="Symbol" panose="05050102010706020507" pitchFamily="18" charset="2"/>
                        <a:buChar char=""/>
                      </a:pPr>
                      <a:r>
                        <a:rPr lang="en-US" sz="1200" dirty="0">
                          <a:effectLst/>
                        </a:rPr>
                        <a:t>Debts</a:t>
                      </a:r>
                    </a:p>
                    <a:p>
                      <a:pPr marL="342900" marR="0" lvl="0" indent="-342900">
                        <a:spcBef>
                          <a:spcPts val="0"/>
                        </a:spcBef>
                        <a:spcAft>
                          <a:spcPts val="0"/>
                        </a:spcAft>
                        <a:buFont typeface="Symbol" panose="05050102010706020507" pitchFamily="18" charset="2"/>
                        <a:buChar char=""/>
                      </a:pPr>
                      <a:r>
                        <a:rPr lang="en-US" sz="1200" dirty="0">
                          <a:effectLst/>
                        </a:rPr>
                        <a:t>IRS Form Data</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0">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Payments</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Allows users to enter selection criteria for payment search</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0">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Collections</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Allows users to enter selection criteria for collection search</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0">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Debts</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Allows users to enter selection criteria for debt search</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0">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IRS Forms</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Allows users to enter selection criteria for IRS Form Type search</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0">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IRS Report Current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Allows users to view IRS reportable information for the current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0">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IRS Report Previous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Allows users to view IRS reportable information for the previous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bl>
          </a:graphicData>
        </a:graphic>
      </p:graphicFrame>
      <p:sp>
        <p:nvSpPr>
          <p:cNvPr id="5" name="Slide Number Placeholder 4"/>
          <p:cNvSpPr>
            <a:spLocks noGrp="1"/>
          </p:cNvSpPr>
          <p:nvPr>
            <p:ph type="sldNum" sz="quarter" idx="12"/>
          </p:nvPr>
        </p:nvSpPr>
        <p:spPr/>
        <p:txBody>
          <a:bodyPr/>
          <a:lstStyle/>
          <a:p>
            <a:fld id="{D35644FB-88B9-4A8B-A29C-3F18531C3529}" type="slidenum">
              <a:rPr lang="en-US" smtClean="0"/>
              <a:t>11</a:t>
            </a:fld>
            <a:endParaRPr lang="en-US" dirty="0"/>
          </a:p>
        </p:txBody>
      </p:sp>
    </p:spTree>
    <p:extLst>
      <p:ext uri="{BB962C8B-B14F-4D97-AF65-F5344CB8AC3E}">
        <p14:creationId xmlns:p14="http://schemas.microsoft.com/office/powerpoint/2010/main" val="31736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5325" y="1601209"/>
            <a:ext cx="8911687" cy="1044714"/>
          </a:xfrm>
        </p:spPr>
        <p:txBody>
          <a:bodyPr>
            <a:normAutofit/>
          </a:bodyPr>
          <a:lstStyle/>
          <a:p>
            <a:r>
              <a:rPr lang="en-US" sz="1800" dirty="0"/>
              <a:t>The following is an example of the Payment Section.</a:t>
            </a:r>
          </a:p>
        </p:txBody>
      </p:sp>
      <p:pic>
        <p:nvPicPr>
          <p:cNvPr id="4" name="Picture 3"/>
          <p:cNvPicPr>
            <a:picLocks noChangeAspect="1"/>
          </p:cNvPicPr>
          <p:nvPr/>
        </p:nvPicPr>
        <p:blipFill>
          <a:blip r:embed="rId2"/>
          <a:stretch>
            <a:fillRect/>
          </a:stretch>
        </p:blipFill>
        <p:spPr>
          <a:xfrm>
            <a:off x="2993513" y="2232527"/>
            <a:ext cx="5590476" cy="2476190"/>
          </a:xfrm>
          <a:prstGeom prst="rect">
            <a:avLst/>
          </a:prstGeom>
        </p:spPr>
      </p:pic>
      <p:sp>
        <p:nvSpPr>
          <p:cNvPr id="6" name="Title 1"/>
          <p:cNvSpPr txBox="1">
            <a:spLocks/>
          </p:cNvSpPr>
          <p:nvPr/>
        </p:nvSpPr>
        <p:spPr>
          <a:xfrm>
            <a:off x="2745325" y="776510"/>
            <a:ext cx="8911687" cy="8836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Payment Section</a:t>
            </a:r>
          </a:p>
        </p:txBody>
      </p:sp>
      <p:sp>
        <p:nvSpPr>
          <p:cNvPr id="5" name="Rectangle 4"/>
          <p:cNvSpPr/>
          <p:nvPr/>
        </p:nvSpPr>
        <p:spPr>
          <a:xfrm>
            <a:off x="2889971" y="5118443"/>
            <a:ext cx="6096000" cy="923330"/>
          </a:xfrm>
          <a:prstGeom prst="rect">
            <a:avLst/>
          </a:prstGeom>
        </p:spPr>
        <p:txBody>
          <a:bodyPr>
            <a:spAutoFit/>
          </a:bodyPr>
          <a:lstStyle/>
          <a:p>
            <a:r>
              <a:rPr lang="en-US" dirty="0"/>
              <a:t>CCC Debt offsets, Tax Withholdings and other deductions may cause the Gross Benefit to be more than the Net Payment.</a:t>
            </a:r>
          </a:p>
        </p:txBody>
      </p:sp>
      <p:sp>
        <p:nvSpPr>
          <p:cNvPr id="3" name="Slide Number Placeholder 2"/>
          <p:cNvSpPr>
            <a:spLocks noGrp="1"/>
          </p:cNvSpPr>
          <p:nvPr>
            <p:ph type="sldNum" sz="quarter" idx="12"/>
          </p:nvPr>
        </p:nvSpPr>
        <p:spPr/>
        <p:txBody>
          <a:bodyPr/>
          <a:lstStyle/>
          <a:p>
            <a:fld id="{D35644FB-88B9-4A8B-A29C-3F18531C3529}" type="slidenum">
              <a:rPr lang="en-US" smtClean="0"/>
              <a:t>12</a:t>
            </a:fld>
            <a:endParaRPr lang="en-US" dirty="0"/>
          </a:p>
        </p:txBody>
      </p:sp>
      <p:pic>
        <p:nvPicPr>
          <p:cNvPr id="7" name="Picture 6"/>
          <p:cNvPicPr>
            <a:picLocks noChangeAspect="1"/>
          </p:cNvPicPr>
          <p:nvPr/>
        </p:nvPicPr>
        <p:blipFill>
          <a:blip r:embed="rId3"/>
          <a:stretch>
            <a:fillRect/>
          </a:stretch>
        </p:blipFill>
        <p:spPr>
          <a:xfrm>
            <a:off x="2383860" y="5118443"/>
            <a:ext cx="609653" cy="615749"/>
          </a:xfrm>
          <a:prstGeom prst="rect">
            <a:avLst/>
          </a:prstGeom>
        </p:spPr>
      </p:pic>
    </p:spTree>
    <p:extLst>
      <p:ext uri="{BB962C8B-B14F-4D97-AF65-F5344CB8AC3E}">
        <p14:creationId xmlns:p14="http://schemas.microsoft.com/office/powerpoint/2010/main" val="255949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Section(Continued)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0523384"/>
              </p:ext>
            </p:extLst>
          </p:nvPr>
        </p:nvGraphicFramePr>
        <p:xfrm>
          <a:off x="2653310" y="2204790"/>
          <a:ext cx="6229350" cy="2712720"/>
        </p:xfrm>
        <a:graphic>
          <a:graphicData uri="http://schemas.openxmlformats.org/drawingml/2006/table">
            <a:tbl>
              <a:tblPr firstRow="1" firstCol="1" bandRow="1">
                <a:tableStyleId>{5C22544A-7EE6-4342-B048-85BDC9FD1C3A}</a:tableStyleId>
              </a:tblPr>
              <a:tblGrid>
                <a:gridCol w="1771650">
                  <a:extLst>
                    <a:ext uri="{9D8B030D-6E8A-4147-A177-3AD203B41FA5}">
                      <a16:colId xmlns:a16="http://schemas.microsoft.com/office/drawing/2014/main" xmlns="" val="20000"/>
                    </a:ext>
                  </a:extLst>
                </a:gridCol>
                <a:gridCol w="4457700">
                  <a:extLst>
                    <a:ext uri="{9D8B030D-6E8A-4147-A177-3AD203B41FA5}">
                      <a16:colId xmlns:a16="http://schemas.microsoft.com/office/drawing/2014/main" xmlns="" val="20001"/>
                    </a:ext>
                  </a:extLst>
                </a:gridCol>
              </a:tblGrid>
              <a:tr h="0">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Field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0">
                <a:tc gridSpan="2">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Number of payment records displayed of the number available (X of X)</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0001"/>
                  </a:ext>
                </a:extLst>
              </a:tr>
              <a:tr h="165100">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Payment Date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Date payment was issued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0">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ACH/Check Number</a:t>
                      </a:r>
                      <a:endParaRPr lang="en-US" sz="1000" dirty="0">
                        <a:effectLst/>
                      </a:endParaRPr>
                    </a:p>
                    <a:p>
                      <a:pPr marL="0" marR="0">
                        <a:spcBef>
                          <a:spcPts val="0"/>
                        </a:spcBef>
                        <a:spcAft>
                          <a:spcPts val="0"/>
                        </a:spcAft>
                      </a:pPr>
                      <a:r>
                        <a:rPr lang="en-US" sz="1200" dirty="0">
                          <a:effectLst/>
                        </a:rPr>
                        <a:t> </a:t>
                      </a:r>
                      <a:endParaRPr lang="en-US" sz="1000" dirty="0">
                        <a:effectLst/>
                      </a:endParaRPr>
                    </a:p>
                    <a:p>
                      <a:pPr marL="0" marR="0">
                        <a:spcBef>
                          <a:spcPts val="0"/>
                        </a:spcBef>
                        <a:spcAft>
                          <a:spcPts val="0"/>
                        </a:spcAft>
                      </a:pPr>
                      <a:r>
                        <a:rPr lang="en-US" sz="1200" dirty="0">
                          <a:effectLst/>
                        </a:rPr>
                        <a:t> </a:t>
                      </a:r>
                      <a:endParaRPr lang="en-US" sz="1000" dirty="0">
                        <a:effectLst/>
                      </a:endParaRPr>
                    </a:p>
                    <a:p>
                      <a:pPr marL="0" marR="0">
                        <a:spcBef>
                          <a:spcPts val="0"/>
                        </a:spcBef>
                        <a:spcAft>
                          <a:spcPts val="0"/>
                        </a:spcAft>
                      </a:pPr>
                      <a:r>
                        <a:rPr lang="en-US" sz="1200" dirty="0">
                          <a:effectLst/>
                        </a:rPr>
                        <a:t> </a:t>
                      </a:r>
                      <a:endParaRPr lang="en-US" sz="1000" dirty="0">
                        <a:effectLst/>
                      </a:endParaRPr>
                    </a:p>
                    <a:p>
                      <a:pPr marL="0" marR="0">
                        <a:spcBef>
                          <a:spcPts val="0"/>
                        </a:spcBef>
                        <a:spcAft>
                          <a:spcPts val="0"/>
                        </a:spcAft>
                      </a:pPr>
                      <a:r>
                        <a:rPr lang="en-US" sz="1200" dirty="0">
                          <a:effectLst/>
                        </a:rPr>
                        <a:t> </a:t>
                      </a:r>
                      <a:endParaRPr lang="en-US" sz="1000" dirty="0">
                        <a:effectLst/>
                      </a:endParaRPr>
                    </a:p>
                    <a:p>
                      <a:pPr marL="0" marR="0" algn="ctr">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marR="0" lvl="0" indent="-342900">
                        <a:spcBef>
                          <a:spcPts val="0"/>
                        </a:spcBef>
                        <a:spcAft>
                          <a:spcPts val="0"/>
                        </a:spcAft>
                        <a:buSzPts val="1200"/>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200" b="1" dirty="0">
                          <a:effectLst/>
                        </a:rPr>
                        <a:t>ACH:</a:t>
                      </a:r>
                      <a:r>
                        <a:rPr lang="en-US" sz="1200" dirty="0">
                          <a:effectLst/>
                        </a:rPr>
                        <a:t>   Automated Clearing House (ACH) number which is assigned to trace the disbursement through the financial institution processing from the Federal Reserve Bank to its final account deposit.</a:t>
                      </a:r>
                    </a:p>
                    <a:p>
                      <a:pPr marL="0" marR="0" lvl="0" indent="0">
                        <a:spcBef>
                          <a:spcPts val="0"/>
                        </a:spcBef>
                        <a:spcAft>
                          <a:spcPts val="0"/>
                        </a:spcAft>
                        <a:buSzPts val="1200"/>
                        <a:buFont typeface="Symbol" panose="05050102010706020507" pitchFamily="18" charset="2"/>
                        <a:buNone/>
                        <a:tabLst>
                          <a:tab pos="228600" algn="l"/>
                          <a:tab pos="457200" algn="l"/>
                          <a:tab pos="685800" algn="l"/>
                          <a:tab pos="914400" algn="l"/>
                          <a:tab pos="1143000" algn="l"/>
                          <a:tab pos="1371600" algn="l"/>
                          <a:tab pos="3200400" algn="ctr"/>
                          <a:tab pos="6400800" algn="r"/>
                        </a:tabLst>
                      </a:pPr>
                      <a:endParaRPr lang="en-US" sz="1000" dirty="0">
                        <a:effectLst/>
                      </a:endParaRPr>
                    </a:p>
                    <a:p>
                      <a:pPr marL="342900" marR="0" lvl="0" indent="-342900">
                        <a:spcBef>
                          <a:spcPts val="0"/>
                        </a:spcBef>
                        <a:spcAft>
                          <a:spcPts val="0"/>
                        </a:spcAft>
                        <a:buSzPts val="1200"/>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200" b="1" dirty="0">
                          <a:effectLst/>
                        </a:rPr>
                        <a:t>Check: </a:t>
                      </a:r>
                      <a:r>
                        <a:rPr lang="en-US" sz="1200" dirty="0">
                          <a:effectLst/>
                        </a:rPr>
                        <a:t>Payment identification number which is either the check number, or for payments fully offset, the Payable ID will be displayed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0">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Gross Benefits</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earned from the program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0">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Net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Amount disbursed after deductions</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0">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Search</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Link to allow users to select criteria for payment search</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0">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View All</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Link to view all records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5" name="Title 1"/>
          <p:cNvSpPr txBox="1">
            <a:spLocks/>
          </p:cNvSpPr>
          <p:nvPr/>
        </p:nvSpPr>
        <p:spPr>
          <a:xfrm>
            <a:off x="2592925" y="1591481"/>
            <a:ext cx="8911687" cy="104471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following table describes the Payment Section Screen fields.</a:t>
            </a:r>
          </a:p>
          <a:p>
            <a:endParaRPr lang="en-US" sz="1800" dirty="0"/>
          </a:p>
        </p:txBody>
      </p:sp>
      <p:sp>
        <p:nvSpPr>
          <p:cNvPr id="3" name="Slide Number Placeholder 2"/>
          <p:cNvSpPr>
            <a:spLocks noGrp="1"/>
          </p:cNvSpPr>
          <p:nvPr>
            <p:ph type="sldNum" sz="quarter" idx="12"/>
          </p:nvPr>
        </p:nvSpPr>
        <p:spPr/>
        <p:txBody>
          <a:bodyPr/>
          <a:lstStyle/>
          <a:p>
            <a:fld id="{D35644FB-88B9-4A8B-A29C-3F18531C3529}" type="slidenum">
              <a:rPr lang="en-US" smtClean="0"/>
              <a:t>13</a:t>
            </a:fld>
            <a:endParaRPr lang="en-US" dirty="0"/>
          </a:p>
        </p:txBody>
      </p:sp>
    </p:spTree>
    <p:extLst>
      <p:ext uri="{BB962C8B-B14F-4D97-AF65-F5344CB8AC3E}">
        <p14:creationId xmlns:p14="http://schemas.microsoft.com/office/powerpoint/2010/main" val="2468353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47490"/>
          </a:xfrm>
        </p:spPr>
        <p:txBody>
          <a:bodyPr/>
          <a:lstStyle/>
          <a:p>
            <a:r>
              <a:rPr lang="en-US" dirty="0"/>
              <a:t>Payment Detail</a:t>
            </a:r>
          </a:p>
        </p:txBody>
      </p:sp>
      <p:pic>
        <p:nvPicPr>
          <p:cNvPr id="4" name="Content Placeholder 3"/>
          <p:cNvPicPr>
            <a:picLocks noGrp="1" noChangeAspect="1"/>
          </p:cNvPicPr>
          <p:nvPr>
            <p:ph idx="1"/>
          </p:nvPr>
        </p:nvPicPr>
        <p:blipFill>
          <a:blip r:embed="rId2"/>
          <a:stretch>
            <a:fillRect/>
          </a:stretch>
        </p:blipFill>
        <p:spPr>
          <a:xfrm>
            <a:off x="2508181" y="2143747"/>
            <a:ext cx="8275535" cy="3778250"/>
          </a:xfrm>
          <a:prstGeom prst="rect">
            <a:avLst/>
          </a:prstGeom>
        </p:spPr>
      </p:pic>
      <p:sp>
        <p:nvSpPr>
          <p:cNvPr id="5" name="Title 1"/>
          <p:cNvSpPr txBox="1">
            <a:spLocks/>
          </p:cNvSpPr>
          <p:nvPr/>
        </p:nvSpPr>
        <p:spPr>
          <a:xfrm>
            <a:off x="2461672" y="1371600"/>
            <a:ext cx="8911687" cy="7474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From the Payments section, CLICK the applicable date under the “Payment Date” column.  The “Payment Detail” Screen will be displayed.</a:t>
            </a:r>
          </a:p>
        </p:txBody>
      </p:sp>
      <p:sp>
        <p:nvSpPr>
          <p:cNvPr id="3" name="Slide Number Placeholder 2"/>
          <p:cNvSpPr>
            <a:spLocks noGrp="1"/>
          </p:cNvSpPr>
          <p:nvPr>
            <p:ph type="sldNum" sz="quarter" idx="12"/>
          </p:nvPr>
        </p:nvSpPr>
        <p:spPr/>
        <p:txBody>
          <a:bodyPr/>
          <a:lstStyle/>
          <a:p>
            <a:fld id="{D35644FB-88B9-4A8B-A29C-3F18531C3529}" type="slidenum">
              <a:rPr lang="en-US" smtClean="0"/>
              <a:t>14</a:t>
            </a:fld>
            <a:endParaRPr lang="en-US" dirty="0"/>
          </a:p>
        </p:txBody>
      </p:sp>
    </p:spTree>
    <p:extLst>
      <p:ext uri="{BB962C8B-B14F-4D97-AF65-F5344CB8AC3E}">
        <p14:creationId xmlns:p14="http://schemas.microsoft.com/office/powerpoint/2010/main" val="3758216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9941"/>
          </a:xfrm>
        </p:spPr>
        <p:txBody>
          <a:bodyPr/>
          <a:lstStyle/>
          <a:p>
            <a:r>
              <a:rPr lang="en-US" dirty="0"/>
              <a:t>Payment Detail (Continued)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7252742"/>
              </p:ext>
            </p:extLst>
          </p:nvPr>
        </p:nvGraphicFramePr>
        <p:xfrm>
          <a:off x="2655649" y="1944691"/>
          <a:ext cx="7278523" cy="3690087"/>
        </p:xfrm>
        <a:graphic>
          <a:graphicData uri="http://schemas.openxmlformats.org/drawingml/2006/table">
            <a:tbl>
              <a:tblPr firstRow="1" firstCol="1" bandRow="1">
                <a:tableStyleId>{5C22544A-7EE6-4342-B048-85BDC9FD1C3A}</a:tableStyleId>
              </a:tblPr>
              <a:tblGrid>
                <a:gridCol w="1884618">
                  <a:extLst>
                    <a:ext uri="{9D8B030D-6E8A-4147-A177-3AD203B41FA5}">
                      <a16:colId xmlns:a16="http://schemas.microsoft.com/office/drawing/2014/main" xmlns="" val="20000"/>
                    </a:ext>
                  </a:extLst>
                </a:gridCol>
                <a:gridCol w="5393905">
                  <a:extLst>
                    <a:ext uri="{9D8B030D-6E8A-4147-A177-3AD203B41FA5}">
                      <a16:colId xmlns:a16="http://schemas.microsoft.com/office/drawing/2014/main" xmlns="" val="20001"/>
                    </a:ext>
                  </a:extLst>
                </a:gridCol>
              </a:tblGrid>
              <a:tr h="171666">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		    Field</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Description</a:t>
                      </a:r>
                      <a:endParaRPr lang="en-US" sz="900" dirty="0">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00"/>
                  </a:ext>
                </a:extLst>
              </a:tr>
              <a:tr h="171666">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Customer</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spcBef>
                          <a:spcPts val="0"/>
                        </a:spcBef>
                        <a:spcAft>
                          <a:spcPts val="0"/>
                        </a:spcAft>
                      </a:pPr>
                      <a:r>
                        <a:rPr lang="en-US" sz="1100" dirty="0">
                          <a:effectLst/>
                        </a:rPr>
                        <a:t>Individual who earned the program payment</a:t>
                      </a:r>
                      <a:endParaRPr lang="en-US" sz="900" dirty="0">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01"/>
                  </a:ext>
                </a:extLst>
              </a:tr>
              <a:tr h="171666">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Last 4 digits of TIN</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spcBef>
                          <a:spcPts val="0"/>
                        </a:spcBef>
                        <a:spcAft>
                          <a:spcPts val="0"/>
                        </a:spcAft>
                      </a:pPr>
                      <a:r>
                        <a:rPr lang="en-US" sz="1100" dirty="0">
                          <a:effectLst/>
                        </a:rPr>
                        <a:t>TIN of individual who earned program payment</a:t>
                      </a:r>
                      <a:endParaRPr lang="en-US" sz="900" dirty="0">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02"/>
                  </a:ext>
                </a:extLst>
              </a:tr>
              <a:tr h="343333">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Information as of (mm/dd/yyyy)</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Date information was last updated in FI</a:t>
                      </a:r>
                      <a:endParaRPr lang="en-US" sz="900" dirty="0">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03"/>
                  </a:ext>
                </a:extLst>
              </a:tr>
              <a:tr h="343333">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Payee Name</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spcBef>
                          <a:spcPts val="0"/>
                        </a:spcBef>
                        <a:spcAft>
                          <a:spcPts val="0"/>
                        </a:spcAft>
                      </a:pPr>
                      <a:r>
                        <a:rPr lang="en-US" sz="1100" dirty="0">
                          <a:effectLst/>
                        </a:rPr>
                        <a:t>Individual who received program payment (may be the producer, an assignee, other agency, or alternate payee)</a:t>
                      </a:r>
                      <a:endParaRPr lang="en-US" sz="900" dirty="0">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04"/>
                  </a:ext>
                </a:extLst>
              </a:tr>
              <a:tr h="171666">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Payment Date</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spcBef>
                          <a:spcPts val="0"/>
                        </a:spcBef>
                        <a:spcAft>
                          <a:spcPts val="0"/>
                        </a:spcAft>
                      </a:pPr>
                      <a:r>
                        <a:rPr lang="en-US" sz="1100" dirty="0">
                          <a:effectLst/>
                        </a:rPr>
                        <a:t>Date payment was issued</a:t>
                      </a:r>
                      <a:endParaRPr lang="en-US" sz="900" dirty="0">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05"/>
                  </a:ext>
                </a:extLst>
              </a:tr>
              <a:tr h="171666">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Total Payment Amount</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spcBef>
                          <a:spcPts val="0"/>
                        </a:spcBef>
                        <a:spcAft>
                          <a:spcPts val="0"/>
                        </a:spcAft>
                      </a:pPr>
                      <a:r>
                        <a:rPr lang="en-US" sz="1100" dirty="0">
                          <a:effectLst/>
                        </a:rPr>
                        <a:t>Net payment amount disbursed</a:t>
                      </a:r>
                      <a:endParaRPr lang="en-US" sz="900" dirty="0">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06"/>
                  </a:ext>
                </a:extLst>
              </a:tr>
              <a:tr h="171666">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State</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spcBef>
                          <a:spcPts val="0"/>
                        </a:spcBef>
                        <a:spcAft>
                          <a:spcPts val="0"/>
                        </a:spcAft>
                      </a:pPr>
                      <a:r>
                        <a:rPr lang="en-US" sz="1100" dirty="0">
                          <a:effectLst/>
                        </a:rPr>
                        <a:t>State responsible for issuing the payment</a:t>
                      </a:r>
                      <a:endParaRPr lang="en-US" sz="900" dirty="0">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07"/>
                  </a:ext>
                </a:extLst>
              </a:tr>
              <a:tr h="171666">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County</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spcBef>
                          <a:spcPts val="0"/>
                        </a:spcBef>
                        <a:spcAft>
                          <a:spcPts val="0"/>
                        </a:spcAft>
                      </a:pPr>
                      <a:r>
                        <a:rPr lang="en-US" sz="1100" dirty="0">
                          <a:effectLst/>
                        </a:rPr>
                        <a:t>Service Center responsible for issuing payment</a:t>
                      </a:r>
                      <a:endParaRPr lang="en-US" sz="900" dirty="0">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08"/>
                  </a:ext>
                </a:extLst>
              </a:tr>
              <a:tr h="428430">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Check Number</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342900" marR="0" lvl="0" indent="-342900">
                        <a:spcBef>
                          <a:spcPts val="0"/>
                        </a:spcBef>
                        <a:spcAft>
                          <a:spcPts val="0"/>
                        </a:spcAft>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100" dirty="0">
                          <a:effectLst/>
                        </a:rPr>
                        <a:t>check number issued by Treasury,  </a:t>
                      </a:r>
                      <a:endParaRPr lang="en-US" sz="900" dirty="0">
                        <a:effectLst/>
                      </a:endParaRPr>
                    </a:p>
                    <a:p>
                      <a:pPr marL="342900" marR="0" lvl="0" indent="-342900">
                        <a:spcBef>
                          <a:spcPts val="0"/>
                        </a:spcBef>
                        <a:spcAft>
                          <a:spcPts val="0"/>
                        </a:spcAft>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100" dirty="0">
                          <a:effectLst/>
                        </a:rPr>
                        <a:t>if payment was fully offset no check or ACH information will be displayed</a:t>
                      </a:r>
                      <a:endParaRPr lang="en-US" sz="900" dirty="0">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09"/>
                  </a:ext>
                </a:extLst>
              </a:tr>
              <a:tr h="171666">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Payable ID</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System-generated internal identifying number (NPS Payable ID)</a:t>
                      </a:r>
                      <a:endParaRPr lang="en-US" sz="900" dirty="0">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10"/>
                  </a:ext>
                </a:extLst>
              </a:tr>
              <a:tr h="171666">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Program</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Program description in which the payment was earned</a:t>
                      </a:r>
                      <a:endParaRPr lang="en-US" sz="900" dirty="0">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11"/>
                  </a:ext>
                </a:extLst>
              </a:tr>
              <a:tr h="171666">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Reference Number</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Reference type and number assigned by the program application</a:t>
                      </a:r>
                      <a:endParaRPr lang="en-US" sz="900" dirty="0">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12"/>
                  </a:ext>
                </a:extLst>
              </a:tr>
              <a:tr h="171666">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Program/Crop Year</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Crop year, program year, calendar year or budget year, if applicable.</a:t>
                      </a:r>
                      <a:endParaRPr lang="en-US" sz="900" dirty="0">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13"/>
                  </a:ext>
                </a:extLst>
              </a:tr>
              <a:tr h="171666">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Gross Benefits</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Amount earned from the program</a:t>
                      </a:r>
                      <a:endParaRPr lang="en-US" sz="900" dirty="0">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14"/>
                  </a:ext>
                </a:extLst>
              </a:tr>
              <a:tr h="171666">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Deductions</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spcBef>
                          <a:spcPts val="0"/>
                        </a:spcBef>
                        <a:spcAft>
                          <a:spcPts val="0"/>
                        </a:spcAft>
                      </a:pPr>
                      <a:r>
                        <a:rPr lang="en-US" sz="1100" dirty="0">
                          <a:effectLst/>
                        </a:rPr>
                        <a:t>Amount subtracted from gross benefit amount</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15"/>
                  </a:ext>
                </a:extLst>
              </a:tr>
              <a:tr h="343333">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Net Payment</a:t>
                      </a:r>
                      <a:endParaRPr lang="en-US" sz="900" dirty="0">
                        <a:effectLst/>
                        <a:latin typeface="Times New Roman" panose="02020603050405020304" pitchFamily="18" charset="0"/>
                        <a:ea typeface="Times New Roman" panose="02020603050405020304" pitchFamily="18" charset="0"/>
                      </a:endParaRPr>
                    </a:p>
                  </a:txBody>
                  <a:tcPr marL="64375" marR="64375" marT="0" marB="0"/>
                </a:tc>
                <a:tc>
                  <a:txBody>
                    <a:bodyPr/>
                    <a:lstStyle/>
                    <a:p>
                      <a:pPr marL="0" marR="0">
                        <a:spcBef>
                          <a:spcPts val="0"/>
                        </a:spcBef>
                        <a:spcAft>
                          <a:spcPts val="0"/>
                        </a:spcAft>
                      </a:pPr>
                      <a:r>
                        <a:rPr lang="en-US" sz="1100" dirty="0">
                          <a:effectLst/>
                        </a:rPr>
                        <a:t>Amount remaining after deductions and other payments, such as Assignments or Debt Offsets</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4375" marR="64375" marT="0" marB="0"/>
                </a:tc>
                <a:extLst>
                  <a:ext uri="{0D108BD9-81ED-4DB2-BD59-A6C34878D82A}">
                    <a16:rowId xmlns:a16="http://schemas.microsoft.com/office/drawing/2014/main" xmlns="" val="10016"/>
                  </a:ext>
                </a:extLst>
              </a:tr>
            </a:tbl>
          </a:graphicData>
        </a:graphic>
      </p:graphicFrame>
      <p:sp>
        <p:nvSpPr>
          <p:cNvPr id="4" name="Title 1"/>
          <p:cNvSpPr txBox="1">
            <a:spLocks/>
          </p:cNvSpPr>
          <p:nvPr/>
        </p:nvSpPr>
        <p:spPr>
          <a:xfrm>
            <a:off x="2592925" y="1332691"/>
            <a:ext cx="8911687" cy="65994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following table describes the Payment Detail Screen fields.</a:t>
            </a:r>
          </a:p>
        </p:txBody>
      </p:sp>
      <p:sp>
        <p:nvSpPr>
          <p:cNvPr id="3" name="Slide Number Placeholder 2"/>
          <p:cNvSpPr>
            <a:spLocks noGrp="1"/>
          </p:cNvSpPr>
          <p:nvPr>
            <p:ph type="sldNum" sz="quarter" idx="12"/>
          </p:nvPr>
        </p:nvSpPr>
        <p:spPr/>
        <p:txBody>
          <a:bodyPr/>
          <a:lstStyle/>
          <a:p>
            <a:fld id="{D35644FB-88B9-4A8B-A29C-3F18531C3529}" type="slidenum">
              <a:rPr lang="en-US" smtClean="0"/>
              <a:t>15</a:t>
            </a:fld>
            <a:endParaRPr lang="en-US" dirty="0"/>
          </a:p>
        </p:txBody>
      </p:sp>
    </p:spTree>
    <p:extLst>
      <p:ext uri="{BB962C8B-B14F-4D97-AF65-F5344CB8AC3E}">
        <p14:creationId xmlns:p14="http://schemas.microsoft.com/office/powerpoint/2010/main" val="424724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805857"/>
          </a:xfrm>
        </p:spPr>
        <p:txBody>
          <a:bodyPr>
            <a:normAutofit fontScale="90000"/>
          </a:bodyPr>
          <a:lstStyle/>
          <a:p>
            <a:r>
              <a:rPr lang="en-US" dirty="0"/>
              <a:t>Payment Deductions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3555359" y="1993426"/>
            <a:ext cx="6286499" cy="2286000"/>
          </a:xfrm>
          <a:prstGeom prst="rect">
            <a:avLst/>
          </a:prstGeom>
        </p:spPr>
      </p:pic>
      <p:sp>
        <p:nvSpPr>
          <p:cNvPr id="6" name="Title 1"/>
          <p:cNvSpPr txBox="1">
            <a:spLocks/>
          </p:cNvSpPr>
          <p:nvPr/>
        </p:nvSpPr>
        <p:spPr>
          <a:xfrm>
            <a:off x="2592925" y="1308768"/>
            <a:ext cx="8911687" cy="805857"/>
          </a:xfrm>
          <a:prstGeom prst="rect">
            <a:avLst/>
          </a:prstGeom>
        </p:spPr>
        <p:txBody>
          <a:bodyPr vert="horz" lIns="91440" tIns="45720" rIns="91440" bIns="45720" rtlCol="0" anchor="t">
            <a:normAutofit fontScale="5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The following is an example of the “Payment Deductions Screen” with an “Assignment” deduction type.</a:t>
            </a:r>
            <a:br>
              <a:rPr lang="en-US" dirty="0"/>
            </a:br>
            <a:endParaRPr lang="en-US" dirty="0"/>
          </a:p>
        </p:txBody>
      </p:sp>
      <p:sp>
        <p:nvSpPr>
          <p:cNvPr id="8" name="Content Placeholder 2"/>
          <p:cNvSpPr txBox="1">
            <a:spLocks/>
          </p:cNvSpPr>
          <p:nvPr/>
        </p:nvSpPr>
        <p:spPr>
          <a:xfrm>
            <a:off x="2589212" y="4411951"/>
            <a:ext cx="8915400" cy="210117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Deduction types include the following: </a:t>
            </a:r>
          </a:p>
          <a:p>
            <a:r>
              <a:rPr lang="en-US" dirty="0"/>
              <a:t>Assignment</a:t>
            </a:r>
          </a:p>
          <a:p>
            <a:r>
              <a:rPr lang="en-US" dirty="0"/>
              <a:t>Foreign Person Tax Withholding</a:t>
            </a:r>
          </a:p>
          <a:p>
            <a:r>
              <a:rPr lang="en-US" dirty="0"/>
              <a:t>FSA/CCC Debt Repayment</a:t>
            </a:r>
          </a:p>
          <a:p>
            <a:r>
              <a:rPr lang="en-US" dirty="0"/>
              <a:t>Involuntary Tax Withholding</a:t>
            </a:r>
          </a:p>
          <a:p>
            <a:r>
              <a:rPr lang="en-US" dirty="0"/>
              <a:t>Voluntary Tax Withholding</a:t>
            </a:r>
          </a:p>
        </p:txBody>
      </p:sp>
      <p:sp>
        <p:nvSpPr>
          <p:cNvPr id="7" name="TextBox 6"/>
          <p:cNvSpPr txBox="1"/>
          <p:nvPr/>
        </p:nvSpPr>
        <p:spPr>
          <a:xfrm>
            <a:off x="7033098" y="4550871"/>
            <a:ext cx="4802343" cy="1754326"/>
          </a:xfrm>
          <a:prstGeom prst="rect">
            <a:avLst/>
          </a:prstGeom>
          <a:noFill/>
          <a:ln>
            <a:solidFill>
              <a:schemeClr val="tx1"/>
            </a:solidFill>
          </a:ln>
        </p:spPr>
        <p:txBody>
          <a:bodyPr wrap="square" rtlCol="0">
            <a:spAutoFit/>
          </a:bodyPr>
          <a:lstStyle/>
          <a:p>
            <a:endParaRPr lang="en-US" dirty="0"/>
          </a:p>
          <a:p>
            <a:endParaRPr lang="en-US" dirty="0"/>
          </a:p>
          <a:p>
            <a:r>
              <a:rPr lang="en-US" dirty="0"/>
              <a:t>The deduction type will display details about the recipient of the funds deducted from the payment and the check or ACH information, if applicable.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41481">
            <a:off x="7136926" y="4628450"/>
            <a:ext cx="421528" cy="457200"/>
          </a:xfrm>
          <a:prstGeom prst="rect">
            <a:avLst/>
          </a:prstGeom>
        </p:spPr>
      </p:pic>
      <p:sp>
        <p:nvSpPr>
          <p:cNvPr id="3" name="Slide Number Placeholder 2"/>
          <p:cNvSpPr>
            <a:spLocks noGrp="1"/>
          </p:cNvSpPr>
          <p:nvPr>
            <p:ph type="sldNum" sz="quarter" idx="12"/>
          </p:nvPr>
        </p:nvSpPr>
        <p:spPr/>
        <p:txBody>
          <a:bodyPr/>
          <a:lstStyle/>
          <a:p>
            <a:fld id="{D35644FB-88B9-4A8B-A29C-3F18531C3529}" type="slidenum">
              <a:rPr lang="en-US" smtClean="0"/>
              <a:t>16</a:t>
            </a:fld>
            <a:endParaRPr lang="en-US" dirty="0"/>
          </a:p>
        </p:txBody>
      </p:sp>
    </p:spTree>
    <p:extLst>
      <p:ext uri="{BB962C8B-B14F-4D97-AF65-F5344CB8AC3E}">
        <p14:creationId xmlns:p14="http://schemas.microsoft.com/office/powerpoint/2010/main" val="2197134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21030"/>
          </a:xfrm>
        </p:spPr>
        <p:txBody>
          <a:bodyPr>
            <a:normAutofit fontScale="90000"/>
          </a:bodyPr>
          <a:lstStyle/>
          <a:p>
            <a:r>
              <a:rPr lang="en-US" dirty="0"/>
              <a:t>Payment Search Screen</a:t>
            </a:r>
          </a:p>
        </p:txBody>
      </p:sp>
      <p:pic>
        <p:nvPicPr>
          <p:cNvPr id="5" name="Content Placeholder 4"/>
          <p:cNvPicPr>
            <a:picLocks noGrp="1" noChangeAspect="1"/>
          </p:cNvPicPr>
          <p:nvPr>
            <p:ph idx="1"/>
          </p:nvPr>
        </p:nvPicPr>
        <p:blipFill>
          <a:blip r:embed="rId2"/>
          <a:stretch>
            <a:fillRect/>
          </a:stretch>
        </p:blipFill>
        <p:spPr>
          <a:xfrm>
            <a:off x="2657306" y="2107070"/>
            <a:ext cx="8915400" cy="2936360"/>
          </a:xfrm>
          <a:prstGeom prst="rect">
            <a:avLst/>
          </a:prstGeom>
          <a:ln>
            <a:solidFill>
              <a:schemeClr val="tx1"/>
            </a:solidFill>
          </a:ln>
        </p:spPr>
      </p:pic>
      <p:sp>
        <p:nvSpPr>
          <p:cNvPr id="4" name="Title 1"/>
          <p:cNvSpPr txBox="1">
            <a:spLocks/>
          </p:cNvSpPr>
          <p:nvPr/>
        </p:nvSpPr>
        <p:spPr>
          <a:xfrm>
            <a:off x="2589212" y="1378855"/>
            <a:ext cx="8911687" cy="62103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From the Payments Section of the Customer Summary Screen, CLICK “Search”. The Payments Search Screen will be displayed.</a:t>
            </a:r>
          </a:p>
        </p:txBody>
      </p:sp>
      <p:sp>
        <p:nvSpPr>
          <p:cNvPr id="3" name="Slide Number Placeholder 2"/>
          <p:cNvSpPr>
            <a:spLocks noGrp="1"/>
          </p:cNvSpPr>
          <p:nvPr>
            <p:ph type="sldNum" sz="quarter" idx="12"/>
          </p:nvPr>
        </p:nvSpPr>
        <p:spPr/>
        <p:txBody>
          <a:bodyPr/>
          <a:lstStyle/>
          <a:p>
            <a:fld id="{D35644FB-88B9-4A8B-A29C-3F18531C3529}" type="slidenum">
              <a:rPr lang="en-US" smtClean="0"/>
              <a:t>17</a:t>
            </a:fld>
            <a:endParaRPr lang="en-US" dirty="0"/>
          </a:p>
        </p:txBody>
      </p:sp>
    </p:spTree>
    <p:extLst>
      <p:ext uri="{BB962C8B-B14F-4D97-AF65-F5344CB8AC3E}">
        <p14:creationId xmlns:p14="http://schemas.microsoft.com/office/powerpoint/2010/main" val="104159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86401"/>
          </a:xfrm>
        </p:spPr>
        <p:txBody>
          <a:bodyPr/>
          <a:lstStyle/>
          <a:p>
            <a:r>
              <a:rPr lang="en-US" dirty="0"/>
              <a:t>Payment Search Screen (Continued)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0642510"/>
              </p:ext>
            </p:extLst>
          </p:nvPr>
        </p:nvGraphicFramePr>
        <p:xfrm>
          <a:off x="2811294" y="2121607"/>
          <a:ext cx="7976680" cy="2203348"/>
        </p:xfrm>
        <a:graphic>
          <a:graphicData uri="http://schemas.openxmlformats.org/drawingml/2006/table">
            <a:tbl>
              <a:tblPr firstRow="1" firstCol="1" bandRow="1">
                <a:tableStyleId>{5C22544A-7EE6-4342-B048-85BDC9FD1C3A}</a:tableStyleId>
              </a:tblPr>
              <a:tblGrid>
                <a:gridCol w="2877752">
                  <a:extLst>
                    <a:ext uri="{9D8B030D-6E8A-4147-A177-3AD203B41FA5}">
                      <a16:colId xmlns:a16="http://schemas.microsoft.com/office/drawing/2014/main" xmlns="" val="20000"/>
                    </a:ext>
                  </a:extLst>
                </a:gridCol>
                <a:gridCol w="5098928">
                  <a:extLst>
                    <a:ext uri="{9D8B030D-6E8A-4147-A177-3AD203B41FA5}">
                      <a16:colId xmlns:a16="http://schemas.microsoft.com/office/drawing/2014/main" xmlns="" val="20001"/>
                    </a:ext>
                  </a:extLst>
                </a:gridCol>
              </a:tblGrid>
              <a:tr h="15771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Field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5771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Customer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Individual who earned the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5771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Last 4 digits of TIN</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TIN of individual who earned the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9166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Information as of (mm/dd/yyyy)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information was last updated in FI</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15771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Payment Date Range (mm/dd/yyyy)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Beginning and ending issue dates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750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Select the applicable program(s) from the dropdown box.</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47314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Gross Benefit Amount Range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Enter the minimum and maximum dollar amount of the benefit.  If a payment was offset for debt, assignments, etc., the amount received will be less than the benefit.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15771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State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State in which payment was issued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15771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County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Service Center in which payment was issued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15771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ACH/Check Number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ACH or Treasury check number.</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bl>
          </a:graphicData>
        </a:graphic>
      </p:graphicFrame>
      <p:sp>
        <p:nvSpPr>
          <p:cNvPr id="4" name="Title 1"/>
          <p:cNvSpPr txBox="1">
            <a:spLocks/>
          </p:cNvSpPr>
          <p:nvPr/>
        </p:nvSpPr>
        <p:spPr>
          <a:xfrm>
            <a:off x="2592925" y="1410511"/>
            <a:ext cx="8911687" cy="7864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Select or enter the following search criteria as needed.  Selecting “Search” without specifying criteria will return all available payments.</a:t>
            </a:r>
          </a:p>
        </p:txBody>
      </p:sp>
      <p:sp>
        <p:nvSpPr>
          <p:cNvPr id="6" name="Content Placeholder 2"/>
          <p:cNvSpPr txBox="1">
            <a:spLocks/>
          </p:cNvSpPr>
          <p:nvPr/>
        </p:nvSpPr>
        <p:spPr>
          <a:xfrm>
            <a:off x="2811294" y="4568185"/>
            <a:ext cx="8073957" cy="16380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dirty="0"/>
              <a:t>Click:</a:t>
            </a:r>
          </a:p>
          <a:p>
            <a:r>
              <a:rPr lang="en-US" sz="1600" dirty="0"/>
              <a:t>“Search” to process the selection and display “Program Benefits” screen</a:t>
            </a:r>
          </a:p>
          <a:p>
            <a:r>
              <a:rPr lang="en-US" sz="1600" dirty="0"/>
              <a:t>“Clear” to remove all information entered in the fields</a:t>
            </a:r>
          </a:p>
          <a:p>
            <a:pPr marL="0" indent="0">
              <a:buNone/>
            </a:pPr>
            <a:r>
              <a:rPr lang="en-US" sz="1600" dirty="0"/>
              <a:t>Search Screens may also be accessed under the FI Menu on the left for: Payments, Collections, Debts, and IRS Forms.</a:t>
            </a:r>
          </a:p>
        </p:txBody>
      </p:sp>
      <p:sp>
        <p:nvSpPr>
          <p:cNvPr id="3" name="Slide Number Placeholder 2"/>
          <p:cNvSpPr>
            <a:spLocks noGrp="1"/>
          </p:cNvSpPr>
          <p:nvPr>
            <p:ph type="sldNum" sz="quarter" idx="12"/>
          </p:nvPr>
        </p:nvSpPr>
        <p:spPr/>
        <p:txBody>
          <a:bodyPr/>
          <a:lstStyle/>
          <a:p>
            <a:fld id="{D35644FB-88B9-4A8B-A29C-3F18531C3529}" type="slidenum">
              <a:rPr lang="en-US" smtClean="0"/>
              <a:t>18</a:t>
            </a:fld>
            <a:endParaRPr lang="en-US" dirty="0"/>
          </a:p>
        </p:txBody>
      </p:sp>
    </p:spTree>
    <p:extLst>
      <p:ext uri="{BB962C8B-B14F-4D97-AF65-F5344CB8AC3E}">
        <p14:creationId xmlns:p14="http://schemas.microsoft.com/office/powerpoint/2010/main" val="342281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0213"/>
          </a:xfrm>
        </p:spPr>
        <p:txBody>
          <a:bodyPr/>
          <a:lstStyle/>
          <a:p>
            <a:r>
              <a:rPr lang="en-US" dirty="0"/>
              <a:t>Program Benefit Screen</a:t>
            </a:r>
          </a:p>
        </p:txBody>
      </p:sp>
      <p:pic>
        <p:nvPicPr>
          <p:cNvPr id="5" name="Content Placeholder 4"/>
          <p:cNvPicPr>
            <a:picLocks noGrp="1" noChangeAspect="1"/>
          </p:cNvPicPr>
          <p:nvPr>
            <p:ph idx="1"/>
          </p:nvPr>
        </p:nvPicPr>
        <p:blipFill>
          <a:blip r:embed="rId2"/>
          <a:stretch>
            <a:fillRect/>
          </a:stretch>
        </p:blipFill>
        <p:spPr>
          <a:xfrm>
            <a:off x="3495086" y="2289240"/>
            <a:ext cx="6247619" cy="2657143"/>
          </a:xfrm>
          <a:prstGeom prst="rect">
            <a:avLst/>
          </a:prstGeom>
        </p:spPr>
      </p:pic>
      <p:sp>
        <p:nvSpPr>
          <p:cNvPr id="4" name="Title 1"/>
          <p:cNvSpPr txBox="1">
            <a:spLocks/>
          </p:cNvSpPr>
          <p:nvPr/>
        </p:nvSpPr>
        <p:spPr>
          <a:xfrm>
            <a:off x="2592925" y="1456675"/>
            <a:ext cx="8911687" cy="65021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From the Payment Search Screen, CLICK “Search” to process the selection and display the Program Benefit Screen with the search results.</a:t>
            </a:r>
          </a:p>
        </p:txBody>
      </p:sp>
      <p:sp>
        <p:nvSpPr>
          <p:cNvPr id="6" name="TextBox 5"/>
          <p:cNvSpPr txBox="1"/>
          <p:nvPr/>
        </p:nvSpPr>
        <p:spPr>
          <a:xfrm>
            <a:off x="3618689" y="5260990"/>
            <a:ext cx="6124016" cy="646331"/>
          </a:xfrm>
          <a:prstGeom prst="rect">
            <a:avLst/>
          </a:prstGeom>
          <a:noFill/>
          <a:ln>
            <a:solidFill>
              <a:schemeClr val="tx1"/>
            </a:solidFill>
          </a:ln>
        </p:spPr>
        <p:txBody>
          <a:bodyPr wrap="square" rtlCol="0">
            <a:spAutoFit/>
          </a:bodyPr>
          <a:lstStyle/>
          <a:p>
            <a:r>
              <a:rPr lang="en-US" dirty="0"/>
              <a:t>The Program Benefit Screen will </a:t>
            </a:r>
            <a:r>
              <a:rPr lang="en-US" b="1" dirty="0"/>
              <a:t>only </a:t>
            </a:r>
            <a:r>
              <a:rPr lang="en-US" dirty="0"/>
              <a:t>be displayed if “Program” is selected as search criteria.</a:t>
            </a:r>
          </a:p>
        </p:txBody>
      </p:sp>
      <p:pic>
        <p:nvPicPr>
          <p:cNvPr id="7" name="Picture 6"/>
          <p:cNvPicPr>
            <a:picLocks noChangeAspect="1"/>
          </p:cNvPicPr>
          <p:nvPr/>
        </p:nvPicPr>
        <p:blipFill>
          <a:blip r:embed="rId3"/>
          <a:stretch>
            <a:fillRect/>
          </a:stretch>
        </p:blipFill>
        <p:spPr>
          <a:xfrm>
            <a:off x="3009036" y="5260990"/>
            <a:ext cx="609653" cy="615749"/>
          </a:xfrm>
          <a:prstGeom prst="rect">
            <a:avLst/>
          </a:prstGeom>
        </p:spPr>
      </p:pic>
      <p:sp>
        <p:nvSpPr>
          <p:cNvPr id="3" name="Slide Number Placeholder 2"/>
          <p:cNvSpPr>
            <a:spLocks noGrp="1"/>
          </p:cNvSpPr>
          <p:nvPr>
            <p:ph type="sldNum" sz="quarter" idx="12"/>
          </p:nvPr>
        </p:nvSpPr>
        <p:spPr/>
        <p:txBody>
          <a:bodyPr/>
          <a:lstStyle/>
          <a:p>
            <a:fld id="{D35644FB-88B9-4A8B-A29C-3F18531C3529}" type="slidenum">
              <a:rPr lang="en-US" smtClean="0"/>
              <a:t>19</a:t>
            </a:fld>
            <a:endParaRPr lang="en-US" dirty="0"/>
          </a:p>
        </p:txBody>
      </p:sp>
    </p:spTree>
    <p:extLst>
      <p:ext uri="{BB962C8B-B14F-4D97-AF65-F5344CB8AC3E}">
        <p14:creationId xmlns:p14="http://schemas.microsoft.com/office/powerpoint/2010/main" val="134275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a:bodyPr>
          <a:lstStyle/>
          <a:p>
            <a:pPr marL="0" indent="0">
              <a:buNone/>
            </a:pPr>
            <a:r>
              <a:rPr lang="en-US" dirty="0"/>
              <a:t>Financial Inquiries (FI) allows producers and their authorized representatives* to view:</a:t>
            </a:r>
          </a:p>
          <a:p>
            <a:pPr marL="0" indent="0">
              <a:buNone/>
            </a:pPr>
            <a:endParaRPr lang="en-US" dirty="0"/>
          </a:p>
          <a:p>
            <a:pPr lvl="0"/>
            <a:r>
              <a:rPr lang="en-US" dirty="0"/>
              <a:t>6 years of data for payments, collections and IRS form data</a:t>
            </a:r>
          </a:p>
          <a:p>
            <a:pPr lvl="0"/>
            <a:r>
              <a:rPr lang="en-US" dirty="0"/>
              <a:t>all years for debt</a:t>
            </a:r>
          </a:p>
          <a:p>
            <a:pPr marL="0" indent="0">
              <a:buNone/>
            </a:pPr>
            <a:endParaRPr lang="en-US" dirty="0"/>
          </a:p>
          <a:p>
            <a:pPr marL="0" indent="0">
              <a:buNone/>
            </a:pPr>
            <a:endParaRPr lang="en-US" dirty="0"/>
          </a:p>
          <a:p>
            <a:pPr marL="0" indent="0">
              <a:buNone/>
            </a:pPr>
            <a:r>
              <a:rPr lang="en-US" sz="1400" dirty="0"/>
              <a:t>* Your local Service Center can help you establish representatives via the Representative Link Management System (RLMS).</a:t>
            </a:r>
          </a:p>
        </p:txBody>
      </p:sp>
      <p:sp>
        <p:nvSpPr>
          <p:cNvPr id="4" name="Slide Number Placeholder 3"/>
          <p:cNvSpPr>
            <a:spLocks noGrp="1"/>
          </p:cNvSpPr>
          <p:nvPr>
            <p:ph type="sldNum" sz="quarter" idx="12"/>
          </p:nvPr>
        </p:nvSpPr>
        <p:spPr/>
        <p:txBody>
          <a:bodyPr/>
          <a:lstStyle/>
          <a:p>
            <a:fld id="{D35644FB-88B9-4A8B-A29C-3F18531C3529}" type="slidenum">
              <a:rPr lang="en-US" smtClean="0"/>
              <a:t>2</a:t>
            </a:fld>
            <a:endParaRPr lang="en-US" dirty="0"/>
          </a:p>
        </p:txBody>
      </p:sp>
    </p:spTree>
    <p:extLst>
      <p:ext uri="{BB962C8B-B14F-4D97-AF65-F5344CB8AC3E}">
        <p14:creationId xmlns:p14="http://schemas.microsoft.com/office/powerpoint/2010/main" val="3438624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69669"/>
          </a:xfrm>
        </p:spPr>
        <p:txBody>
          <a:bodyPr/>
          <a:lstStyle/>
          <a:p>
            <a:r>
              <a:rPr lang="en-US" dirty="0"/>
              <a:t>Program Benefit Screen (Continued)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03541602"/>
              </p:ext>
            </p:extLst>
          </p:nvPr>
        </p:nvGraphicFramePr>
        <p:xfrm>
          <a:off x="2762656" y="2114140"/>
          <a:ext cx="7986408" cy="3474720"/>
        </p:xfrm>
        <a:graphic>
          <a:graphicData uri="http://schemas.openxmlformats.org/drawingml/2006/table">
            <a:tbl>
              <a:tblPr firstRow="1" firstCol="1" bandRow="1">
                <a:tableStyleId>{5C22544A-7EE6-4342-B048-85BDC9FD1C3A}</a:tableStyleId>
              </a:tblPr>
              <a:tblGrid>
                <a:gridCol w="2601709">
                  <a:extLst>
                    <a:ext uri="{9D8B030D-6E8A-4147-A177-3AD203B41FA5}">
                      <a16:colId xmlns:a16="http://schemas.microsoft.com/office/drawing/2014/main" xmlns="" val="20000"/>
                    </a:ext>
                  </a:extLst>
                </a:gridCol>
                <a:gridCol w="5384699">
                  <a:extLst>
                    <a:ext uri="{9D8B030D-6E8A-4147-A177-3AD203B41FA5}">
                      <a16:colId xmlns:a16="http://schemas.microsoft.com/office/drawing/2014/main" xmlns="" val="20001"/>
                    </a:ext>
                  </a:extLst>
                </a:gridCol>
              </a:tblGrid>
              <a:tr h="15700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Field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5700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Customer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Individual who earned the program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5700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Last 4 digits of TIN</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TIN of individual who earned program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5700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Information as of (mm/dd/yyyy)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information was last updated in FI</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471024">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Search criteria that is selected, will be displayed, if applicable</a:t>
                      </a:r>
                      <a:endParaRPr lang="en-US" sz="10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Example: “Program: Facility Loan-Farm Storage”</a:t>
                      </a:r>
                      <a:endParaRPr lang="en-US" sz="1000" dirty="0">
                        <a:effectLst/>
                      </a:endParaRPr>
                    </a:p>
                    <a:p>
                      <a:pPr marL="0" marR="0" algn="l">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5700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Payable ID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System-generated internal identifying number (NPS Payable ID)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15700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Payment Date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payment was issued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15700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State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State responsible for issuing the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15700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County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Service Center responsible for issuing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314016">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Reference Number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Contract Number, Farm Number (depending on the program)</a:t>
                      </a:r>
                      <a:endParaRPr lang="en-US" sz="1000" dirty="0">
                        <a:effectLst/>
                      </a:endParaRPr>
                    </a:p>
                    <a:p>
                      <a:pPr marL="0" marR="0" algn="l">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15700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Program/Crop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Crop year, program year, calendar year or budget year, if applicable</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15700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Prompt Pay Interest</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Amount of prompt pay interest paid, if applicable</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r h="15700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 Benefit</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Amount earned from the program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2"/>
                  </a:ext>
                </a:extLst>
              </a:tr>
              <a:tr h="471024">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Totals</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marR="0" lvl="0" indent="-342900" algn="l">
                        <a:spcBef>
                          <a:spcPts val="0"/>
                        </a:spcBef>
                        <a:spcAft>
                          <a:spcPts val="0"/>
                        </a:spcAft>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200" dirty="0">
                          <a:effectLst/>
                        </a:rPr>
                        <a:t>Prompt Pay Interest</a:t>
                      </a:r>
                      <a:endParaRPr lang="en-US" sz="1000" dirty="0">
                        <a:effectLst/>
                      </a:endParaRPr>
                    </a:p>
                    <a:p>
                      <a:pPr marL="342900" marR="0" lvl="0" indent="-342900" algn="l">
                        <a:spcBef>
                          <a:spcPts val="0"/>
                        </a:spcBef>
                        <a:spcAft>
                          <a:spcPts val="0"/>
                        </a:spcAft>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200" dirty="0">
                          <a:effectLst/>
                        </a:rPr>
                        <a:t>Program Benefit</a:t>
                      </a:r>
                      <a:endParaRPr lang="en-US" sz="1000" dirty="0">
                        <a:effectLst/>
                      </a:endParaRPr>
                    </a:p>
                    <a:p>
                      <a:pPr marL="0" marR="0" algn="l">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3"/>
                  </a:ext>
                </a:extLst>
              </a:tr>
            </a:tbl>
          </a:graphicData>
        </a:graphic>
      </p:graphicFrame>
      <p:sp>
        <p:nvSpPr>
          <p:cNvPr id="4" name="Title 1"/>
          <p:cNvSpPr txBox="1">
            <a:spLocks/>
          </p:cNvSpPr>
          <p:nvPr/>
        </p:nvSpPr>
        <p:spPr>
          <a:xfrm>
            <a:off x="2589212" y="1442085"/>
            <a:ext cx="8911687" cy="669669"/>
          </a:xfrm>
          <a:prstGeom prst="rect">
            <a:avLst/>
          </a:prstGeom>
        </p:spPr>
        <p:txBody>
          <a:bodyPr vert="horz" lIns="91440" tIns="45720" rIns="91440" bIns="45720" rtlCol="0" anchor="t">
            <a:normAutofit fontScale="6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The following table describes the Program Benefit Screen fields.</a:t>
            </a:r>
          </a:p>
        </p:txBody>
      </p:sp>
      <p:sp>
        <p:nvSpPr>
          <p:cNvPr id="6" name="TextBox 5"/>
          <p:cNvSpPr txBox="1"/>
          <p:nvPr/>
        </p:nvSpPr>
        <p:spPr>
          <a:xfrm>
            <a:off x="2762656" y="5727032"/>
            <a:ext cx="7947496" cy="646331"/>
          </a:xfrm>
          <a:prstGeom prst="rect">
            <a:avLst/>
          </a:prstGeom>
          <a:noFill/>
          <a:ln>
            <a:solidFill>
              <a:schemeClr val="tx1"/>
            </a:solidFill>
          </a:ln>
        </p:spPr>
        <p:txBody>
          <a:bodyPr wrap="square" rtlCol="0">
            <a:spAutoFit/>
          </a:bodyPr>
          <a:lstStyle/>
          <a:p>
            <a:r>
              <a:rPr lang="en-US" dirty="0"/>
              <a:t>Selecting a date from the “Payment Date” column will take the user to the Payment Detail Screen to view details about the disbursement.</a:t>
            </a:r>
          </a:p>
        </p:txBody>
      </p:sp>
      <p:pic>
        <p:nvPicPr>
          <p:cNvPr id="8" name="Picture 7"/>
          <p:cNvPicPr>
            <a:picLocks noChangeAspect="1"/>
          </p:cNvPicPr>
          <p:nvPr/>
        </p:nvPicPr>
        <p:blipFill>
          <a:blip r:embed="rId2"/>
          <a:stretch>
            <a:fillRect/>
          </a:stretch>
        </p:blipFill>
        <p:spPr>
          <a:xfrm>
            <a:off x="2153003" y="5727032"/>
            <a:ext cx="609653" cy="615749"/>
          </a:xfrm>
          <a:prstGeom prst="rect">
            <a:avLst/>
          </a:prstGeom>
        </p:spPr>
      </p:pic>
      <p:sp>
        <p:nvSpPr>
          <p:cNvPr id="3" name="Slide Number Placeholder 2"/>
          <p:cNvSpPr>
            <a:spLocks noGrp="1"/>
          </p:cNvSpPr>
          <p:nvPr>
            <p:ph type="sldNum" sz="quarter" idx="12"/>
          </p:nvPr>
        </p:nvSpPr>
        <p:spPr/>
        <p:txBody>
          <a:bodyPr/>
          <a:lstStyle/>
          <a:p>
            <a:fld id="{D35644FB-88B9-4A8B-A29C-3F18531C3529}" type="slidenum">
              <a:rPr lang="en-US" smtClean="0"/>
              <a:t>20</a:t>
            </a:fld>
            <a:endParaRPr lang="en-US" dirty="0"/>
          </a:p>
        </p:txBody>
      </p:sp>
    </p:spTree>
    <p:extLst>
      <p:ext uri="{BB962C8B-B14F-4D97-AF65-F5344CB8AC3E}">
        <p14:creationId xmlns:p14="http://schemas.microsoft.com/office/powerpoint/2010/main" val="3131246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057072"/>
            <a:ext cx="8911687" cy="591847"/>
          </a:xfrm>
        </p:spPr>
        <p:txBody>
          <a:bodyPr>
            <a:noAutofit/>
          </a:bodyPr>
          <a:lstStyle/>
          <a:p>
            <a:r>
              <a:rPr lang="en-US" sz="1800" dirty="0"/>
              <a:t>From the Payments Section of the Customer Summary Screen, CLICK </a:t>
            </a:r>
            <a:br>
              <a:rPr lang="en-US" sz="1800" dirty="0"/>
            </a:br>
            <a:r>
              <a:rPr lang="en-US" sz="1800" dirty="0"/>
              <a:t>“View All”. The Payment List Screen will be displayed.</a:t>
            </a:r>
          </a:p>
        </p:txBody>
      </p:sp>
      <p:pic>
        <p:nvPicPr>
          <p:cNvPr id="5" name="Content Placeholder 4"/>
          <p:cNvPicPr>
            <a:picLocks noGrp="1" noChangeAspect="1"/>
          </p:cNvPicPr>
          <p:nvPr>
            <p:ph idx="1"/>
          </p:nvPr>
        </p:nvPicPr>
        <p:blipFill>
          <a:blip r:embed="rId2"/>
          <a:stretch>
            <a:fillRect/>
          </a:stretch>
        </p:blipFill>
        <p:spPr>
          <a:xfrm>
            <a:off x="3458084" y="1895113"/>
            <a:ext cx="5971429" cy="3438095"/>
          </a:xfrm>
          <a:prstGeom prst="rect">
            <a:avLst/>
          </a:prstGeom>
        </p:spPr>
      </p:pic>
      <p:sp>
        <p:nvSpPr>
          <p:cNvPr id="4" name="Title 1"/>
          <p:cNvSpPr txBox="1">
            <a:spLocks/>
          </p:cNvSpPr>
          <p:nvPr/>
        </p:nvSpPr>
        <p:spPr>
          <a:xfrm>
            <a:off x="2589212" y="465225"/>
            <a:ext cx="8911687" cy="591847"/>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Payment List Screen</a:t>
            </a:r>
          </a:p>
        </p:txBody>
      </p:sp>
      <p:sp>
        <p:nvSpPr>
          <p:cNvPr id="3" name="Slide Number Placeholder 2"/>
          <p:cNvSpPr>
            <a:spLocks noGrp="1"/>
          </p:cNvSpPr>
          <p:nvPr>
            <p:ph type="sldNum" sz="quarter" idx="12"/>
          </p:nvPr>
        </p:nvSpPr>
        <p:spPr/>
        <p:txBody>
          <a:bodyPr/>
          <a:lstStyle/>
          <a:p>
            <a:fld id="{D35644FB-88B9-4A8B-A29C-3F18531C3529}" type="slidenum">
              <a:rPr lang="en-US" smtClean="0"/>
              <a:t>21</a:t>
            </a:fld>
            <a:endParaRPr lang="en-US" dirty="0"/>
          </a:p>
        </p:txBody>
      </p:sp>
    </p:spTree>
    <p:extLst>
      <p:ext uri="{BB962C8B-B14F-4D97-AF65-F5344CB8AC3E}">
        <p14:creationId xmlns:p14="http://schemas.microsoft.com/office/powerpoint/2010/main" val="1628868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5325" y="1497208"/>
            <a:ext cx="8911687" cy="659941"/>
          </a:xfrm>
        </p:spPr>
        <p:txBody>
          <a:bodyPr>
            <a:normAutofit/>
          </a:bodyPr>
          <a:lstStyle/>
          <a:p>
            <a:r>
              <a:rPr lang="en-US" sz="1800" dirty="0"/>
              <a:t>The following table describes the Payment List Screen fields.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3884763"/>
              </p:ext>
            </p:extLst>
          </p:nvPr>
        </p:nvGraphicFramePr>
        <p:xfrm>
          <a:off x="3318135" y="1994168"/>
          <a:ext cx="6056768" cy="3577824"/>
        </p:xfrm>
        <a:graphic>
          <a:graphicData uri="http://schemas.openxmlformats.org/drawingml/2006/table">
            <a:tbl>
              <a:tblPr firstRow="1" firstCol="1" bandRow="1">
                <a:tableStyleId>{5C22544A-7EE6-4342-B048-85BDC9FD1C3A}</a:tableStyleId>
              </a:tblPr>
              <a:tblGrid>
                <a:gridCol w="1985728">
                  <a:extLst>
                    <a:ext uri="{9D8B030D-6E8A-4147-A177-3AD203B41FA5}">
                      <a16:colId xmlns:a16="http://schemas.microsoft.com/office/drawing/2014/main" xmlns="" val="20000"/>
                    </a:ext>
                  </a:extLst>
                </a:gridCol>
                <a:gridCol w="4071040">
                  <a:extLst>
                    <a:ext uri="{9D8B030D-6E8A-4147-A177-3AD203B41FA5}">
                      <a16:colId xmlns:a16="http://schemas.microsoft.com/office/drawing/2014/main" xmlns="" val="20001"/>
                    </a:ext>
                  </a:extLst>
                </a:gridCol>
              </a:tblGrid>
              <a:tr h="77703">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		    Field</a:t>
                      </a:r>
                      <a:endParaRPr lang="en-US" sz="900" dirty="0">
                        <a:effectLst/>
                        <a:latin typeface="Times New Roman" panose="02020603050405020304" pitchFamily="18" charset="0"/>
                        <a:ea typeface="Times New Roman" panose="02020603050405020304" pitchFamily="18" charset="0"/>
                      </a:endParaRPr>
                    </a:p>
                  </a:txBody>
                  <a:tcPr marL="64402" marR="64402"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Description</a:t>
                      </a:r>
                      <a:endParaRPr lang="en-US" sz="900" dirty="0">
                        <a:effectLst/>
                        <a:latin typeface="Times New Roman" panose="02020603050405020304" pitchFamily="18" charset="0"/>
                        <a:ea typeface="Times New Roman" panose="02020603050405020304" pitchFamily="18" charset="0"/>
                      </a:endParaRPr>
                    </a:p>
                  </a:txBody>
                  <a:tcPr marL="64402" marR="64402" marT="0" marB="0"/>
                </a:tc>
                <a:extLst>
                  <a:ext uri="{0D108BD9-81ED-4DB2-BD59-A6C34878D82A}">
                    <a16:rowId xmlns:a16="http://schemas.microsoft.com/office/drawing/2014/main" xmlns="" val="10000"/>
                  </a:ext>
                </a:extLst>
              </a:tr>
              <a:tr h="171739">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Customer</a:t>
                      </a:r>
                      <a:endParaRPr lang="en-US" sz="900" dirty="0">
                        <a:effectLst/>
                        <a:latin typeface="Times New Roman" panose="02020603050405020304" pitchFamily="18" charset="0"/>
                        <a:ea typeface="Times New Roman" panose="02020603050405020304" pitchFamily="18" charset="0"/>
                      </a:endParaRPr>
                    </a:p>
                  </a:txBody>
                  <a:tcPr marL="64402" marR="64402" marT="0" marB="0"/>
                </a:tc>
                <a:tc>
                  <a:txBody>
                    <a:bodyPr/>
                    <a:lstStyle/>
                    <a:p>
                      <a:pPr marL="0" marR="0" algn="l">
                        <a:spcBef>
                          <a:spcPts val="0"/>
                        </a:spcBef>
                        <a:spcAft>
                          <a:spcPts val="0"/>
                        </a:spcAft>
                      </a:pPr>
                      <a:r>
                        <a:rPr lang="en-US" sz="1100" dirty="0">
                          <a:effectLst/>
                        </a:rPr>
                        <a:t>Individual who earned the program payment</a:t>
                      </a:r>
                      <a:endParaRPr lang="en-US" sz="900" dirty="0">
                        <a:effectLst/>
                        <a:latin typeface="Times New Roman" panose="02020603050405020304" pitchFamily="18" charset="0"/>
                        <a:ea typeface="Times New Roman" panose="02020603050405020304" pitchFamily="18" charset="0"/>
                      </a:endParaRPr>
                    </a:p>
                  </a:txBody>
                  <a:tcPr marL="64402" marR="64402" marT="0" marB="0"/>
                </a:tc>
                <a:extLst>
                  <a:ext uri="{0D108BD9-81ED-4DB2-BD59-A6C34878D82A}">
                    <a16:rowId xmlns:a16="http://schemas.microsoft.com/office/drawing/2014/main" xmlns="" val="10001"/>
                  </a:ext>
                </a:extLst>
              </a:tr>
              <a:tr h="171739">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Last 4 digits of TIN</a:t>
                      </a:r>
                      <a:endParaRPr lang="en-US" sz="900" dirty="0">
                        <a:effectLst/>
                        <a:latin typeface="Times New Roman" panose="02020603050405020304" pitchFamily="18" charset="0"/>
                        <a:ea typeface="Times New Roman" panose="02020603050405020304" pitchFamily="18" charset="0"/>
                      </a:endParaRPr>
                    </a:p>
                  </a:txBody>
                  <a:tcPr marL="64402" marR="64402" marT="0" marB="0"/>
                </a:tc>
                <a:tc>
                  <a:txBody>
                    <a:bodyPr/>
                    <a:lstStyle/>
                    <a:p>
                      <a:pPr marL="0" marR="0" algn="l">
                        <a:spcBef>
                          <a:spcPts val="0"/>
                        </a:spcBef>
                        <a:spcAft>
                          <a:spcPts val="0"/>
                        </a:spcAft>
                      </a:pPr>
                      <a:r>
                        <a:rPr lang="en-US" sz="1100" dirty="0">
                          <a:effectLst/>
                        </a:rPr>
                        <a:t>TIN of individual who earned program payment</a:t>
                      </a:r>
                      <a:endParaRPr lang="en-US" sz="900" dirty="0">
                        <a:effectLst/>
                        <a:latin typeface="Times New Roman" panose="02020603050405020304" pitchFamily="18" charset="0"/>
                        <a:ea typeface="Times New Roman" panose="02020603050405020304" pitchFamily="18" charset="0"/>
                      </a:endParaRPr>
                    </a:p>
                  </a:txBody>
                  <a:tcPr marL="64402" marR="64402" marT="0" marB="0"/>
                </a:tc>
                <a:extLst>
                  <a:ext uri="{0D108BD9-81ED-4DB2-BD59-A6C34878D82A}">
                    <a16:rowId xmlns:a16="http://schemas.microsoft.com/office/drawing/2014/main" xmlns="" val="10002"/>
                  </a:ext>
                </a:extLst>
              </a:tr>
              <a:tr h="343477">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Information as of (mm/dd/yyyy)</a:t>
                      </a:r>
                      <a:endParaRPr lang="en-US" sz="900" dirty="0">
                        <a:effectLst/>
                        <a:latin typeface="Times New Roman" panose="02020603050405020304" pitchFamily="18" charset="0"/>
                        <a:ea typeface="Times New Roman" panose="02020603050405020304" pitchFamily="18" charset="0"/>
                      </a:endParaRPr>
                    </a:p>
                  </a:txBody>
                  <a:tcPr marL="64402" marR="64402"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Date information was last updated in FI</a:t>
                      </a:r>
                      <a:endParaRPr lang="en-US" sz="900" dirty="0">
                        <a:effectLst/>
                        <a:latin typeface="Times New Roman" panose="02020603050405020304" pitchFamily="18" charset="0"/>
                        <a:ea typeface="Times New Roman" panose="02020603050405020304" pitchFamily="18" charset="0"/>
                      </a:endParaRPr>
                    </a:p>
                  </a:txBody>
                  <a:tcPr marL="64402" marR="64402" marT="0" marB="0"/>
                </a:tc>
                <a:extLst>
                  <a:ext uri="{0D108BD9-81ED-4DB2-BD59-A6C34878D82A}">
                    <a16:rowId xmlns:a16="http://schemas.microsoft.com/office/drawing/2014/main" xmlns="" val="10003"/>
                  </a:ext>
                </a:extLst>
              </a:tr>
              <a:tr h="171739">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Payment Date</a:t>
                      </a:r>
                      <a:endParaRPr lang="en-US" sz="900" dirty="0">
                        <a:effectLst/>
                        <a:latin typeface="Times New Roman" panose="02020603050405020304" pitchFamily="18" charset="0"/>
                        <a:ea typeface="Times New Roman" panose="02020603050405020304" pitchFamily="18" charset="0"/>
                      </a:endParaRPr>
                    </a:p>
                  </a:txBody>
                  <a:tcPr marL="64402" marR="64402"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Date payment was issued</a:t>
                      </a:r>
                      <a:endParaRPr lang="en-US" sz="900" dirty="0">
                        <a:effectLst/>
                        <a:latin typeface="Times New Roman" panose="02020603050405020304" pitchFamily="18" charset="0"/>
                        <a:ea typeface="Times New Roman" panose="02020603050405020304" pitchFamily="18" charset="0"/>
                      </a:endParaRPr>
                    </a:p>
                  </a:txBody>
                  <a:tcPr marL="64402" marR="64402" marT="0" marB="0"/>
                </a:tc>
                <a:extLst>
                  <a:ext uri="{0D108BD9-81ED-4DB2-BD59-A6C34878D82A}">
                    <a16:rowId xmlns:a16="http://schemas.microsoft.com/office/drawing/2014/main" xmlns="" val="10004"/>
                  </a:ext>
                </a:extLst>
              </a:tr>
              <a:tr h="858693">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ACH/Check Number</a:t>
                      </a:r>
                      <a:endParaRPr lang="en-US" sz="900" dirty="0">
                        <a:effectLst/>
                        <a:latin typeface="Times New Roman" panose="02020603050405020304" pitchFamily="18" charset="0"/>
                        <a:ea typeface="Times New Roman" panose="02020603050405020304" pitchFamily="18" charset="0"/>
                      </a:endParaRPr>
                    </a:p>
                  </a:txBody>
                  <a:tcPr marL="64402" marR="64402" marT="0" marB="0"/>
                </a:tc>
                <a:tc>
                  <a:txBody>
                    <a:bodyPr/>
                    <a:lstStyle/>
                    <a:p>
                      <a:pPr marL="342900" marR="0" lvl="0" indent="-342900" algn="l">
                        <a:spcBef>
                          <a:spcPts val="0"/>
                        </a:spcBef>
                        <a:spcAft>
                          <a:spcPts val="0"/>
                        </a:spcAft>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100" dirty="0">
                          <a:effectLst/>
                        </a:rPr>
                        <a:t>check number issued by Treasury,  </a:t>
                      </a:r>
                      <a:endParaRPr lang="en-US" sz="900" dirty="0">
                        <a:effectLst/>
                      </a:endParaRPr>
                    </a:p>
                    <a:p>
                      <a:pPr marL="342900" marR="0" lvl="0" indent="-342900" algn="l">
                        <a:spcBef>
                          <a:spcPts val="0"/>
                        </a:spcBef>
                        <a:spcAft>
                          <a:spcPts val="0"/>
                        </a:spcAft>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100" dirty="0">
                          <a:effectLst/>
                        </a:rPr>
                        <a:t>if payment is a Direct Deposit, the label will indicate ACH Number, Trace Number, Bank Name and Account Number for the payment</a:t>
                      </a:r>
                      <a:endParaRPr lang="en-US" sz="900" dirty="0">
                        <a:effectLst/>
                      </a:endParaRPr>
                    </a:p>
                    <a:p>
                      <a:pPr marL="342900" marR="0" lvl="0" indent="-342900" algn="l">
                        <a:spcBef>
                          <a:spcPts val="0"/>
                        </a:spcBef>
                        <a:spcAft>
                          <a:spcPts val="0"/>
                        </a:spcAft>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100" dirty="0">
                          <a:effectLst/>
                        </a:rPr>
                        <a:t>if payment was fully offset, the NPS Payable ID will display</a:t>
                      </a:r>
                      <a:endParaRPr lang="en-US" sz="900" dirty="0">
                        <a:effectLst/>
                        <a:latin typeface="Times New Roman" panose="02020603050405020304" pitchFamily="18" charset="0"/>
                        <a:ea typeface="Times New Roman" panose="02020603050405020304" pitchFamily="18" charset="0"/>
                      </a:endParaRPr>
                    </a:p>
                  </a:txBody>
                  <a:tcPr marL="64402" marR="64402" marT="0" marB="0"/>
                </a:tc>
                <a:extLst>
                  <a:ext uri="{0D108BD9-81ED-4DB2-BD59-A6C34878D82A}">
                    <a16:rowId xmlns:a16="http://schemas.microsoft.com/office/drawing/2014/main" xmlns="" val="10005"/>
                  </a:ext>
                </a:extLst>
              </a:tr>
              <a:tr h="171739">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State</a:t>
                      </a:r>
                      <a:endParaRPr lang="en-US" sz="900" dirty="0">
                        <a:effectLst/>
                        <a:latin typeface="Times New Roman" panose="02020603050405020304" pitchFamily="18" charset="0"/>
                        <a:ea typeface="Times New Roman" panose="02020603050405020304" pitchFamily="18" charset="0"/>
                      </a:endParaRPr>
                    </a:p>
                  </a:txBody>
                  <a:tcPr marL="64402" marR="64402" marT="0" marB="0"/>
                </a:tc>
                <a:tc>
                  <a:txBody>
                    <a:bodyPr/>
                    <a:lstStyle/>
                    <a:p>
                      <a:pPr marL="0" marR="0" algn="l">
                        <a:spcBef>
                          <a:spcPts val="0"/>
                        </a:spcBef>
                        <a:spcAft>
                          <a:spcPts val="0"/>
                        </a:spcAft>
                      </a:pPr>
                      <a:r>
                        <a:rPr lang="en-US" sz="1100" dirty="0">
                          <a:effectLst/>
                        </a:rPr>
                        <a:t>State responsible for issuing the payment</a:t>
                      </a:r>
                      <a:endParaRPr lang="en-US" sz="900" dirty="0">
                        <a:effectLst/>
                        <a:latin typeface="Times New Roman" panose="02020603050405020304" pitchFamily="18" charset="0"/>
                        <a:ea typeface="Times New Roman" panose="02020603050405020304" pitchFamily="18" charset="0"/>
                      </a:endParaRPr>
                    </a:p>
                  </a:txBody>
                  <a:tcPr marL="64402" marR="64402" marT="0" marB="0"/>
                </a:tc>
                <a:extLst>
                  <a:ext uri="{0D108BD9-81ED-4DB2-BD59-A6C34878D82A}">
                    <a16:rowId xmlns:a16="http://schemas.microsoft.com/office/drawing/2014/main" xmlns="" val="10006"/>
                  </a:ext>
                </a:extLst>
              </a:tr>
              <a:tr h="171739">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County</a:t>
                      </a:r>
                      <a:endParaRPr lang="en-US" sz="900" dirty="0">
                        <a:effectLst/>
                        <a:latin typeface="Times New Roman" panose="02020603050405020304" pitchFamily="18" charset="0"/>
                        <a:ea typeface="Times New Roman" panose="02020603050405020304" pitchFamily="18" charset="0"/>
                      </a:endParaRPr>
                    </a:p>
                  </a:txBody>
                  <a:tcPr marL="64402" marR="64402" marT="0" marB="0"/>
                </a:tc>
                <a:tc>
                  <a:txBody>
                    <a:bodyPr/>
                    <a:lstStyle/>
                    <a:p>
                      <a:pPr marL="0" marR="0" algn="l">
                        <a:spcBef>
                          <a:spcPts val="0"/>
                        </a:spcBef>
                        <a:spcAft>
                          <a:spcPts val="0"/>
                        </a:spcAft>
                      </a:pPr>
                      <a:r>
                        <a:rPr lang="en-US" sz="1100" dirty="0">
                          <a:effectLst/>
                        </a:rPr>
                        <a:t>Service Center responsible for issuing payment</a:t>
                      </a:r>
                      <a:endParaRPr lang="en-US" sz="900" dirty="0">
                        <a:effectLst/>
                        <a:latin typeface="Times New Roman" panose="02020603050405020304" pitchFamily="18" charset="0"/>
                        <a:ea typeface="Times New Roman" panose="02020603050405020304" pitchFamily="18" charset="0"/>
                      </a:endParaRPr>
                    </a:p>
                  </a:txBody>
                  <a:tcPr marL="64402" marR="64402" marT="0" marB="0"/>
                </a:tc>
                <a:extLst>
                  <a:ext uri="{0D108BD9-81ED-4DB2-BD59-A6C34878D82A}">
                    <a16:rowId xmlns:a16="http://schemas.microsoft.com/office/drawing/2014/main" xmlns="" val="10007"/>
                  </a:ext>
                </a:extLst>
              </a:tr>
              <a:tr h="171739">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Gross Benefit</a:t>
                      </a:r>
                      <a:endParaRPr lang="en-US" sz="900" dirty="0">
                        <a:effectLst/>
                        <a:latin typeface="Times New Roman" panose="02020603050405020304" pitchFamily="18" charset="0"/>
                        <a:ea typeface="Times New Roman" panose="02020603050405020304" pitchFamily="18" charset="0"/>
                      </a:endParaRPr>
                    </a:p>
                  </a:txBody>
                  <a:tcPr marL="64402" marR="64402" marT="0" marB="0"/>
                </a:tc>
                <a:tc>
                  <a:txBody>
                    <a:bodyPr/>
                    <a:lstStyle/>
                    <a:p>
                      <a:pPr marL="0" marR="0" algn="l">
                        <a:spcBef>
                          <a:spcPts val="0"/>
                        </a:spcBef>
                        <a:spcAft>
                          <a:spcPts val="0"/>
                        </a:spcAft>
                      </a:pPr>
                      <a:r>
                        <a:rPr lang="en-US" sz="1100" dirty="0">
                          <a:effectLst/>
                        </a:rPr>
                        <a:t>Amount earned from the program payment</a:t>
                      </a:r>
                      <a:endParaRPr lang="en-US" sz="900" dirty="0">
                        <a:effectLst/>
                        <a:latin typeface="Times New Roman" panose="02020603050405020304" pitchFamily="18" charset="0"/>
                        <a:ea typeface="Times New Roman" panose="02020603050405020304" pitchFamily="18" charset="0"/>
                      </a:endParaRPr>
                    </a:p>
                  </a:txBody>
                  <a:tcPr marL="64402" marR="64402" marT="0" marB="0"/>
                </a:tc>
                <a:extLst>
                  <a:ext uri="{0D108BD9-81ED-4DB2-BD59-A6C34878D82A}">
                    <a16:rowId xmlns:a16="http://schemas.microsoft.com/office/drawing/2014/main" xmlns="" val="10008"/>
                  </a:ext>
                </a:extLst>
              </a:tr>
              <a:tr h="171739">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Deductions</a:t>
                      </a:r>
                      <a:endParaRPr lang="en-US" sz="900" dirty="0">
                        <a:effectLst/>
                        <a:latin typeface="Times New Roman" panose="02020603050405020304" pitchFamily="18" charset="0"/>
                        <a:ea typeface="Times New Roman" panose="02020603050405020304" pitchFamily="18" charset="0"/>
                      </a:endParaRPr>
                    </a:p>
                  </a:txBody>
                  <a:tcPr marL="64402" marR="64402" marT="0" marB="0"/>
                </a:tc>
                <a:tc>
                  <a:txBody>
                    <a:bodyPr/>
                    <a:lstStyle/>
                    <a:p>
                      <a:pPr marL="0" marR="0" algn="l">
                        <a:spcBef>
                          <a:spcPts val="0"/>
                        </a:spcBef>
                        <a:spcAft>
                          <a:spcPts val="0"/>
                        </a:spcAft>
                      </a:pPr>
                      <a:r>
                        <a:rPr lang="en-US" sz="1100" dirty="0">
                          <a:effectLst/>
                        </a:rPr>
                        <a:t>Amount subtracted from gross payment amount </a:t>
                      </a:r>
                      <a:endParaRPr lang="en-US" sz="900" dirty="0">
                        <a:effectLst/>
                        <a:latin typeface="Times New Roman" panose="02020603050405020304" pitchFamily="18" charset="0"/>
                        <a:ea typeface="Times New Roman" panose="02020603050405020304" pitchFamily="18" charset="0"/>
                      </a:endParaRPr>
                    </a:p>
                  </a:txBody>
                  <a:tcPr marL="64402" marR="64402" marT="0" marB="0"/>
                </a:tc>
                <a:extLst>
                  <a:ext uri="{0D108BD9-81ED-4DB2-BD59-A6C34878D82A}">
                    <a16:rowId xmlns:a16="http://schemas.microsoft.com/office/drawing/2014/main" xmlns="" val="10009"/>
                  </a:ext>
                </a:extLst>
              </a:tr>
              <a:tr h="171739">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Net Payment</a:t>
                      </a:r>
                      <a:endParaRPr lang="en-US" sz="900" dirty="0">
                        <a:effectLst/>
                        <a:latin typeface="Times New Roman" panose="02020603050405020304" pitchFamily="18" charset="0"/>
                        <a:ea typeface="Times New Roman" panose="02020603050405020304" pitchFamily="18" charset="0"/>
                      </a:endParaRPr>
                    </a:p>
                  </a:txBody>
                  <a:tcPr marL="64402" marR="64402" marT="0" marB="0"/>
                </a:tc>
                <a:tc>
                  <a:txBody>
                    <a:bodyPr/>
                    <a:lstStyle/>
                    <a:p>
                      <a:pPr marL="0" marR="0" algn="l">
                        <a:spcBef>
                          <a:spcPts val="0"/>
                        </a:spcBef>
                        <a:spcAft>
                          <a:spcPts val="0"/>
                        </a:spcAft>
                      </a:pPr>
                      <a:r>
                        <a:rPr lang="en-US" sz="1100" dirty="0">
                          <a:effectLst/>
                        </a:rPr>
                        <a:t>Amount remaining after deductions</a:t>
                      </a:r>
                      <a:endParaRPr lang="en-US" sz="900" dirty="0">
                        <a:effectLst/>
                        <a:latin typeface="Times New Roman" panose="02020603050405020304" pitchFamily="18" charset="0"/>
                        <a:ea typeface="Times New Roman" panose="02020603050405020304" pitchFamily="18" charset="0"/>
                      </a:endParaRPr>
                    </a:p>
                  </a:txBody>
                  <a:tcPr marL="64402" marR="64402" marT="0" marB="0"/>
                </a:tc>
                <a:extLst>
                  <a:ext uri="{0D108BD9-81ED-4DB2-BD59-A6C34878D82A}">
                    <a16:rowId xmlns:a16="http://schemas.microsoft.com/office/drawing/2014/main" xmlns="" val="10010"/>
                  </a:ext>
                </a:extLst>
              </a:tr>
              <a:tr h="68695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Payment Totals</a:t>
                      </a:r>
                      <a:endParaRPr lang="en-US" sz="900" dirty="0">
                        <a:effectLst/>
                        <a:latin typeface="Times New Roman" panose="02020603050405020304" pitchFamily="18" charset="0"/>
                        <a:ea typeface="Times New Roman" panose="02020603050405020304" pitchFamily="18" charset="0"/>
                      </a:endParaRPr>
                    </a:p>
                  </a:txBody>
                  <a:tcPr marL="64402" marR="64402" marT="0" marB="0"/>
                </a:tc>
                <a:tc>
                  <a:txBody>
                    <a:bodyPr/>
                    <a:lstStyle/>
                    <a:p>
                      <a:pPr marL="342900" marR="0" lvl="0" indent="-342900" algn="l">
                        <a:spcBef>
                          <a:spcPts val="0"/>
                        </a:spcBef>
                        <a:spcAft>
                          <a:spcPts val="0"/>
                        </a:spcAft>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100" dirty="0">
                          <a:effectLst/>
                        </a:rPr>
                        <a:t>Gross Benefits</a:t>
                      </a:r>
                      <a:endParaRPr lang="en-US" sz="900" dirty="0">
                        <a:effectLst/>
                      </a:endParaRPr>
                    </a:p>
                    <a:p>
                      <a:pPr marL="342900" marR="0" lvl="0" indent="-342900" algn="l">
                        <a:spcBef>
                          <a:spcPts val="0"/>
                        </a:spcBef>
                        <a:spcAft>
                          <a:spcPts val="0"/>
                        </a:spcAft>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100" dirty="0">
                          <a:effectLst/>
                        </a:rPr>
                        <a:t>Deductions</a:t>
                      </a:r>
                      <a:endParaRPr lang="en-US" sz="900" dirty="0">
                        <a:effectLst/>
                      </a:endParaRPr>
                    </a:p>
                    <a:p>
                      <a:pPr marL="342900" marR="0" lvl="0" indent="-342900" algn="l">
                        <a:spcBef>
                          <a:spcPts val="0"/>
                        </a:spcBef>
                        <a:spcAft>
                          <a:spcPts val="0"/>
                        </a:spcAft>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100" dirty="0">
                          <a:effectLst/>
                        </a:rPr>
                        <a:t>Net Payment</a:t>
                      </a:r>
                      <a:endParaRPr lang="en-US" sz="900" dirty="0">
                        <a:effectLst/>
                      </a:endParaRPr>
                    </a:p>
                    <a:p>
                      <a:pPr marL="0" marR="0" algn="l">
                        <a:spcBef>
                          <a:spcPts val="0"/>
                        </a:spcBef>
                        <a:spcAft>
                          <a:spcPts val="0"/>
                        </a:spcAft>
                      </a:pPr>
                      <a:r>
                        <a:rPr lang="en-US" sz="1100" dirty="0">
                          <a:effectLst/>
                        </a:rPr>
                        <a:t> </a:t>
                      </a:r>
                      <a:endParaRPr lang="en-US" sz="900" dirty="0">
                        <a:effectLst/>
                        <a:latin typeface="Times New Roman" panose="02020603050405020304" pitchFamily="18" charset="0"/>
                        <a:ea typeface="Times New Roman" panose="02020603050405020304" pitchFamily="18" charset="0"/>
                      </a:endParaRPr>
                    </a:p>
                  </a:txBody>
                  <a:tcPr marL="64402" marR="64402" marT="0" marB="0"/>
                </a:tc>
                <a:extLst>
                  <a:ext uri="{0D108BD9-81ED-4DB2-BD59-A6C34878D82A}">
                    <a16:rowId xmlns:a16="http://schemas.microsoft.com/office/drawing/2014/main" xmlns="" val="10011"/>
                  </a:ext>
                </a:extLst>
              </a:tr>
            </a:tbl>
          </a:graphicData>
        </a:graphic>
      </p:graphicFrame>
      <p:sp>
        <p:nvSpPr>
          <p:cNvPr id="4" name="Title 1"/>
          <p:cNvSpPr txBox="1">
            <a:spLocks/>
          </p:cNvSpPr>
          <p:nvPr/>
        </p:nvSpPr>
        <p:spPr>
          <a:xfrm>
            <a:off x="2745325" y="776510"/>
            <a:ext cx="8911687" cy="65994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Payment List Screen (Continued)</a:t>
            </a:r>
          </a:p>
        </p:txBody>
      </p:sp>
      <p:sp>
        <p:nvSpPr>
          <p:cNvPr id="6" name="TextBox 5"/>
          <p:cNvSpPr txBox="1"/>
          <p:nvPr/>
        </p:nvSpPr>
        <p:spPr>
          <a:xfrm>
            <a:off x="2840477" y="5745786"/>
            <a:ext cx="7149829" cy="646331"/>
          </a:xfrm>
          <a:prstGeom prst="rect">
            <a:avLst/>
          </a:prstGeom>
          <a:noFill/>
          <a:ln>
            <a:solidFill>
              <a:schemeClr val="tx1"/>
            </a:solidFill>
          </a:ln>
        </p:spPr>
        <p:txBody>
          <a:bodyPr wrap="square" rtlCol="0">
            <a:spAutoFit/>
          </a:bodyPr>
          <a:lstStyle/>
          <a:p>
            <a:r>
              <a:rPr lang="en-US" dirty="0"/>
              <a:t>Selecting a date from the “Payment Date” field will take the user to the Payment Detail Screen.</a:t>
            </a:r>
          </a:p>
        </p:txBody>
      </p:sp>
      <p:pic>
        <p:nvPicPr>
          <p:cNvPr id="8" name="Picture 7"/>
          <p:cNvPicPr>
            <a:picLocks noChangeAspect="1"/>
          </p:cNvPicPr>
          <p:nvPr/>
        </p:nvPicPr>
        <p:blipFill>
          <a:blip r:embed="rId2"/>
          <a:stretch>
            <a:fillRect/>
          </a:stretch>
        </p:blipFill>
        <p:spPr>
          <a:xfrm>
            <a:off x="2230824" y="5776368"/>
            <a:ext cx="609653" cy="615749"/>
          </a:xfrm>
          <a:prstGeom prst="rect">
            <a:avLst/>
          </a:prstGeom>
        </p:spPr>
      </p:pic>
      <p:sp>
        <p:nvSpPr>
          <p:cNvPr id="3" name="Slide Number Placeholder 2"/>
          <p:cNvSpPr>
            <a:spLocks noGrp="1"/>
          </p:cNvSpPr>
          <p:nvPr>
            <p:ph type="sldNum" sz="quarter" idx="12"/>
          </p:nvPr>
        </p:nvSpPr>
        <p:spPr/>
        <p:txBody>
          <a:bodyPr/>
          <a:lstStyle/>
          <a:p>
            <a:fld id="{D35644FB-88B9-4A8B-A29C-3F18531C3529}" type="slidenum">
              <a:rPr lang="en-US" smtClean="0"/>
              <a:t>22</a:t>
            </a:fld>
            <a:endParaRPr lang="en-US" dirty="0"/>
          </a:p>
        </p:txBody>
      </p:sp>
    </p:spTree>
    <p:extLst>
      <p:ext uri="{BB962C8B-B14F-4D97-AF65-F5344CB8AC3E}">
        <p14:creationId xmlns:p14="http://schemas.microsoft.com/office/powerpoint/2010/main" val="2771506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05675"/>
            <a:ext cx="8911687" cy="835039"/>
          </a:xfrm>
        </p:spPr>
        <p:txBody>
          <a:bodyPr/>
          <a:lstStyle/>
          <a:p>
            <a:r>
              <a:rPr lang="en-US" dirty="0"/>
              <a:t>Collection Section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8008148"/>
              </p:ext>
            </p:extLst>
          </p:nvPr>
        </p:nvGraphicFramePr>
        <p:xfrm>
          <a:off x="3174824" y="5097446"/>
          <a:ext cx="6076179" cy="1280160"/>
        </p:xfrm>
        <a:graphic>
          <a:graphicData uri="http://schemas.openxmlformats.org/drawingml/2006/table">
            <a:tbl>
              <a:tblPr firstRow="1" firstCol="1" bandRow="1">
                <a:tableStyleId>{5C22544A-7EE6-4342-B048-85BDC9FD1C3A}</a:tableStyleId>
              </a:tblPr>
              <a:tblGrid>
                <a:gridCol w="1858611">
                  <a:extLst>
                    <a:ext uri="{9D8B030D-6E8A-4147-A177-3AD203B41FA5}">
                      <a16:colId xmlns:a16="http://schemas.microsoft.com/office/drawing/2014/main" xmlns="" val="20000"/>
                    </a:ext>
                  </a:extLst>
                </a:gridCol>
                <a:gridCol w="4217568">
                  <a:extLst>
                    <a:ext uri="{9D8B030D-6E8A-4147-A177-3AD203B41FA5}">
                      <a16:colId xmlns:a16="http://schemas.microsoft.com/office/drawing/2014/main" xmlns="" val="20001"/>
                    </a:ext>
                  </a:extLst>
                </a:gridCol>
              </a:tblGrid>
              <a:tr h="13525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Field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27635">
                <a:tc gridSpan="2">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Number of collection records displayed of the number available (X of X)</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0001"/>
                  </a:ext>
                </a:extLst>
              </a:tr>
              <a:tr h="12763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Collection Date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Date collection was recorded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2763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 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Program in which collection was recorded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17208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Collection Amount</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collected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2763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Search</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Link to allow users to select criteria for collection search</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15303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View All</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Link to view all records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4" name="Title 1"/>
          <p:cNvSpPr txBox="1">
            <a:spLocks/>
          </p:cNvSpPr>
          <p:nvPr/>
        </p:nvSpPr>
        <p:spPr>
          <a:xfrm>
            <a:off x="2592925" y="1340714"/>
            <a:ext cx="8911687" cy="83503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following is an example of the Collections Section of the Customer Summary Screen.</a:t>
            </a:r>
          </a:p>
        </p:txBody>
      </p:sp>
      <p:pic>
        <p:nvPicPr>
          <p:cNvPr id="6" name="Picture 5"/>
          <p:cNvPicPr>
            <a:picLocks noChangeAspect="1"/>
          </p:cNvPicPr>
          <p:nvPr/>
        </p:nvPicPr>
        <p:blipFill>
          <a:blip r:embed="rId2"/>
          <a:stretch>
            <a:fillRect/>
          </a:stretch>
        </p:blipFill>
        <p:spPr>
          <a:xfrm>
            <a:off x="2723742" y="1980452"/>
            <a:ext cx="7270801" cy="2560320"/>
          </a:xfrm>
          <a:prstGeom prst="rect">
            <a:avLst/>
          </a:prstGeom>
          <a:ln>
            <a:solidFill>
              <a:schemeClr val="tx1"/>
            </a:solidFill>
          </a:ln>
        </p:spPr>
      </p:pic>
      <p:sp>
        <p:nvSpPr>
          <p:cNvPr id="7" name="Rectangle 6"/>
          <p:cNvSpPr/>
          <p:nvPr/>
        </p:nvSpPr>
        <p:spPr>
          <a:xfrm>
            <a:off x="2952164" y="4736952"/>
            <a:ext cx="7129931" cy="369332"/>
          </a:xfrm>
          <a:prstGeom prst="rect">
            <a:avLst/>
          </a:prstGeom>
        </p:spPr>
        <p:txBody>
          <a:bodyPr wrap="square">
            <a:spAutoFit/>
          </a:bodyPr>
          <a:lstStyle/>
          <a:p>
            <a:r>
              <a:rPr lang="en-US" dirty="0"/>
              <a:t>The following table describes the Collection Section fields.</a:t>
            </a:r>
          </a:p>
        </p:txBody>
      </p:sp>
      <p:sp>
        <p:nvSpPr>
          <p:cNvPr id="3" name="Slide Number Placeholder 2"/>
          <p:cNvSpPr>
            <a:spLocks noGrp="1"/>
          </p:cNvSpPr>
          <p:nvPr>
            <p:ph type="sldNum" sz="quarter" idx="12"/>
          </p:nvPr>
        </p:nvSpPr>
        <p:spPr/>
        <p:txBody>
          <a:bodyPr/>
          <a:lstStyle/>
          <a:p>
            <a:fld id="{D35644FB-88B9-4A8B-A29C-3F18531C3529}" type="slidenum">
              <a:rPr lang="en-US" smtClean="0"/>
              <a:t>23</a:t>
            </a:fld>
            <a:endParaRPr lang="en-US" dirty="0"/>
          </a:p>
        </p:txBody>
      </p:sp>
    </p:spTree>
    <p:extLst>
      <p:ext uri="{BB962C8B-B14F-4D97-AF65-F5344CB8AC3E}">
        <p14:creationId xmlns:p14="http://schemas.microsoft.com/office/powerpoint/2010/main" val="3460917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21030"/>
          </a:xfrm>
        </p:spPr>
        <p:txBody>
          <a:bodyPr>
            <a:noAutofit/>
          </a:bodyPr>
          <a:lstStyle/>
          <a:p>
            <a:r>
              <a:rPr lang="en-US" dirty="0"/>
              <a:t>Collection Search Screen</a:t>
            </a:r>
          </a:p>
        </p:txBody>
      </p:sp>
      <p:pic>
        <p:nvPicPr>
          <p:cNvPr id="5" name="Content Placeholder 4"/>
          <p:cNvPicPr>
            <a:picLocks noGrp="1" noChangeAspect="1"/>
          </p:cNvPicPr>
          <p:nvPr>
            <p:ph idx="1"/>
          </p:nvPr>
        </p:nvPicPr>
        <p:blipFill>
          <a:blip r:embed="rId2"/>
          <a:stretch>
            <a:fillRect/>
          </a:stretch>
        </p:blipFill>
        <p:spPr>
          <a:xfrm>
            <a:off x="2589212" y="2200341"/>
            <a:ext cx="8915400" cy="2730368"/>
          </a:xfrm>
          <a:prstGeom prst="rect">
            <a:avLst/>
          </a:prstGeom>
        </p:spPr>
      </p:pic>
      <p:sp>
        <p:nvSpPr>
          <p:cNvPr id="4" name="Title 1"/>
          <p:cNvSpPr txBox="1">
            <a:spLocks/>
          </p:cNvSpPr>
          <p:nvPr/>
        </p:nvSpPr>
        <p:spPr>
          <a:xfrm>
            <a:off x="2592925" y="1245140"/>
            <a:ext cx="8911687" cy="62103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From the Collections Section, CLICK “Search”. The Collections Search Screen will be displayed.</a:t>
            </a:r>
          </a:p>
        </p:txBody>
      </p:sp>
      <p:sp>
        <p:nvSpPr>
          <p:cNvPr id="3" name="Slide Number Placeholder 2"/>
          <p:cNvSpPr>
            <a:spLocks noGrp="1"/>
          </p:cNvSpPr>
          <p:nvPr>
            <p:ph type="sldNum" sz="quarter" idx="12"/>
          </p:nvPr>
        </p:nvSpPr>
        <p:spPr/>
        <p:txBody>
          <a:bodyPr/>
          <a:lstStyle/>
          <a:p>
            <a:fld id="{D35644FB-88B9-4A8B-A29C-3F18531C3529}" type="slidenum">
              <a:rPr lang="en-US" smtClean="0"/>
              <a:t>24</a:t>
            </a:fld>
            <a:endParaRPr lang="en-US" dirty="0"/>
          </a:p>
        </p:txBody>
      </p:sp>
    </p:spTree>
    <p:extLst>
      <p:ext uri="{BB962C8B-B14F-4D97-AF65-F5344CB8AC3E}">
        <p14:creationId xmlns:p14="http://schemas.microsoft.com/office/powerpoint/2010/main" val="3258546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5325" y="1724167"/>
            <a:ext cx="8911687" cy="882846"/>
          </a:xfrm>
        </p:spPr>
        <p:txBody>
          <a:bodyPr>
            <a:normAutofit/>
          </a:bodyPr>
          <a:lstStyle/>
          <a:p>
            <a:r>
              <a:rPr lang="en-US" sz="1800" dirty="0"/>
              <a:t>Select or enter the following search criteria as needed.  Selecting “Search” without specifying criteria will return all available collections.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6665853"/>
              </p:ext>
            </p:extLst>
          </p:nvPr>
        </p:nvGraphicFramePr>
        <p:xfrm>
          <a:off x="2928025" y="2697845"/>
          <a:ext cx="7752945" cy="2011680"/>
        </p:xfrm>
        <a:graphic>
          <a:graphicData uri="http://schemas.openxmlformats.org/drawingml/2006/table">
            <a:tbl>
              <a:tblPr firstRow="1" firstCol="1" bandRow="1">
                <a:tableStyleId>{5C22544A-7EE6-4342-B048-85BDC9FD1C3A}</a:tableStyleId>
              </a:tblPr>
              <a:tblGrid>
                <a:gridCol w="2184921">
                  <a:extLst>
                    <a:ext uri="{9D8B030D-6E8A-4147-A177-3AD203B41FA5}">
                      <a16:colId xmlns:a16="http://schemas.microsoft.com/office/drawing/2014/main" xmlns="" val="20000"/>
                    </a:ext>
                  </a:extLst>
                </a:gridCol>
                <a:gridCol w="5568024">
                  <a:extLst>
                    <a:ext uri="{9D8B030D-6E8A-4147-A177-3AD203B41FA5}">
                      <a16:colId xmlns:a16="http://schemas.microsoft.com/office/drawing/2014/main" xmlns="" val="20001"/>
                    </a:ext>
                  </a:extLst>
                </a:gridCol>
              </a:tblGrid>
              <a:tr h="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Field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6510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Customer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Individual responsible for debt in which collection was made</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6510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Last 4 digits of TIN</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TIN of individual responsible for debt in which collection was made</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2225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Information as of (mm/dd/yyyy)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information was last updated in FI</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16510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Collection Date Range (mm/dd/yyyy)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Enter the beginning and ending collection date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6510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Select the program(s) from the dropdown box (only programs applicable to this customer will be displayed)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9461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Collection Amount Range (Min/Max dollar amount)</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Enter the minimum and maximum dollar amount of collection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5" name="Title 1"/>
          <p:cNvSpPr txBox="1">
            <a:spLocks/>
          </p:cNvSpPr>
          <p:nvPr/>
        </p:nvSpPr>
        <p:spPr>
          <a:xfrm>
            <a:off x="2745325" y="7765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Collection Search Screen (Continued)</a:t>
            </a:r>
          </a:p>
        </p:txBody>
      </p:sp>
      <p:sp>
        <p:nvSpPr>
          <p:cNvPr id="6" name="Title 1"/>
          <p:cNvSpPr txBox="1">
            <a:spLocks/>
          </p:cNvSpPr>
          <p:nvPr/>
        </p:nvSpPr>
        <p:spPr>
          <a:xfrm>
            <a:off x="2928025" y="4881312"/>
            <a:ext cx="8911687" cy="66235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t>Click:</a:t>
            </a:r>
          </a:p>
          <a:p>
            <a:r>
              <a:rPr lang="en-US" sz="1600" dirty="0"/>
              <a:t> </a:t>
            </a:r>
          </a:p>
          <a:p>
            <a:pPr lvl="0"/>
            <a:r>
              <a:rPr lang="en-US" sz="1600" dirty="0"/>
              <a:t>“</a:t>
            </a:r>
            <a:r>
              <a:rPr lang="en-US" sz="1600" b="1" dirty="0"/>
              <a:t>Search</a:t>
            </a:r>
            <a:r>
              <a:rPr lang="en-US" sz="1600" dirty="0"/>
              <a:t>” to process the selection and display “Collection Details” screen</a:t>
            </a:r>
          </a:p>
          <a:p>
            <a:pPr lvl="0"/>
            <a:r>
              <a:rPr lang="en-US" sz="1600" dirty="0"/>
              <a:t>“</a:t>
            </a:r>
            <a:r>
              <a:rPr lang="en-US" sz="1600" b="1" dirty="0"/>
              <a:t>Clear</a:t>
            </a:r>
            <a:r>
              <a:rPr lang="en-US" sz="1600" dirty="0"/>
              <a:t>” to remove all information entered in the fields.</a:t>
            </a:r>
          </a:p>
        </p:txBody>
      </p:sp>
      <p:sp>
        <p:nvSpPr>
          <p:cNvPr id="7" name="Title 1"/>
          <p:cNvSpPr txBox="1">
            <a:spLocks/>
          </p:cNvSpPr>
          <p:nvPr/>
        </p:nvSpPr>
        <p:spPr>
          <a:xfrm>
            <a:off x="2928025" y="6038670"/>
            <a:ext cx="8911687" cy="342676"/>
          </a:xfrm>
          <a:prstGeom prst="rect">
            <a:avLst/>
          </a:prstGeom>
          <a:ln>
            <a:solidFill>
              <a:schemeClr val="tx1"/>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t>Clicking “Search” without specifying criteria will return all available collections.</a:t>
            </a:r>
          </a:p>
          <a:p>
            <a:r>
              <a:rPr lang="en-US" sz="1600" dirty="0"/>
              <a:t> </a:t>
            </a:r>
          </a:p>
        </p:txBody>
      </p:sp>
      <p:pic>
        <p:nvPicPr>
          <p:cNvPr id="8" name="Picture 7"/>
          <p:cNvPicPr>
            <a:picLocks noChangeAspect="1"/>
          </p:cNvPicPr>
          <p:nvPr/>
        </p:nvPicPr>
        <p:blipFill>
          <a:blip r:embed="rId2"/>
          <a:stretch>
            <a:fillRect/>
          </a:stretch>
        </p:blipFill>
        <p:spPr>
          <a:xfrm>
            <a:off x="2318372" y="5902133"/>
            <a:ext cx="609653" cy="615749"/>
          </a:xfrm>
          <a:prstGeom prst="rect">
            <a:avLst/>
          </a:prstGeom>
        </p:spPr>
      </p:pic>
      <p:sp>
        <p:nvSpPr>
          <p:cNvPr id="3" name="Slide Number Placeholder 2"/>
          <p:cNvSpPr>
            <a:spLocks noGrp="1"/>
          </p:cNvSpPr>
          <p:nvPr>
            <p:ph type="sldNum" sz="quarter" idx="12"/>
          </p:nvPr>
        </p:nvSpPr>
        <p:spPr/>
        <p:txBody>
          <a:bodyPr/>
          <a:lstStyle/>
          <a:p>
            <a:fld id="{D35644FB-88B9-4A8B-A29C-3F18531C3529}" type="slidenum">
              <a:rPr lang="en-US" smtClean="0"/>
              <a:t>25</a:t>
            </a:fld>
            <a:endParaRPr lang="en-US" dirty="0"/>
          </a:p>
        </p:txBody>
      </p:sp>
    </p:spTree>
    <p:extLst>
      <p:ext uri="{BB962C8B-B14F-4D97-AF65-F5344CB8AC3E}">
        <p14:creationId xmlns:p14="http://schemas.microsoft.com/office/powerpoint/2010/main" val="679394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69669"/>
          </a:xfrm>
        </p:spPr>
        <p:txBody>
          <a:bodyPr/>
          <a:lstStyle/>
          <a:p>
            <a:r>
              <a:rPr lang="en-US" dirty="0"/>
              <a:t>Collection Details Screen</a:t>
            </a:r>
          </a:p>
        </p:txBody>
      </p:sp>
      <p:pic>
        <p:nvPicPr>
          <p:cNvPr id="6" name="Content Placeholder 5"/>
          <p:cNvPicPr>
            <a:picLocks noGrp="1" noChangeAspect="1"/>
          </p:cNvPicPr>
          <p:nvPr>
            <p:ph idx="1"/>
          </p:nvPr>
        </p:nvPicPr>
        <p:blipFill>
          <a:blip r:embed="rId2"/>
          <a:stretch>
            <a:fillRect/>
          </a:stretch>
        </p:blipFill>
        <p:spPr>
          <a:xfrm>
            <a:off x="3487398" y="3046887"/>
            <a:ext cx="6438095" cy="3038095"/>
          </a:xfrm>
          <a:prstGeom prst="rect">
            <a:avLst/>
          </a:prstGeom>
        </p:spPr>
      </p:pic>
      <p:sp>
        <p:nvSpPr>
          <p:cNvPr id="4" name="Title 1"/>
          <p:cNvSpPr txBox="1">
            <a:spLocks/>
          </p:cNvSpPr>
          <p:nvPr/>
        </p:nvSpPr>
        <p:spPr>
          <a:xfrm>
            <a:off x="2589212" y="1185072"/>
            <a:ext cx="8911687" cy="6696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5" name="Rectangle 4"/>
          <p:cNvSpPr/>
          <p:nvPr/>
        </p:nvSpPr>
        <p:spPr>
          <a:xfrm>
            <a:off x="2592925" y="1431669"/>
            <a:ext cx="8915400" cy="1477328"/>
          </a:xfrm>
          <a:prstGeom prst="rect">
            <a:avLst/>
          </a:prstGeom>
        </p:spPr>
        <p:txBody>
          <a:bodyPr wrap="square">
            <a:spAutoFit/>
          </a:bodyPr>
          <a:lstStyle/>
          <a:p>
            <a:r>
              <a:rPr lang="en-US" b="0" i="0" u="none" strike="noStrike" baseline="0" dirty="0"/>
              <a:t>Once “Search” is clicked on the Collections Search Screen, the Collection Details Screen will be displayed with search results.</a:t>
            </a:r>
          </a:p>
          <a:p>
            <a:endParaRPr lang="en-US" b="0" i="0" u="none" strike="noStrike" baseline="0" dirty="0"/>
          </a:p>
          <a:p>
            <a:r>
              <a:rPr lang="en-US" b="0" i="0" u="none" strike="noStrike" baseline="0" dirty="0"/>
              <a:t>If multiple records are displayed, sorting search results are available in either ascending or descending order by clicking the column heading.</a:t>
            </a:r>
            <a:endParaRPr lang="en-US" dirty="0"/>
          </a:p>
        </p:txBody>
      </p:sp>
      <p:sp>
        <p:nvSpPr>
          <p:cNvPr id="3" name="Slide Number Placeholder 2"/>
          <p:cNvSpPr>
            <a:spLocks noGrp="1"/>
          </p:cNvSpPr>
          <p:nvPr>
            <p:ph type="sldNum" sz="quarter" idx="12"/>
          </p:nvPr>
        </p:nvSpPr>
        <p:spPr/>
        <p:txBody>
          <a:bodyPr/>
          <a:lstStyle/>
          <a:p>
            <a:fld id="{D35644FB-88B9-4A8B-A29C-3F18531C3529}" type="slidenum">
              <a:rPr lang="en-US" smtClean="0"/>
              <a:t>26</a:t>
            </a:fld>
            <a:endParaRPr lang="en-US" dirty="0"/>
          </a:p>
        </p:txBody>
      </p:sp>
    </p:spTree>
    <p:extLst>
      <p:ext uri="{BB962C8B-B14F-4D97-AF65-F5344CB8AC3E}">
        <p14:creationId xmlns:p14="http://schemas.microsoft.com/office/powerpoint/2010/main" val="637707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Collections Details Screen (Continued)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6750064"/>
              </p:ext>
            </p:extLst>
          </p:nvPr>
        </p:nvGraphicFramePr>
        <p:xfrm>
          <a:off x="2665379" y="2019549"/>
          <a:ext cx="8839234" cy="2762250"/>
        </p:xfrm>
        <a:graphic>
          <a:graphicData uri="http://schemas.openxmlformats.org/drawingml/2006/table">
            <a:tbl>
              <a:tblPr firstRow="1" firstCol="1" bandRow="1">
                <a:tableStyleId>{5C22544A-7EE6-4342-B048-85BDC9FD1C3A}</a:tableStyleId>
              </a:tblPr>
              <a:tblGrid>
                <a:gridCol w="2879532">
                  <a:extLst>
                    <a:ext uri="{9D8B030D-6E8A-4147-A177-3AD203B41FA5}">
                      <a16:colId xmlns:a16="http://schemas.microsoft.com/office/drawing/2014/main" xmlns="" val="20000"/>
                    </a:ext>
                  </a:extLst>
                </a:gridCol>
                <a:gridCol w="5959702">
                  <a:extLst>
                    <a:ext uri="{9D8B030D-6E8A-4147-A177-3AD203B41FA5}">
                      <a16:colId xmlns:a16="http://schemas.microsoft.com/office/drawing/2014/main" xmlns="" val="20001"/>
                    </a:ext>
                  </a:extLst>
                </a:gridCol>
              </a:tblGrid>
              <a:tr h="15938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Field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Customer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Individual responsible for debt in which collection was made</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Last 4 digits of TIN</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TIN of individual responsible for debt in which collection was made</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Information as of (mm/dd/yyyy)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information was last updated in FI</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2194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Program/State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Search criteria that is selected, will be displayed, if applicable</a:t>
                      </a:r>
                      <a:endParaRPr lang="en-US" sz="10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endParaRPr lang="en-US" sz="12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Example: “Program: Loan-Soybeans, State-Minnesota”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Collection Date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collection was recorded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 description in which collection was received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Program/Crop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Crop year, program year, calendar year or budget year, if applicable</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Reference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Contract Number, Farm Number (depending on the program)</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State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State responsible for collection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County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Service Center responsible for collection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16573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Collection Amount</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Amount of collections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Collections Total</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Total amount of collection.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2"/>
                  </a:ext>
                </a:extLst>
              </a:tr>
            </a:tbl>
          </a:graphicData>
        </a:graphic>
      </p:graphicFrame>
      <p:sp>
        <p:nvSpPr>
          <p:cNvPr id="5" name="Title 1"/>
          <p:cNvSpPr txBox="1">
            <a:spLocks/>
          </p:cNvSpPr>
          <p:nvPr/>
        </p:nvSpPr>
        <p:spPr>
          <a:xfrm>
            <a:off x="2665379" y="1361272"/>
            <a:ext cx="8911687" cy="6404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following table describes the Collection Details Screen fields.</a:t>
            </a:r>
          </a:p>
        </p:txBody>
      </p:sp>
      <p:sp>
        <p:nvSpPr>
          <p:cNvPr id="6" name="TextBox 5"/>
          <p:cNvSpPr txBox="1"/>
          <p:nvPr/>
        </p:nvSpPr>
        <p:spPr>
          <a:xfrm>
            <a:off x="2665379" y="5016210"/>
            <a:ext cx="8839233" cy="1077218"/>
          </a:xfrm>
          <a:prstGeom prst="rect">
            <a:avLst/>
          </a:prstGeom>
          <a:noFill/>
          <a:ln>
            <a:solidFill>
              <a:schemeClr val="tx1"/>
            </a:solidFill>
          </a:ln>
        </p:spPr>
        <p:txBody>
          <a:bodyPr wrap="square" rtlCol="0">
            <a:spAutoFit/>
          </a:bodyPr>
          <a:lstStyle/>
          <a:p>
            <a:r>
              <a:rPr lang="en-US" sz="1600" dirty="0"/>
              <a:t>Click “Back” to return to the Collections Search Screen.</a:t>
            </a:r>
          </a:p>
          <a:p>
            <a:endParaRPr lang="en-US" sz="1600" b="1" dirty="0"/>
          </a:p>
          <a:p>
            <a:r>
              <a:rPr lang="en-US" sz="1600" dirty="0"/>
              <a:t>If no search criteria are needed, </a:t>
            </a:r>
            <a:r>
              <a:rPr lang="en-US" sz="1600" dirty="0" smtClean="0"/>
              <a:t>Click </a:t>
            </a:r>
            <a:r>
              <a:rPr lang="en-US" sz="1600" dirty="0"/>
              <a:t>“View All” from the Collections Section of the Customer Summary Screen.</a:t>
            </a:r>
          </a:p>
        </p:txBody>
      </p:sp>
      <p:pic>
        <p:nvPicPr>
          <p:cNvPr id="7" name="Picture 6"/>
          <p:cNvPicPr>
            <a:picLocks noChangeAspect="1"/>
          </p:cNvPicPr>
          <p:nvPr/>
        </p:nvPicPr>
        <p:blipFill>
          <a:blip r:embed="rId2"/>
          <a:stretch>
            <a:fillRect/>
          </a:stretch>
        </p:blipFill>
        <p:spPr>
          <a:xfrm>
            <a:off x="2133573" y="5600790"/>
            <a:ext cx="609653" cy="615749"/>
          </a:xfrm>
          <a:prstGeom prst="rect">
            <a:avLst/>
          </a:prstGeom>
        </p:spPr>
      </p:pic>
      <p:sp>
        <p:nvSpPr>
          <p:cNvPr id="3" name="Slide Number Placeholder 2"/>
          <p:cNvSpPr>
            <a:spLocks noGrp="1"/>
          </p:cNvSpPr>
          <p:nvPr>
            <p:ph type="sldNum" sz="quarter" idx="12"/>
          </p:nvPr>
        </p:nvSpPr>
        <p:spPr/>
        <p:txBody>
          <a:bodyPr/>
          <a:lstStyle/>
          <a:p>
            <a:fld id="{D35644FB-88B9-4A8B-A29C-3F18531C3529}" type="slidenum">
              <a:rPr lang="en-US" smtClean="0"/>
              <a:t>27</a:t>
            </a:fld>
            <a:endParaRPr lang="en-US" dirty="0"/>
          </a:p>
        </p:txBody>
      </p:sp>
    </p:spTree>
    <p:extLst>
      <p:ext uri="{BB962C8B-B14F-4D97-AF65-F5344CB8AC3E}">
        <p14:creationId xmlns:p14="http://schemas.microsoft.com/office/powerpoint/2010/main" val="684350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54494"/>
          </a:xfrm>
        </p:spPr>
        <p:txBody>
          <a:bodyPr/>
          <a:lstStyle/>
          <a:p>
            <a:r>
              <a:rPr lang="en-US" dirty="0"/>
              <a:t>Debt Section</a:t>
            </a:r>
          </a:p>
        </p:txBody>
      </p:sp>
      <p:pic>
        <p:nvPicPr>
          <p:cNvPr id="6" name="Content Placeholder 5"/>
          <p:cNvPicPr>
            <a:picLocks noGrp="1"/>
          </p:cNvPicPr>
          <p:nvPr>
            <p:ph idx="1"/>
          </p:nvPr>
        </p:nvPicPr>
        <p:blipFill>
          <a:blip r:embed="rId2"/>
          <a:stretch>
            <a:fillRect/>
          </a:stretch>
        </p:blipFill>
        <p:spPr>
          <a:xfrm>
            <a:off x="2697118" y="2007140"/>
            <a:ext cx="7843999" cy="3108960"/>
          </a:xfrm>
          <a:prstGeom prst="rect">
            <a:avLst/>
          </a:prstGeom>
          <a:ln>
            <a:solidFill>
              <a:schemeClr val="tx1"/>
            </a:solidFill>
          </a:ln>
        </p:spPr>
      </p:pic>
      <p:sp>
        <p:nvSpPr>
          <p:cNvPr id="5" name="Title 1"/>
          <p:cNvSpPr txBox="1">
            <a:spLocks/>
          </p:cNvSpPr>
          <p:nvPr/>
        </p:nvSpPr>
        <p:spPr>
          <a:xfrm>
            <a:off x="2589212" y="1279106"/>
            <a:ext cx="8911687" cy="85449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following is in example of the Debts Section of the Customer Summary Screen.</a:t>
            </a:r>
          </a:p>
        </p:txBody>
      </p:sp>
      <p:sp>
        <p:nvSpPr>
          <p:cNvPr id="3" name="Slide Number Placeholder 2"/>
          <p:cNvSpPr>
            <a:spLocks noGrp="1"/>
          </p:cNvSpPr>
          <p:nvPr>
            <p:ph type="sldNum" sz="quarter" idx="12"/>
          </p:nvPr>
        </p:nvSpPr>
        <p:spPr/>
        <p:txBody>
          <a:bodyPr/>
          <a:lstStyle/>
          <a:p>
            <a:fld id="{D35644FB-88B9-4A8B-A29C-3F18531C3529}" type="slidenum">
              <a:rPr lang="en-US" smtClean="0"/>
              <a:t>28</a:t>
            </a:fld>
            <a:endParaRPr lang="en-US" dirty="0"/>
          </a:p>
        </p:txBody>
      </p:sp>
    </p:spTree>
    <p:extLst>
      <p:ext uri="{BB962C8B-B14F-4D97-AF65-F5344CB8AC3E}">
        <p14:creationId xmlns:p14="http://schemas.microsoft.com/office/powerpoint/2010/main" val="3005718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5325" y="1578272"/>
            <a:ext cx="8911687" cy="883677"/>
          </a:xfrm>
        </p:spPr>
        <p:txBody>
          <a:bodyPr>
            <a:noAutofit/>
          </a:bodyPr>
          <a:lstStyle/>
          <a:p>
            <a:r>
              <a:rPr lang="en-US" sz="1800" dirty="0"/>
              <a:t>The following table describes the Debts Section fields.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3465777"/>
              </p:ext>
            </p:extLst>
          </p:nvPr>
        </p:nvGraphicFramePr>
        <p:xfrm>
          <a:off x="2869852" y="2203652"/>
          <a:ext cx="6361693" cy="2194560"/>
        </p:xfrm>
        <a:graphic>
          <a:graphicData uri="http://schemas.openxmlformats.org/drawingml/2006/table">
            <a:tbl>
              <a:tblPr firstRow="1" firstCol="1" bandRow="1">
                <a:tableStyleId>{5C22544A-7EE6-4342-B048-85BDC9FD1C3A}</a:tableStyleId>
              </a:tblPr>
              <a:tblGrid>
                <a:gridCol w="2064985">
                  <a:extLst>
                    <a:ext uri="{9D8B030D-6E8A-4147-A177-3AD203B41FA5}">
                      <a16:colId xmlns:a16="http://schemas.microsoft.com/office/drawing/2014/main" xmlns="" val="20000"/>
                    </a:ext>
                  </a:extLst>
                </a:gridCol>
                <a:gridCol w="4296708">
                  <a:extLst>
                    <a:ext uri="{9D8B030D-6E8A-4147-A177-3AD203B41FA5}">
                      <a16:colId xmlns:a16="http://schemas.microsoft.com/office/drawing/2014/main" xmlns="" val="20001"/>
                    </a:ext>
                  </a:extLst>
                </a:gridCol>
              </a:tblGrid>
              <a:tr h="15938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Field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49860">
                <a:tc gridSpan="2">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Number of debt records displayed of the number available (X of X)</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0001"/>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Receivable ID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Unique number assigned to producer’s debt by FSA’s National Receipt and Receivable System</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 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Program in which debt originated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Outstanding Balance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remaining on debt. </a:t>
                      </a:r>
                      <a:endParaRPr lang="en-US" sz="10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a:t>
                      </a:r>
                      <a:endParaRPr lang="en-US" sz="10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b="1" dirty="0">
                          <a:effectLst/>
                        </a:rPr>
                        <a:t>NOTE:  </a:t>
                      </a:r>
                      <a:r>
                        <a:rPr lang="en-US" sz="1200" dirty="0">
                          <a:effectLst/>
                        </a:rPr>
                        <a:t>Balance does not include interest which may have accrued since the last activity occurred on this debt.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Search</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Link to allow users to select criteria for debt search</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18034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View All</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Link to view all records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4" name="Title 1"/>
          <p:cNvSpPr txBox="1">
            <a:spLocks/>
          </p:cNvSpPr>
          <p:nvPr/>
        </p:nvSpPr>
        <p:spPr>
          <a:xfrm>
            <a:off x="2745325" y="776510"/>
            <a:ext cx="8911687" cy="8836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Debt Section (Continued)</a:t>
            </a:r>
          </a:p>
        </p:txBody>
      </p:sp>
      <p:sp>
        <p:nvSpPr>
          <p:cNvPr id="3" name="Slide Number Placeholder 2"/>
          <p:cNvSpPr>
            <a:spLocks noGrp="1"/>
          </p:cNvSpPr>
          <p:nvPr>
            <p:ph type="sldNum" sz="quarter" idx="12"/>
          </p:nvPr>
        </p:nvSpPr>
        <p:spPr/>
        <p:txBody>
          <a:bodyPr/>
          <a:lstStyle/>
          <a:p>
            <a:fld id="{D35644FB-88B9-4A8B-A29C-3F18531C3529}" type="slidenum">
              <a:rPr lang="en-US" smtClean="0"/>
              <a:t>29</a:t>
            </a:fld>
            <a:endParaRPr lang="en-US" dirty="0"/>
          </a:p>
        </p:txBody>
      </p:sp>
    </p:spTree>
    <p:extLst>
      <p:ext uri="{BB962C8B-B14F-4D97-AF65-F5344CB8AC3E}">
        <p14:creationId xmlns:p14="http://schemas.microsoft.com/office/powerpoint/2010/main" val="399030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Inquiries URL</a:t>
            </a:r>
          </a:p>
        </p:txBody>
      </p:sp>
      <p:sp>
        <p:nvSpPr>
          <p:cNvPr id="3" name="Content Placeholder 2"/>
          <p:cNvSpPr>
            <a:spLocks noGrp="1"/>
          </p:cNvSpPr>
          <p:nvPr>
            <p:ph idx="1"/>
          </p:nvPr>
        </p:nvSpPr>
        <p:spPr/>
        <p:txBody>
          <a:bodyPr/>
          <a:lstStyle/>
          <a:p>
            <a:pPr marL="0" indent="0">
              <a:buNone/>
            </a:pPr>
            <a:r>
              <a:rPr lang="en-US" dirty="0"/>
              <a:t>Select the following link for the FI application:</a:t>
            </a:r>
          </a:p>
          <a:p>
            <a:pPr marL="0" indent="0">
              <a:buNone/>
            </a:pPr>
            <a:endParaRPr lang="en-US" dirty="0"/>
          </a:p>
          <a:p>
            <a:pPr marL="0" indent="0">
              <a:buNone/>
            </a:pPr>
            <a:r>
              <a:rPr lang="en-US" u="sng" dirty="0">
                <a:hlinkClick r:id="rId2"/>
              </a:rPr>
              <a:t>https://apps.fsa.usda.gov/financial-inquiries/</a:t>
            </a:r>
            <a:endParaRPr lang="en-US" dirty="0"/>
          </a:p>
          <a:p>
            <a:endParaRPr lang="en-US" dirty="0"/>
          </a:p>
        </p:txBody>
      </p:sp>
      <p:sp>
        <p:nvSpPr>
          <p:cNvPr id="4" name="Slide Number Placeholder 3"/>
          <p:cNvSpPr>
            <a:spLocks noGrp="1"/>
          </p:cNvSpPr>
          <p:nvPr>
            <p:ph type="sldNum" sz="quarter" idx="12"/>
          </p:nvPr>
        </p:nvSpPr>
        <p:spPr/>
        <p:txBody>
          <a:bodyPr/>
          <a:lstStyle/>
          <a:p>
            <a:fld id="{D35644FB-88B9-4A8B-A29C-3F18531C3529}" type="slidenum">
              <a:rPr lang="en-US" smtClean="0"/>
              <a:t>3</a:t>
            </a:fld>
            <a:endParaRPr lang="en-US" dirty="0"/>
          </a:p>
        </p:txBody>
      </p:sp>
    </p:spTree>
    <p:extLst>
      <p:ext uri="{BB962C8B-B14F-4D97-AF65-F5344CB8AC3E}">
        <p14:creationId xmlns:p14="http://schemas.microsoft.com/office/powerpoint/2010/main" val="2289581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7762"/>
          </a:xfrm>
        </p:spPr>
        <p:txBody>
          <a:bodyPr/>
          <a:lstStyle/>
          <a:p>
            <a:r>
              <a:rPr lang="en-US" dirty="0"/>
              <a:t>Debt Search Screen</a:t>
            </a:r>
          </a:p>
        </p:txBody>
      </p:sp>
      <p:pic>
        <p:nvPicPr>
          <p:cNvPr id="5" name="Content Placeholder 4"/>
          <p:cNvPicPr>
            <a:picLocks noGrp="1" noChangeAspect="1"/>
          </p:cNvPicPr>
          <p:nvPr>
            <p:ph idx="1"/>
          </p:nvPr>
        </p:nvPicPr>
        <p:blipFill>
          <a:blip r:embed="rId2"/>
          <a:stretch>
            <a:fillRect/>
          </a:stretch>
        </p:blipFill>
        <p:spPr>
          <a:xfrm>
            <a:off x="2963521" y="2264309"/>
            <a:ext cx="6390476" cy="2838095"/>
          </a:xfrm>
          <a:prstGeom prst="rect">
            <a:avLst/>
          </a:prstGeom>
        </p:spPr>
      </p:pic>
      <p:sp>
        <p:nvSpPr>
          <p:cNvPr id="4" name="Title 1"/>
          <p:cNvSpPr txBox="1">
            <a:spLocks/>
          </p:cNvSpPr>
          <p:nvPr/>
        </p:nvSpPr>
        <p:spPr>
          <a:xfrm>
            <a:off x="2592925" y="1272621"/>
            <a:ext cx="8911687" cy="7377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From the Debts Section, CLICK “Search”. The Debts Search Screen will be displayed.</a:t>
            </a:r>
          </a:p>
        </p:txBody>
      </p:sp>
      <p:sp>
        <p:nvSpPr>
          <p:cNvPr id="3" name="Slide Number Placeholder 2"/>
          <p:cNvSpPr>
            <a:spLocks noGrp="1"/>
          </p:cNvSpPr>
          <p:nvPr>
            <p:ph type="sldNum" sz="quarter" idx="12"/>
          </p:nvPr>
        </p:nvSpPr>
        <p:spPr/>
        <p:txBody>
          <a:bodyPr/>
          <a:lstStyle/>
          <a:p>
            <a:fld id="{D35644FB-88B9-4A8B-A29C-3F18531C3529}" type="slidenum">
              <a:rPr lang="en-US" smtClean="0"/>
              <a:t>30</a:t>
            </a:fld>
            <a:endParaRPr lang="en-US" dirty="0"/>
          </a:p>
        </p:txBody>
      </p:sp>
    </p:spTree>
    <p:extLst>
      <p:ext uri="{BB962C8B-B14F-4D97-AF65-F5344CB8AC3E}">
        <p14:creationId xmlns:p14="http://schemas.microsoft.com/office/powerpoint/2010/main" val="973781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76673"/>
          </a:xfrm>
        </p:spPr>
        <p:txBody>
          <a:bodyPr/>
          <a:lstStyle/>
          <a:p>
            <a:r>
              <a:rPr lang="en-US" dirty="0"/>
              <a:t>Debt Search Screen (Continued)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8533793"/>
              </p:ext>
            </p:extLst>
          </p:nvPr>
        </p:nvGraphicFramePr>
        <p:xfrm>
          <a:off x="2937341" y="1931089"/>
          <a:ext cx="6526530" cy="2940685"/>
        </p:xfrm>
        <a:graphic>
          <a:graphicData uri="http://schemas.openxmlformats.org/drawingml/2006/table">
            <a:tbl>
              <a:tblPr firstRow="1" firstCol="1" bandRow="1">
                <a:tableStyleId>{5C22544A-7EE6-4342-B048-85BDC9FD1C3A}</a:tableStyleId>
              </a:tblPr>
              <a:tblGrid>
                <a:gridCol w="2354580">
                  <a:extLst>
                    <a:ext uri="{9D8B030D-6E8A-4147-A177-3AD203B41FA5}">
                      <a16:colId xmlns:a16="http://schemas.microsoft.com/office/drawing/2014/main" xmlns="" val="20000"/>
                    </a:ext>
                  </a:extLst>
                </a:gridCol>
                <a:gridCol w="4171950">
                  <a:extLst>
                    <a:ext uri="{9D8B030D-6E8A-4147-A177-3AD203B41FA5}">
                      <a16:colId xmlns:a16="http://schemas.microsoft.com/office/drawing/2014/main" xmlns="" val="20001"/>
                    </a:ext>
                  </a:extLst>
                </a:gridCol>
              </a:tblGrid>
              <a:tr h="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Field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6510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Customer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Individual responsible for debt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6510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Last 4 digits of TIN</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TIN of individual responsible for debt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2225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Information as of (mm/dd/yyyy)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information was last updated in FI</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58039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of Indebtedness Range (mm/dd/yyyy)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the customer originally incurred the debt. This is most commonly the date of payment for a program that as later determined to be overpaid.  (may sometimes be the date of the initial notification letter or the date of discovery)</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6510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Program in which debt originated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19748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Original Principal Amount Range (Min/Max dollar amount)</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Original amount of principal on a debt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19748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State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State in which the debt was incurred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16510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County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Service Center in which the debt was incurred.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bl>
          </a:graphicData>
        </a:graphic>
      </p:graphicFrame>
      <p:sp>
        <p:nvSpPr>
          <p:cNvPr id="4" name="Title 1"/>
          <p:cNvSpPr txBox="1">
            <a:spLocks/>
          </p:cNvSpPr>
          <p:nvPr/>
        </p:nvSpPr>
        <p:spPr>
          <a:xfrm>
            <a:off x="2592926" y="1349681"/>
            <a:ext cx="7270922" cy="47911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following table describes the Debts Search Screen fields.</a:t>
            </a:r>
          </a:p>
        </p:txBody>
      </p:sp>
      <p:sp>
        <p:nvSpPr>
          <p:cNvPr id="6" name="TextBox 5"/>
          <p:cNvSpPr txBox="1"/>
          <p:nvPr/>
        </p:nvSpPr>
        <p:spPr>
          <a:xfrm>
            <a:off x="2592924" y="5064845"/>
            <a:ext cx="7270923" cy="1077218"/>
          </a:xfrm>
          <a:prstGeom prst="rect">
            <a:avLst/>
          </a:prstGeom>
          <a:noFill/>
          <a:ln>
            <a:solidFill>
              <a:schemeClr val="tx1"/>
            </a:solidFill>
          </a:ln>
        </p:spPr>
        <p:txBody>
          <a:bodyPr wrap="square" rtlCol="0">
            <a:spAutoFit/>
          </a:bodyPr>
          <a:lstStyle/>
          <a:p>
            <a:r>
              <a:rPr lang="en-US" sz="1600" dirty="0"/>
              <a:t>Click:</a:t>
            </a:r>
          </a:p>
          <a:p>
            <a:r>
              <a:rPr lang="en-US" sz="1600" dirty="0"/>
              <a:t> </a:t>
            </a:r>
          </a:p>
          <a:p>
            <a:pPr lvl="0"/>
            <a:r>
              <a:rPr lang="en-US" sz="1600" dirty="0"/>
              <a:t>“</a:t>
            </a:r>
            <a:r>
              <a:rPr lang="en-US" sz="1600" b="1" dirty="0"/>
              <a:t>Search</a:t>
            </a:r>
            <a:r>
              <a:rPr lang="en-US" sz="1600" dirty="0"/>
              <a:t>” to process the selection and display “Debt List” screen</a:t>
            </a:r>
          </a:p>
          <a:p>
            <a:pPr lvl="0"/>
            <a:r>
              <a:rPr lang="en-US" sz="1600" dirty="0"/>
              <a:t>“</a:t>
            </a:r>
            <a:r>
              <a:rPr lang="en-US" sz="1600" b="1" dirty="0"/>
              <a:t>Clear</a:t>
            </a:r>
            <a:r>
              <a:rPr lang="en-US" sz="1600" dirty="0"/>
              <a:t>” to remove all information entered in the fields.</a:t>
            </a:r>
          </a:p>
        </p:txBody>
      </p:sp>
      <p:sp>
        <p:nvSpPr>
          <p:cNvPr id="3" name="Slide Number Placeholder 2"/>
          <p:cNvSpPr>
            <a:spLocks noGrp="1"/>
          </p:cNvSpPr>
          <p:nvPr>
            <p:ph type="sldNum" sz="quarter" idx="12"/>
          </p:nvPr>
        </p:nvSpPr>
        <p:spPr/>
        <p:txBody>
          <a:bodyPr/>
          <a:lstStyle/>
          <a:p>
            <a:fld id="{D35644FB-88B9-4A8B-A29C-3F18531C3529}" type="slidenum">
              <a:rPr lang="en-US" smtClean="0"/>
              <a:t>31</a:t>
            </a:fld>
            <a:endParaRPr lang="en-US" dirty="0"/>
          </a:p>
        </p:txBody>
      </p:sp>
    </p:spTree>
    <p:extLst>
      <p:ext uri="{BB962C8B-B14F-4D97-AF65-F5344CB8AC3E}">
        <p14:creationId xmlns:p14="http://schemas.microsoft.com/office/powerpoint/2010/main" val="3146372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03133"/>
          </a:xfrm>
        </p:spPr>
        <p:txBody>
          <a:bodyPr/>
          <a:lstStyle/>
          <a:p>
            <a:r>
              <a:rPr lang="en-US" dirty="0"/>
              <a:t>Debt List Screen</a:t>
            </a:r>
          </a:p>
        </p:txBody>
      </p:sp>
      <p:pic>
        <p:nvPicPr>
          <p:cNvPr id="6" name="Content Placeholder 5"/>
          <p:cNvPicPr>
            <a:picLocks noGrp="1" noChangeAspect="1"/>
          </p:cNvPicPr>
          <p:nvPr>
            <p:ph idx="1"/>
          </p:nvPr>
        </p:nvPicPr>
        <p:blipFill>
          <a:blip r:embed="rId2"/>
          <a:stretch>
            <a:fillRect/>
          </a:stretch>
        </p:blipFill>
        <p:spPr>
          <a:xfrm>
            <a:off x="3287533" y="2120632"/>
            <a:ext cx="6104762" cy="2695238"/>
          </a:xfrm>
          <a:prstGeom prst="rect">
            <a:avLst/>
          </a:prstGeom>
        </p:spPr>
      </p:pic>
      <p:sp>
        <p:nvSpPr>
          <p:cNvPr id="5" name="Title 1"/>
          <p:cNvSpPr txBox="1">
            <a:spLocks/>
          </p:cNvSpPr>
          <p:nvPr/>
        </p:nvSpPr>
        <p:spPr>
          <a:xfrm>
            <a:off x="2592925" y="1434750"/>
            <a:ext cx="8911687" cy="6858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Once “Search” is selected from the Debts Search Screen, the Debt List Screen will be displayed with search results.</a:t>
            </a:r>
          </a:p>
        </p:txBody>
      </p:sp>
      <p:sp>
        <p:nvSpPr>
          <p:cNvPr id="9" name="Content Placeholder 2"/>
          <p:cNvSpPr txBox="1">
            <a:spLocks/>
          </p:cNvSpPr>
          <p:nvPr/>
        </p:nvSpPr>
        <p:spPr>
          <a:xfrm>
            <a:off x="2589212" y="4900164"/>
            <a:ext cx="8915400" cy="136445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The user has the options to: </a:t>
            </a:r>
          </a:p>
          <a:p>
            <a:r>
              <a:rPr lang="en-US" dirty="0"/>
              <a:t>sort search results in either ascending or descending order by clicking the applicable column heading</a:t>
            </a:r>
          </a:p>
          <a:p>
            <a:r>
              <a:rPr lang="en-US" dirty="0"/>
              <a:t>select the applicable receivable ID number.</a:t>
            </a:r>
          </a:p>
        </p:txBody>
      </p:sp>
      <p:sp>
        <p:nvSpPr>
          <p:cNvPr id="3" name="Slide Number Placeholder 2"/>
          <p:cNvSpPr>
            <a:spLocks noGrp="1"/>
          </p:cNvSpPr>
          <p:nvPr>
            <p:ph type="sldNum" sz="quarter" idx="12"/>
          </p:nvPr>
        </p:nvSpPr>
        <p:spPr/>
        <p:txBody>
          <a:bodyPr/>
          <a:lstStyle/>
          <a:p>
            <a:fld id="{D35644FB-88B9-4A8B-A29C-3F18531C3529}" type="slidenum">
              <a:rPr lang="en-US" smtClean="0"/>
              <a:t>32</a:t>
            </a:fld>
            <a:endParaRPr lang="en-US" dirty="0"/>
          </a:p>
        </p:txBody>
      </p:sp>
    </p:spTree>
    <p:extLst>
      <p:ext uri="{BB962C8B-B14F-4D97-AF65-F5344CB8AC3E}">
        <p14:creationId xmlns:p14="http://schemas.microsoft.com/office/powerpoint/2010/main" val="2870757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75327"/>
            <a:ext cx="8911687" cy="708579"/>
          </a:xfrm>
        </p:spPr>
        <p:txBody>
          <a:bodyPr/>
          <a:lstStyle/>
          <a:p>
            <a:r>
              <a:rPr lang="en-US" dirty="0"/>
              <a:t>Debt List Screen (Continued)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3898978"/>
              </p:ext>
            </p:extLst>
          </p:nvPr>
        </p:nvGraphicFramePr>
        <p:xfrm>
          <a:off x="2714018" y="1538195"/>
          <a:ext cx="8278238" cy="3688080"/>
        </p:xfrm>
        <a:graphic>
          <a:graphicData uri="http://schemas.openxmlformats.org/drawingml/2006/table">
            <a:tbl>
              <a:tblPr firstRow="1" firstCol="1" bandRow="1">
                <a:tableStyleId>{5C22544A-7EE6-4342-B048-85BDC9FD1C3A}</a:tableStyleId>
              </a:tblPr>
              <a:tblGrid>
                <a:gridCol w="2696778">
                  <a:extLst>
                    <a:ext uri="{9D8B030D-6E8A-4147-A177-3AD203B41FA5}">
                      <a16:colId xmlns:a16="http://schemas.microsoft.com/office/drawing/2014/main" xmlns="" val="20000"/>
                    </a:ext>
                  </a:extLst>
                </a:gridCol>
                <a:gridCol w="5581460">
                  <a:extLst>
                    <a:ext uri="{9D8B030D-6E8A-4147-A177-3AD203B41FA5}">
                      <a16:colId xmlns:a16="http://schemas.microsoft.com/office/drawing/2014/main" xmlns="" val="20001"/>
                    </a:ext>
                  </a:extLst>
                </a:gridCol>
              </a:tblGrid>
              <a:tr h="155906">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		    Field</a:t>
                      </a:r>
                      <a:endParaRPr lang="en-US" sz="900" dirty="0">
                        <a:effectLst/>
                        <a:latin typeface="Times New Roman" panose="02020603050405020304" pitchFamily="18" charset="0"/>
                        <a:ea typeface="Times New Roman" panose="02020603050405020304" pitchFamily="18" charset="0"/>
                      </a:endParaRPr>
                    </a:p>
                  </a:txBody>
                  <a:tcPr marL="64098" marR="64098"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Description</a:t>
                      </a:r>
                      <a:endParaRPr lang="en-US" sz="900" dirty="0">
                        <a:effectLst/>
                        <a:latin typeface="Times New Roman" panose="02020603050405020304" pitchFamily="18" charset="0"/>
                        <a:ea typeface="Times New Roman" panose="02020603050405020304" pitchFamily="18" charset="0"/>
                      </a:endParaRPr>
                    </a:p>
                  </a:txBody>
                  <a:tcPr marL="64098" marR="64098" marT="0" marB="0"/>
                </a:tc>
                <a:extLst>
                  <a:ext uri="{0D108BD9-81ED-4DB2-BD59-A6C34878D82A}">
                    <a16:rowId xmlns:a16="http://schemas.microsoft.com/office/drawing/2014/main" xmlns="" val="10000"/>
                  </a:ext>
                </a:extLst>
              </a:tr>
              <a:tr h="155906">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Customer</a:t>
                      </a:r>
                      <a:endParaRPr lang="en-US" sz="900" dirty="0">
                        <a:effectLst/>
                        <a:latin typeface="Times New Roman" panose="02020603050405020304" pitchFamily="18" charset="0"/>
                        <a:ea typeface="Times New Roman" panose="02020603050405020304" pitchFamily="18" charset="0"/>
                      </a:endParaRPr>
                    </a:p>
                  </a:txBody>
                  <a:tcPr marL="64098" marR="64098" marT="0" marB="0"/>
                </a:tc>
                <a:tc>
                  <a:txBody>
                    <a:bodyPr/>
                    <a:lstStyle/>
                    <a:p>
                      <a:pPr marL="0" marR="0" algn="l">
                        <a:spcBef>
                          <a:spcPts val="0"/>
                        </a:spcBef>
                        <a:spcAft>
                          <a:spcPts val="0"/>
                        </a:spcAft>
                      </a:pPr>
                      <a:r>
                        <a:rPr lang="en-US" sz="1100" dirty="0">
                          <a:effectLst/>
                        </a:rPr>
                        <a:t>Individual responsible for debt</a:t>
                      </a:r>
                      <a:endParaRPr lang="en-US" sz="900" dirty="0">
                        <a:effectLst/>
                        <a:latin typeface="Times New Roman" panose="02020603050405020304" pitchFamily="18" charset="0"/>
                        <a:ea typeface="Times New Roman" panose="02020603050405020304" pitchFamily="18" charset="0"/>
                      </a:endParaRPr>
                    </a:p>
                  </a:txBody>
                  <a:tcPr marL="64098" marR="64098" marT="0" marB="0"/>
                </a:tc>
                <a:extLst>
                  <a:ext uri="{0D108BD9-81ED-4DB2-BD59-A6C34878D82A}">
                    <a16:rowId xmlns:a16="http://schemas.microsoft.com/office/drawing/2014/main" xmlns="" val="10001"/>
                  </a:ext>
                </a:extLst>
              </a:tr>
              <a:tr h="155906">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Last 4 digits of TIN</a:t>
                      </a:r>
                      <a:endParaRPr lang="en-US" sz="900" dirty="0">
                        <a:effectLst/>
                        <a:latin typeface="Times New Roman" panose="02020603050405020304" pitchFamily="18" charset="0"/>
                        <a:ea typeface="Times New Roman" panose="02020603050405020304" pitchFamily="18" charset="0"/>
                      </a:endParaRPr>
                    </a:p>
                  </a:txBody>
                  <a:tcPr marL="64098" marR="64098" marT="0" marB="0"/>
                </a:tc>
                <a:tc>
                  <a:txBody>
                    <a:bodyPr/>
                    <a:lstStyle/>
                    <a:p>
                      <a:pPr marL="0" marR="0" algn="l">
                        <a:spcBef>
                          <a:spcPts val="0"/>
                        </a:spcBef>
                        <a:spcAft>
                          <a:spcPts val="0"/>
                        </a:spcAft>
                      </a:pPr>
                      <a:r>
                        <a:rPr lang="en-US" sz="1100" dirty="0">
                          <a:effectLst/>
                        </a:rPr>
                        <a:t>TIN of individual responsible for debt</a:t>
                      </a:r>
                      <a:endParaRPr lang="en-US" sz="900" dirty="0">
                        <a:effectLst/>
                        <a:latin typeface="Times New Roman" panose="02020603050405020304" pitchFamily="18" charset="0"/>
                        <a:ea typeface="Times New Roman" panose="02020603050405020304" pitchFamily="18" charset="0"/>
                      </a:endParaRPr>
                    </a:p>
                  </a:txBody>
                  <a:tcPr marL="64098" marR="64098" marT="0" marB="0"/>
                </a:tc>
                <a:extLst>
                  <a:ext uri="{0D108BD9-81ED-4DB2-BD59-A6C34878D82A}">
                    <a16:rowId xmlns:a16="http://schemas.microsoft.com/office/drawing/2014/main" xmlns="" val="10002"/>
                  </a:ext>
                </a:extLst>
              </a:tr>
              <a:tr h="155906">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Information as of (mm/dd/yyyy)</a:t>
                      </a:r>
                      <a:endParaRPr lang="en-US" sz="900" dirty="0">
                        <a:effectLst/>
                        <a:latin typeface="Times New Roman" panose="02020603050405020304" pitchFamily="18" charset="0"/>
                        <a:ea typeface="Times New Roman" panose="02020603050405020304" pitchFamily="18" charset="0"/>
                      </a:endParaRPr>
                    </a:p>
                  </a:txBody>
                  <a:tcPr marL="64098" marR="64098"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Date information was last updated in FI</a:t>
                      </a:r>
                      <a:endParaRPr lang="en-US" sz="900" dirty="0">
                        <a:effectLst/>
                        <a:latin typeface="Times New Roman" panose="02020603050405020304" pitchFamily="18" charset="0"/>
                        <a:ea typeface="Times New Roman" panose="02020603050405020304" pitchFamily="18" charset="0"/>
                      </a:endParaRPr>
                    </a:p>
                  </a:txBody>
                  <a:tcPr marL="64098" marR="64098" marT="0" marB="0"/>
                </a:tc>
                <a:extLst>
                  <a:ext uri="{0D108BD9-81ED-4DB2-BD59-A6C34878D82A}">
                    <a16:rowId xmlns:a16="http://schemas.microsoft.com/office/drawing/2014/main" xmlns="" val="10003"/>
                  </a:ext>
                </a:extLst>
              </a:tr>
              <a:tr h="467717">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Program</a:t>
                      </a:r>
                      <a:endParaRPr lang="en-US" sz="900" dirty="0">
                        <a:effectLst/>
                        <a:latin typeface="Times New Roman" panose="02020603050405020304" pitchFamily="18" charset="0"/>
                        <a:ea typeface="Times New Roman" panose="02020603050405020304" pitchFamily="18" charset="0"/>
                      </a:endParaRPr>
                    </a:p>
                  </a:txBody>
                  <a:tcPr marL="64098" marR="64098"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If search a criteria is selected, selections will be displayed</a:t>
                      </a:r>
                      <a:endParaRPr lang="en-US" sz="9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Example: “Program: DCP-Direct”</a:t>
                      </a:r>
                      <a:endParaRPr lang="en-US" sz="9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 </a:t>
                      </a:r>
                      <a:endParaRPr lang="en-US" sz="900" dirty="0">
                        <a:effectLst/>
                        <a:latin typeface="Times New Roman" panose="02020603050405020304" pitchFamily="18" charset="0"/>
                        <a:ea typeface="Times New Roman" panose="02020603050405020304" pitchFamily="18" charset="0"/>
                      </a:endParaRPr>
                    </a:p>
                  </a:txBody>
                  <a:tcPr marL="64098" marR="64098" marT="0" marB="0"/>
                </a:tc>
                <a:extLst>
                  <a:ext uri="{0D108BD9-81ED-4DB2-BD59-A6C34878D82A}">
                    <a16:rowId xmlns:a16="http://schemas.microsoft.com/office/drawing/2014/main" xmlns="" val="10004"/>
                  </a:ext>
                </a:extLst>
              </a:tr>
              <a:tr h="155906">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Receivable ID</a:t>
                      </a:r>
                      <a:endParaRPr lang="en-US" sz="900" dirty="0">
                        <a:effectLst/>
                        <a:latin typeface="Times New Roman" panose="02020603050405020304" pitchFamily="18" charset="0"/>
                        <a:ea typeface="Times New Roman" panose="02020603050405020304" pitchFamily="18" charset="0"/>
                      </a:endParaRPr>
                    </a:p>
                  </a:txBody>
                  <a:tcPr marL="64098" marR="64098"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Unique number assigned to producer’s debt by FSA’s National Receipts and Receivables System</a:t>
                      </a:r>
                      <a:endParaRPr lang="en-US" sz="900" dirty="0">
                        <a:effectLst/>
                        <a:latin typeface="Times New Roman" panose="02020603050405020304" pitchFamily="18" charset="0"/>
                        <a:ea typeface="Times New Roman" panose="02020603050405020304" pitchFamily="18" charset="0"/>
                      </a:endParaRPr>
                    </a:p>
                  </a:txBody>
                  <a:tcPr marL="64098" marR="64098" marT="0" marB="0"/>
                </a:tc>
                <a:extLst>
                  <a:ext uri="{0D108BD9-81ED-4DB2-BD59-A6C34878D82A}">
                    <a16:rowId xmlns:a16="http://schemas.microsoft.com/office/drawing/2014/main" xmlns="" val="10005"/>
                  </a:ext>
                </a:extLst>
              </a:tr>
              <a:tr h="155906">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Program Name</a:t>
                      </a:r>
                      <a:endParaRPr lang="en-US" sz="900" dirty="0">
                        <a:effectLst/>
                        <a:latin typeface="Times New Roman" panose="02020603050405020304" pitchFamily="18" charset="0"/>
                        <a:ea typeface="Times New Roman" panose="02020603050405020304" pitchFamily="18" charset="0"/>
                      </a:endParaRPr>
                    </a:p>
                  </a:txBody>
                  <a:tcPr marL="64098" marR="64098"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Program in which the debt originated </a:t>
                      </a:r>
                      <a:endParaRPr lang="en-US" sz="900" dirty="0">
                        <a:effectLst/>
                        <a:latin typeface="Times New Roman" panose="02020603050405020304" pitchFamily="18" charset="0"/>
                        <a:ea typeface="Times New Roman" panose="02020603050405020304" pitchFamily="18" charset="0"/>
                      </a:endParaRPr>
                    </a:p>
                  </a:txBody>
                  <a:tcPr marL="64098" marR="64098" marT="0" marB="0"/>
                </a:tc>
                <a:extLst>
                  <a:ext uri="{0D108BD9-81ED-4DB2-BD59-A6C34878D82A}">
                    <a16:rowId xmlns:a16="http://schemas.microsoft.com/office/drawing/2014/main" xmlns="" val="10006"/>
                  </a:ext>
                </a:extLst>
              </a:tr>
              <a:tr h="155906">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State</a:t>
                      </a:r>
                      <a:endParaRPr lang="en-US" sz="900" dirty="0">
                        <a:effectLst/>
                        <a:latin typeface="Times New Roman" panose="02020603050405020304" pitchFamily="18" charset="0"/>
                        <a:ea typeface="Times New Roman" panose="02020603050405020304" pitchFamily="18" charset="0"/>
                      </a:endParaRPr>
                    </a:p>
                  </a:txBody>
                  <a:tcPr marL="64098" marR="64098" marT="0" marB="0"/>
                </a:tc>
                <a:tc>
                  <a:txBody>
                    <a:bodyPr/>
                    <a:lstStyle/>
                    <a:p>
                      <a:pPr marL="0" marR="0" algn="l">
                        <a:spcBef>
                          <a:spcPts val="0"/>
                        </a:spcBef>
                        <a:spcAft>
                          <a:spcPts val="0"/>
                        </a:spcAft>
                      </a:pPr>
                      <a:r>
                        <a:rPr lang="en-US" sz="1100" dirty="0">
                          <a:effectLst/>
                        </a:rPr>
                        <a:t>State in which the debt was made</a:t>
                      </a:r>
                      <a:endParaRPr lang="en-US" sz="900" dirty="0">
                        <a:effectLst/>
                        <a:latin typeface="Times New Roman" panose="02020603050405020304" pitchFamily="18" charset="0"/>
                        <a:ea typeface="Times New Roman" panose="02020603050405020304" pitchFamily="18" charset="0"/>
                      </a:endParaRPr>
                    </a:p>
                  </a:txBody>
                  <a:tcPr marL="64098" marR="64098" marT="0" marB="0"/>
                </a:tc>
                <a:extLst>
                  <a:ext uri="{0D108BD9-81ED-4DB2-BD59-A6C34878D82A}">
                    <a16:rowId xmlns:a16="http://schemas.microsoft.com/office/drawing/2014/main" xmlns="" val="10007"/>
                  </a:ext>
                </a:extLst>
              </a:tr>
              <a:tr h="155906">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County</a:t>
                      </a:r>
                      <a:endParaRPr lang="en-US" sz="900" dirty="0">
                        <a:effectLst/>
                        <a:latin typeface="Times New Roman" panose="02020603050405020304" pitchFamily="18" charset="0"/>
                        <a:ea typeface="Times New Roman" panose="02020603050405020304" pitchFamily="18" charset="0"/>
                      </a:endParaRPr>
                    </a:p>
                  </a:txBody>
                  <a:tcPr marL="64098" marR="64098" marT="0" marB="0"/>
                </a:tc>
                <a:tc>
                  <a:txBody>
                    <a:bodyPr/>
                    <a:lstStyle/>
                    <a:p>
                      <a:pPr marL="0" marR="0" algn="l">
                        <a:spcBef>
                          <a:spcPts val="0"/>
                        </a:spcBef>
                        <a:spcAft>
                          <a:spcPts val="0"/>
                        </a:spcAft>
                      </a:pPr>
                      <a:r>
                        <a:rPr lang="en-US" sz="1100" dirty="0">
                          <a:effectLst/>
                        </a:rPr>
                        <a:t>Service Center in which the debt was made</a:t>
                      </a:r>
                      <a:endParaRPr lang="en-US" sz="900" dirty="0">
                        <a:effectLst/>
                        <a:latin typeface="Times New Roman" panose="02020603050405020304" pitchFamily="18" charset="0"/>
                        <a:ea typeface="Times New Roman" panose="02020603050405020304" pitchFamily="18" charset="0"/>
                      </a:endParaRPr>
                    </a:p>
                  </a:txBody>
                  <a:tcPr marL="64098" marR="64098" marT="0" marB="0"/>
                </a:tc>
                <a:extLst>
                  <a:ext uri="{0D108BD9-81ED-4DB2-BD59-A6C34878D82A}">
                    <a16:rowId xmlns:a16="http://schemas.microsoft.com/office/drawing/2014/main" xmlns="" val="10008"/>
                  </a:ext>
                </a:extLst>
              </a:tr>
              <a:tr h="47840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Date of Indebtedness Range (mm/dd/yyyy)</a:t>
                      </a:r>
                      <a:endParaRPr lang="en-US" sz="900" dirty="0">
                        <a:effectLst/>
                        <a:latin typeface="Times New Roman" panose="02020603050405020304" pitchFamily="18" charset="0"/>
                        <a:ea typeface="Times New Roman" panose="02020603050405020304" pitchFamily="18" charset="0"/>
                      </a:endParaRPr>
                    </a:p>
                  </a:txBody>
                  <a:tcPr marL="64098" marR="64098" marT="0" marB="0"/>
                </a:tc>
                <a:tc>
                  <a:txBody>
                    <a:bodyPr/>
                    <a:lstStyle/>
                    <a:p>
                      <a:pPr marL="0" marR="0" algn="l">
                        <a:spcBef>
                          <a:spcPts val="0"/>
                        </a:spcBef>
                        <a:spcAft>
                          <a:spcPts val="0"/>
                        </a:spcAft>
                      </a:pPr>
                      <a:r>
                        <a:rPr lang="en-US" sz="1100" dirty="0">
                          <a:effectLst/>
                        </a:rPr>
                        <a:t>Date the customer originally incurred the debt. This is most commonly the date of payment for a program that as later determined to be overpaid.  (may sometimes be the date of the initial notification letter or the date of discovery)</a:t>
                      </a:r>
                      <a:endParaRPr lang="en-US" sz="900" dirty="0">
                        <a:effectLst/>
                        <a:latin typeface="Times New Roman" panose="02020603050405020304" pitchFamily="18" charset="0"/>
                        <a:ea typeface="Times New Roman" panose="02020603050405020304" pitchFamily="18" charset="0"/>
                      </a:endParaRPr>
                    </a:p>
                  </a:txBody>
                  <a:tcPr marL="64098" marR="64098" marT="0" marB="0"/>
                </a:tc>
                <a:extLst>
                  <a:ext uri="{0D108BD9-81ED-4DB2-BD59-A6C34878D82A}">
                    <a16:rowId xmlns:a16="http://schemas.microsoft.com/office/drawing/2014/main" xmlns="" val="10009"/>
                  </a:ext>
                </a:extLst>
              </a:tr>
              <a:tr h="155906">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Original Principal Amount</a:t>
                      </a:r>
                      <a:endParaRPr lang="en-US" sz="900" dirty="0">
                        <a:effectLst/>
                        <a:latin typeface="Times New Roman" panose="02020603050405020304" pitchFamily="18" charset="0"/>
                        <a:ea typeface="Times New Roman" panose="02020603050405020304" pitchFamily="18" charset="0"/>
                      </a:endParaRPr>
                    </a:p>
                  </a:txBody>
                  <a:tcPr marL="64098" marR="64098" marT="0" marB="0"/>
                </a:tc>
                <a:tc>
                  <a:txBody>
                    <a:bodyPr/>
                    <a:lstStyle/>
                    <a:p>
                      <a:pPr marL="0" marR="0" algn="l">
                        <a:spcBef>
                          <a:spcPts val="0"/>
                        </a:spcBef>
                        <a:spcAft>
                          <a:spcPts val="0"/>
                        </a:spcAft>
                      </a:pPr>
                      <a:r>
                        <a:rPr lang="en-US" sz="1100" dirty="0">
                          <a:effectLst/>
                        </a:rPr>
                        <a:t>Original amount of principal on debt</a:t>
                      </a:r>
                      <a:endParaRPr lang="en-US" sz="900" dirty="0">
                        <a:effectLst/>
                        <a:latin typeface="Times New Roman" panose="02020603050405020304" pitchFamily="18" charset="0"/>
                        <a:ea typeface="Times New Roman" panose="02020603050405020304" pitchFamily="18" charset="0"/>
                      </a:endParaRPr>
                    </a:p>
                  </a:txBody>
                  <a:tcPr marL="64098" marR="64098" marT="0" marB="0"/>
                </a:tc>
                <a:extLst>
                  <a:ext uri="{0D108BD9-81ED-4DB2-BD59-A6C34878D82A}">
                    <a16:rowId xmlns:a16="http://schemas.microsoft.com/office/drawing/2014/main" xmlns="" val="10010"/>
                  </a:ext>
                </a:extLst>
              </a:tr>
              <a:tr h="623623">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Outstanding Balance</a:t>
                      </a:r>
                      <a:endParaRPr lang="en-US" sz="900" dirty="0">
                        <a:effectLst/>
                        <a:latin typeface="Times New Roman" panose="02020603050405020304" pitchFamily="18" charset="0"/>
                        <a:ea typeface="Times New Roman" panose="02020603050405020304" pitchFamily="18" charset="0"/>
                      </a:endParaRPr>
                    </a:p>
                  </a:txBody>
                  <a:tcPr marL="64098" marR="64098" marT="0" marB="0"/>
                </a:tc>
                <a:tc>
                  <a:txBody>
                    <a:bodyPr/>
                    <a:lstStyle/>
                    <a:p>
                      <a:pPr marL="0" marR="0" algn="l">
                        <a:spcBef>
                          <a:spcPts val="0"/>
                        </a:spcBef>
                        <a:spcAft>
                          <a:spcPts val="0"/>
                        </a:spcAft>
                      </a:pPr>
                      <a:r>
                        <a:rPr lang="en-US" sz="1100" dirty="0">
                          <a:effectLst/>
                        </a:rPr>
                        <a:t>Amount remaining on debt. </a:t>
                      </a:r>
                      <a:endParaRPr lang="en-US" sz="900" dirty="0">
                        <a:effectLst/>
                      </a:endParaRPr>
                    </a:p>
                    <a:p>
                      <a:pPr marL="0" marR="0" algn="l">
                        <a:spcBef>
                          <a:spcPts val="0"/>
                        </a:spcBef>
                        <a:spcAft>
                          <a:spcPts val="0"/>
                        </a:spcAft>
                      </a:pPr>
                      <a:r>
                        <a:rPr lang="en-US" sz="1100" dirty="0">
                          <a:effectLst/>
                        </a:rPr>
                        <a:t> </a:t>
                      </a:r>
                      <a:endParaRPr lang="en-US" sz="900" dirty="0">
                        <a:effectLst/>
                      </a:endParaRPr>
                    </a:p>
                    <a:p>
                      <a:pPr marL="0" marR="0" algn="l">
                        <a:spcBef>
                          <a:spcPts val="0"/>
                        </a:spcBef>
                        <a:spcAft>
                          <a:spcPts val="0"/>
                        </a:spcAft>
                      </a:pPr>
                      <a:r>
                        <a:rPr lang="en-US" sz="1100" b="1" dirty="0">
                          <a:effectLst/>
                        </a:rPr>
                        <a:t>NOTE:  </a:t>
                      </a:r>
                      <a:r>
                        <a:rPr lang="en-US" sz="1100" dirty="0">
                          <a:effectLst/>
                        </a:rPr>
                        <a:t>Balance does not include interest which may have accrued since the last activity occurred on this debt.</a:t>
                      </a:r>
                      <a:endParaRPr lang="en-US" sz="900" dirty="0">
                        <a:effectLst/>
                        <a:latin typeface="Times New Roman" panose="02020603050405020304" pitchFamily="18" charset="0"/>
                        <a:ea typeface="Times New Roman" panose="02020603050405020304" pitchFamily="18" charset="0"/>
                      </a:endParaRPr>
                    </a:p>
                  </a:txBody>
                  <a:tcPr marL="64098" marR="64098" marT="0" marB="0"/>
                </a:tc>
                <a:extLst>
                  <a:ext uri="{0D108BD9-81ED-4DB2-BD59-A6C34878D82A}">
                    <a16:rowId xmlns:a16="http://schemas.microsoft.com/office/drawing/2014/main" xmlns="" val="10011"/>
                  </a:ext>
                </a:extLst>
              </a:tr>
              <a:tr h="311811">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100" dirty="0">
                          <a:effectLst/>
                        </a:rPr>
                        <a:t>Debt Totals</a:t>
                      </a:r>
                      <a:endParaRPr lang="en-US" sz="900" dirty="0">
                        <a:effectLst/>
                        <a:latin typeface="Times New Roman" panose="02020603050405020304" pitchFamily="18" charset="0"/>
                        <a:ea typeface="Times New Roman" panose="02020603050405020304" pitchFamily="18" charset="0"/>
                      </a:endParaRPr>
                    </a:p>
                  </a:txBody>
                  <a:tcPr marL="64098" marR="64098" marT="0" marB="0"/>
                </a:tc>
                <a:tc>
                  <a:txBody>
                    <a:bodyPr/>
                    <a:lstStyle/>
                    <a:p>
                      <a:pPr marL="342900" marR="0" lvl="0" indent="-342900" algn="l">
                        <a:spcBef>
                          <a:spcPts val="0"/>
                        </a:spcBef>
                        <a:spcAft>
                          <a:spcPts val="0"/>
                        </a:spcAft>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100" dirty="0">
                          <a:effectLst/>
                        </a:rPr>
                        <a:t>Original Principal Amount</a:t>
                      </a:r>
                      <a:endParaRPr lang="en-US" sz="900" dirty="0">
                        <a:effectLst/>
                      </a:endParaRPr>
                    </a:p>
                    <a:p>
                      <a:pPr marL="342900" marR="0" lvl="0" indent="-342900" algn="l">
                        <a:spcBef>
                          <a:spcPts val="0"/>
                        </a:spcBef>
                        <a:spcAft>
                          <a:spcPts val="0"/>
                        </a:spcAft>
                        <a:buFont typeface="Symbol" panose="05050102010706020507" pitchFamily="18" charset="2"/>
                        <a:buChar char=""/>
                      </a:pPr>
                      <a:r>
                        <a:rPr lang="en-US" sz="1100" dirty="0">
                          <a:effectLst/>
                        </a:rPr>
                        <a:t>Outstanding Balance </a:t>
                      </a:r>
                      <a:endParaRPr lang="en-US" sz="900" dirty="0">
                        <a:effectLst/>
                        <a:latin typeface="Times New Roman" panose="02020603050405020304" pitchFamily="18" charset="0"/>
                        <a:ea typeface="Times New Roman" panose="02020603050405020304" pitchFamily="18" charset="0"/>
                      </a:endParaRPr>
                    </a:p>
                  </a:txBody>
                  <a:tcPr marL="64098" marR="64098" marT="0" marB="0"/>
                </a:tc>
                <a:extLst>
                  <a:ext uri="{0D108BD9-81ED-4DB2-BD59-A6C34878D82A}">
                    <a16:rowId xmlns:a16="http://schemas.microsoft.com/office/drawing/2014/main" xmlns="" val="10012"/>
                  </a:ext>
                </a:extLst>
              </a:tr>
            </a:tbl>
          </a:graphicData>
        </a:graphic>
      </p:graphicFrame>
      <p:sp>
        <p:nvSpPr>
          <p:cNvPr id="4" name="Title 1"/>
          <p:cNvSpPr txBox="1">
            <a:spLocks/>
          </p:cNvSpPr>
          <p:nvPr/>
        </p:nvSpPr>
        <p:spPr>
          <a:xfrm>
            <a:off x="2589212" y="1183906"/>
            <a:ext cx="8911687" cy="70857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following table describes the Debt List Screen fields.</a:t>
            </a:r>
          </a:p>
        </p:txBody>
      </p:sp>
      <p:sp>
        <p:nvSpPr>
          <p:cNvPr id="6" name="Title 1"/>
          <p:cNvSpPr txBox="1">
            <a:spLocks/>
          </p:cNvSpPr>
          <p:nvPr/>
        </p:nvSpPr>
        <p:spPr>
          <a:xfrm>
            <a:off x="2714018" y="5275681"/>
            <a:ext cx="8278238" cy="1237262"/>
          </a:xfrm>
          <a:prstGeom prst="rect">
            <a:avLst/>
          </a:prstGeom>
          <a:ln>
            <a:solidFill>
              <a:schemeClr val="tx1"/>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t>Click “</a:t>
            </a:r>
            <a:r>
              <a:rPr lang="en-US" sz="1600" b="1" dirty="0"/>
              <a:t>Back</a:t>
            </a:r>
            <a:r>
              <a:rPr lang="en-US" sz="1600" dirty="0"/>
              <a:t>” to return to the Debts Search.</a:t>
            </a:r>
          </a:p>
          <a:p>
            <a:endParaRPr lang="en-US" sz="1600" dirty="0"/>
          </a:p>
          <a:p>
            <a:r>
              <a:rPr lang="en-US" sz="1600" dirty="0"/>
              <a:t>If no search criteria is needed, CLICK “</a:t>
            </a:r>
            <a:r>
              <a:rPr lang="en-US" sz="1600" b="1" dirty="0"/>
              <a:t>View All</a:t>
            </a:r>
            <a:r>
              <a:rPr lang="en-US" sz="1600" dirty="0"/>
              <a:t>” from the Debts Section of the Customer Summary Screen.</a:t>
            </a:r>
          </a:p>
        </p:txBody>
      </p:sp>
      <p:pic>
        <p:nvPicPr>
          <p:cNvPr id="7" name="Picture 6"/>
          <p:cNvPicPr>
            <a:picLocks noChangeAspect="1"/>
          </p:cNvPicPr>
          <p:nvPr/>
        </p:nvPicPr>
        <p:blipFill>
          <a:blip r:embed="rId2"/>
          <a:stretch>
            <a:fillRect/>
          </a:stretch>
        </p:blipFill>
        <p:spPr>
          <a:xfrm>
            <a:off x="2104365" y="5658591"/>
            <a:ext cx="609653" cy="615749"/>
          </a:xfrm>
          <a:prstGeom prst="rect">
            <a:avLst/>
          </a:prstGeom>
        </p:spPr>
      </p:pic>
      <p:sp>
        <p:nvSpPr>
          <p:cNvPr id="3" name="Slide Number Placeholder 2"/>
          <p:cNvSpPr>
            <a:spLocks noGrp="1"/>
          </p:cNvSpPr>
          <p:nvPr>
            <p:ph type="sldNum" sz="quarter" idx="12"/>
          </p:nvPr>
        </p:nvSpPr>
        <p:spPr/>
        <p:txBody>
          <a:bodyPr/>
          <a:lstStyle/>
          <a:p>
            <a:fld id="{D35644FB-88B9-4A8B-A29C-3F18531C3529}" type="slidenum">
              <a:rPr lang="en-US" smtClean="0"/>
              <a:t>33</a:t>
            </a:fld>
            <a:endParaRPr lang="en-US" dirty="0"/>
          </a:p>
        </p:txBody>
      </p:sp>
    </p:spTree>
    <p:extLst>
      <p:ext uri="{BB962C8B-B14F-4D97-AF65-F5344CB8AC3E}">
        <p14:creationId xmlns:p14="http://schemas.microsoft.com/office/powerpoint/2010/main" val="2757327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91847"/>
          </a:xfrm>
        </p:spPr>
        <p:txBody>
          <a:bodyPr>
            <a:noAutofit/>
          </a:bodyPr>
          <a:lstStyle/>
          <a:p>
            <a:r>
              <a:rPr lang="en-US" dirty="0"/>
              <a:t>View Debt Details Screen</a:t>
            </a:r>
          </a:p>
        </p:txBody>
      </p:sp>
      <p:pic>
        <p:nvPicPr>
          <p:cNvPr id="5" name="Content Placeholder 4"/>
          <p:cNvPicPr>
            <a:picLocks noGrp="1" noChangeAspect="1"/>
          </p:cNvPicPr>
          <p:nvPr>
            <p:ph idx="1"/>
          </p:nvPr>
        </p:nvPicPr>
        <p:blipFill>
          <a:blip r:embed="rId2"/>
          <a:stretch>
            <a:fillRect/>
          </a:stretch>
        </p:blipFill>
        <p:spPr>
          <a:xfrm>
            <a:off x="3477384" y="2429659"/>
            <a:ext cx="6342857" cy="3028571"/>
          </a:xfrm>
          <a:prstGeom prst="rect">
            <a:avLst/>
          </a:prstGeom>
        </p:spPr>
      </p:pic>
      <p:sp>
        <p:nvSpPr>
          <p:cNvPr id="4" name="Title 1"/>
          <p:cNvSpPr txBox="1">
            <a:spLocks/>
          </p:cNvSpPr>
          <p:nvPr/>
        </p:nvSpPr>
        <p:spPr>
          <a:xfrm>
            <a:off x="2592925" y="1316403"/>
            <a:ext cx="8911687" cy="59184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From the Debt List Screen, under the “Receivable ID” column, select the applicable receivable ID number. The View Debt Details Screen will be displayed.</a:t>
            </a:r>
          </a:p>
        </p:txBody>
      </p:sp>
      <p:sp>
        <p:nvSpPr>
          <p:cNvPr id="3" name="Slide Number Placeholder 2"/>
          <p:cNvSpPr>
            <a:spLocks noGrp="1"/>
          </p:cNvSpPr>
          <p:nvPr>
            <p:ph type="sldNum" sz="quarter" idx="12"/>
          </p:nvPr>
        </p:nvSpPr>
        <p:spPr/>
        <p:txBody>
          <a:bodyPr/>
          <a:lstStyle/>
          <a:p>
            <a:fld id="{D35644FB-88B9-4A8B-A29C-3F18531C3529}" type="slidenum">
              <a:rPr lang="en-US" smtClean="0"/>
              <a:t>34</a:t>
            </a:fld>
            <a:endParaRPr lang="en-US" dirty="0"/>
          </a:p>
        </p:txBody>
      </p:sp>
    </p:spTree>
    <p:extLst>
      <p:ext uri="{BB962C8B-B14F-4D97-AF65-F5344CB8AC3E}">
        <p14:creationId xmlns:p14="http://schemas.microsoft.com/office/powerpoint/2010/main" val="1943925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73950"/>
          </a:xfrm>
        </p:spPr>
        <p:txBody>
          <a:bodyPr/>
          <a:lstStyle/>
          <a:p>
            <a:r>
              <a:rPr lang="en-US" dirty="0"/>
              <a:t>View Debt Details Screen (Continued)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3429063"/>
              </p:ext>
            </p:extLst>
          </p:nvPr>
        </p:nvGraphicFramePr>
        <p:xfrm>
          <a:off x="2782111" y="1890410"/>
          <a:ext cx="7363837" cy="3802189"/>
        </p:xfrm>
        <a:graphic>
          <a:graphicData uri="http://schemas.openxmlformats.org/drawingml/2006/table">
            <a:tbl>
              <a:tblPr firstRow="1" firstCol="1" bandRow="1">
                <a:tableStyleId>{5C22544A-7EE6-4342-B048-85BDC9FD1C3A}</a:tableStyleId>
              </a:tblPr>
              <a:tblGrid>
                <a:gridCol w="2398896">
                  <a:extLst>
                    <a:ext uri="{9D8B030D-6E8A-4147-A177-3AD203B41FA5}">
                      <a16:colId xmlns:a16="http://schemas.microsoft.com/office/drawing/2014/main" xmlns="" val="20000"/>
                    </a:ext>
                  </a:extLst>
                </a:gridCol>
                <a:gridCol w="4964941">
                  <a:extLst>
                    <a:ext uri="{9D8B030D-6E8A-4147-A177-3AD203B41FA5}">
                      <a16:colId xmlns:a16="http://schemas.microsoft.com/office/drawing/2014/main" xmlns="" val="20001"/>
                    </a:ext>
                  </a:extLst>
                </a:gridCol>
              </a:tblGrid>
              <a:tr h="15377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		        Field</a:t>
                      </a:r>
                      <a:endParaRPr lang="en-US" sz="800" dirty="0">
                        <a:effectLst/>
                        <a:latin typeface="Times New Roman" panose="02020603050405020304" pitchFamily="18" charset="0"/>
                        <a:ea typeface="Times New Roman" panose="02020603050405020304" pitchFamily="18" charset="0"/>
                      </a:endParaRPr>
                    </a:p>
                  </a:txBody>
                  <a:tcPr marL="57667" marR="57667"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Description</a:t>
                      </a:r>
                      <a:endParaRPr lang="en-US" sz="800" dirty="0">
                        <a:effectLst/>
                        <a:latin typeface="Times New Roman" panose="02020603050405020304" pitchFamily="18" charset="0"/>
                        <a:ea typeface="Times New Roman" panose="02020603050405020304" pitchFamily="18" charset="0"/>
                      </a:endParaRPr>
                    </a:p>
                  </a:txBody>
                  <a:tcPr marL="57667" marR="57667" marT="0" marB="0"/>
                </a:tc>
                <a:extLst>
                  <a:ext uri="{0D108BD9-81ED-4DB2-BD59-A6C34878D82A}">
                    <a16:rowId xmlns:a16="http://schemas.microsoft.com/office/drawing/2014/main" xmlns="" val="10000"/>
                  </a:ext>
                </a:extLst>
              </a:tr>
              <a:tr h="15377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Customer</a:t>
                      </a:r>
                      <a:endParaRPr lang="en-US" sz="800" dirty="0">
                        <a:effectLst/>
                        <a:latin typeface="Times New Roman" panose="02020603050405020304" pitchFamily="18" charset="0"/>
                        <a:ea typeface="Times New Roman" panose="02020603050405020304" pitchFamily="18" charset="0"/>
                      </a:endParaRPr>
                    </a:p>
                  </a:txBody>
                  <a:tcPr marL="57667" marR="57667" marT="0" marB="0"/>
                </a:tc>
                <a:tc>
                  <a:txBody>
                    <a:bodyPr/>
                    <a:lstStyle/>
                    <a:p>
                      <a:pPr marL="0" marR="0" algn="l">
                        <a:spcBef>
                          <a:spcPts val="0"/>
                        </a:spcBef>
                        <a:spcAft>
                          <a:spcPts val="0"/>
                        </a:spcAft>
                      </a:pPr>
                      <a:r>
                        <a:rPr lang="en-US" sz="1000" dirty="0">
                          <a:effectLst/>
                        </a:rPr>
                        <a:t>Individual responsible for debt</a:t>
                      </a:r>
                      <a:endParaRPr lang="en-US" sz="800" dirty="0">
                        <a:effectLst/>
                        <a:latin typeface="Times New Roman" panose="02020603050405020304" pitchFamily="18" charset="0"/>
                        <a:ea typeface="Times New Roman" panose="02020603050405020304" pitchFamily="18" charset="0"/>
                      </a:endParaRPr>
                    </a:p>
                  </a:txBody>
                  <a:tcPr marL="57667" marR="57667" marT="0" marB="0"/>
                </a:tc>
                <a:extLst>
                  <a:ext uri="{0D108BD9-81ED-4DB2-BD59-A6C34878D82A}">
                    <a16:rowId xmlns:a16="http://schemas.microsoft.com/office/drawing/2014/main" xmlns="" val="10001"/>
                  </a:ext>
                </a:extLst>
              </a:tr>
              <a:tr h="15377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Last 4 digits of TIN</a:t>
                      </a:r>
                      <a:endParaRPr lang="en-US" sz="800" dirty="0">
                        <a:effectLst/>
                        <a:latin typeface="Times New Roman" panose="02020603050405020304" pitchFamily="18" charset="0"/>
                        <a:ea typeface="Times New Roman" panose="02020603050405020304" pitchFamily="18" charset="0"/>
                      </a:endParaRPr>
                    </a:p>
                  </a:txBody>
                  <a:tcPr marL="57667" marR="57667" marT="0" marB="0"/>
                </a:tc>
                <a:tc>
                  <a:txBody>
                    <a:bodyPr/>
                    <a:lstStyle/>
                    <a:p>
                      <a:pPr marL="0" marR="0" algn="l">
                        <a:spcBef>
                          <a:spcPts val="0"/>
                        </a:spcBef>
                        <a:spcAft>
                          <a:spcPts val="0"/>
                        </a:spcAft>
                      </a:pPr>
                      <a:r>
                        <a:rPr lang="en-US" sz="1000" dirty="0">
                          <a:effectLst/>
                        </a:rPr>
                        <a:t>TIN of individual responsible for debt</a:t>
                      </a:r>
                      <a:endParaRPr lang="en-US" sz="800" dirty="0">
                        <a:effectLst/>
                        <a:latin typeface="Times New Roman" panose="02020603050405020304" pitchFamily="18" charset="0"/>
                        <a:ea typeface="Times New Roman" panose="02020603050405020304" pitchFamily="18" charset="0"/>
                      </a:endParaRPr>
                    </a:p>
                  </a:txBody>
                  <a:tcPr marL="57667" marR="57667" marT="0" marB="0"/>
                </a:tc>
                <a:extLst>
                  <a:ext uri="{0D108BD9-81ED-4DB2-BD59-A6C34878D82A}">
                    <a16:rowId xmlns:a16="http://schemas.microsoft.com/office/drawing/2014/main" xmlns="" val="10002"/>
                  </a:ext>
                </a:extLst>
              </a:tr>
              <a:tr h="169797">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Information as of (mm/dd/yyyy)</a:t>
                      </a:r>
                      <a:endParaRPr lang="en-US" sz="800" dirty="0">
                        <a:effectLst/>
                        <a:latin typeface="Times New Roman" panose="02020603050405020304" pitchFamily="18" charset="0"/>
                        <a:ea typeface="Times New Roman" panose="02020603050405020304" pitchFamily="18" charset="0"/>
                      </a:endParaRPr>
                    </a:p>
                  </a:txBody>
                  <a:tcPr marL="57667" marR="57667"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Date information was last updated in FI</a:t>
                      </a:r>
                      <a:endParaRPr lang="en-US" sz="800" dirty="0">
                        <a:effectLst/>
                        <a:latin typeface="Times New Roman" panose="02020603050405020304" pitchFamily="18" charset="0"/>
                        <a:ea typeface="Times New Roman" panose="02020603050405020304" pitchFamily="18" charset="0"/>
                      </a:endParaRPr>
                    </a:p>
                  </a:txBody>
                  <a:tcPr marL="57667" marR="57667" marT="0" marB="0"/>
                </a:tc>
                <a:extLst>
                  <a:ext uri="{0D108BD9-81ED-4DB2-BD59-A6C34878D82A}">
                    <a16:rowId xmlns:a16="http://schemas.microsoft.com/office/drawing/2014/main" xmlns="" val="10003"/>
                  </a:ext>
                </a:extLst>
              </a:tr>
              <a:tr h="15377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Receivable ID</a:t>
                      </a:r>
                      <a:endParaRPr lang="en-US" sz="800" dirty="0">
                        <a:effectLst/>
                        <a:latin typeface="Times New Roman" panose="02020603050405020304" pitchFamily="18" charset="0"/>
                        <a:ea typeface="Times New Roman" panose="02020603050405020304" pitchFamily="18" charset="0"/>
                      </a:endParaRPr>
                    </a:p>
                  </a:txBody>
                  <a:tcPr marL="57667" marR="57667"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Unique number assigned to producer’s debt by FSA’s National Receipts and Receivables System (NRRS)</a:t>
                      </a:r>
                      <a:endParaRPr lang="en-US" sz="800" dirty="0">
                        <a:effectLst/>
                        <a:latin typeface="Times New Roman" panose="02020603050405020304" pitchFamily="18" charset="0"/>
                        <a:ea typeface="Times New Roman" panose="02020603050405020304" pitchFamily="18" charset="0"/>
                      </a:endParaRPr>
                    </a:p>
                  </a:txBody>
                  <a:tcPr marL="57667" marR="57667" marT="0" marB="0"/>
                </a:tc>
                <a:extLst>
                  <a:ext uri="{0D108BD9-81ED-4DB2-BD59-A6C34878D82A}">
                    <a16:rowId xmlns:a16="http://schemas.microsoft.com/office/drawing/2014/main" xmlns="" val="10004"/>
                  </a:ext>
                </a:extLst>
              </a:tr>
              <a:tr h="641813">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Legacy Receivable ID</a:t>
                      </a:r>
                      <a:endParaRPr lang="en-US" sz="800" dirty="0">
                        <a:effectLst/>
                        <a:latin typeface="Times New Roman" panose="02020603050405020304" pitchFamily="18" charset="0"/>
                        <a:ea typeface="Times New Roman" panose="02020603050405020304" pitchFamily="18" charset="0"/>
                      </a:endParaRPr>
                    </a:p>
                  </a:txBody>
                  <a:tcPr marL="57667" marR="57667"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Number assigned by a legacy system to externally identify a receivable</a:t>
                      </a:r>
                      <a:endParaRPr lang="en-US" sz="8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 </a:t>
                      </a:r>
                      <a:endParaRPr lang="en-US" sz="8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Note:  Only Debt incurred prior to </a:t>
                      </a:r>
                      <a:r>
                        <a:rPr lang="en-US" sz="1000" b="1" dirty="0">
                          <a:effectLst/>
                        </a:rPr>
                        <a:t>September 11, 2009, </a:t>
                      </a:r>
                      <a:r>
                        <a:rPr lang="en-US" sz="1000" dirty="0">
                          <a:effectLst/>
                        </a:rPr>
                        <a:t>will have a legacy receivable ID. </a:t>
                      </a:r>
                      <a:r>
                        <a:rPr lang="en-US" sz="800" dirty="0">
                          <a:effectLst/>
                        </a:rPr>
                        <a:t> </a:t>
                      </a:r>
                      <a:endParaRPr lang="en-US" sz="800" dirty="0">
                        <a:effectLst/>
                        <a:latin typeface="Times New Roman" panose="02020603050405020304" pitchFamily="18" charset="0"/>
                        <a:ea typeface="Times New Roman" panose="02020603050405020304" pitchFamily="18" charset="0"/>
                      </a:endParaRPr>
                    </a:p>
                  </a:txBody>
                  <a:tcPr marL="57667" marR="57667" marT="0" marB="0"/>
                </a:tc>
                <a:extLst>
                  <a:ext uri="{0D108BD9-81ED-4DB2-BD59-A6C34878D82A}">
                    <a16:rowId xmlns:a16="http://schemas.microsoft.com/office/drawing/2014/main" xmlns="" val="10005"/>
                  </a:ext>
                </a:extLst>
              </a:tr>
              <a:tr h="15377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Program </a:t>
                      </a:r>
                      <a:endParaRPr lang="en-US" sz="800" dirty="0">
                        <a:effectLst/>
                        <a:latin typeface="Times New Roman" panose="02020603050405020304" pitchFamily="18" charset="0"/>
                        <a:ea typeface="Times New Roman" panose="02020603050405020304" pitchFamily="18" charset="0"/>
                      </a:endParaRPr>
                    </a:p>
                  </a:txBody>
                  <a:tcPr marL="57667" marR="57667"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Program in which the debt originated</a:t>
                      </a:r>
                      <a:endParaRPr lang="en-US" sz="800" dirty="0">
                        <a:effectLst/>
                        <a:latin typeface="Times New Roman" panose="02020603050405020304" pitchFamily="18" charset="0"/>
                        <a:ea typeface="Times New Roman" panose="02020603050405020304" pitchFamily="18" charset="0"/>
                      </a:endParaRPr>
                    </a:p>
                  </a:txBody>
                  <a:tcPr marL="57667" marR="57667" marT="0" marB="0"/>
                </a:tc>
                <a:extLst>
                  <a:ext uri="{0D108BD9-81ED-4DB2-BD59-A6C34878D82A}">
                    <a16:rowId xmlns:a16="http://schemas.microsoft.com/office/drawing/2014/main" xmlns="" val="10006"/>
                  </a:ext>
                </a:extLst>
              </a:tr>
              <a:tr h="15377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Original Principal</a:t>
                      </a:r>
                      <a:endParaRPr lang="en-US" sz="800" dirty="0">
                        <a:effectLst/>
                        <a:latin typeface="Times New Roman" panose="02020603050405020304" pitchFamily="18" charset="0"/>
                        <a:ea typeface="Times New Roman" panose="02020603050405020304" pitchFamily="18" charset="0"/>
                      </a:endParaRPr>
                    </a:p>
                  </a:txBody>
                  <a:tcPr marL="57667" marR="57667"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Original amount of principal on debt</a:t>
                      </a:r>
                      <a:endParaRPr lang="en-US" sz="800" dirty="0">
                        <a:effectLst/>
                        <a:latin typeface="Times New Roman" panose="02020603050405020304" pitchFamily="18" charset="0"/>
                        <a:ea typeface="Times New Roman" panose="02020603050405020304" pitchFamily="18" charset="0"/>
                      </a:endParaRPr>
                    </a:p>
                  </a:txBody>
                  <a:tcPr marL="57667" marR="57667" marT="0" marB="0"/>
                </a:tc>
                <a:extLst>
                  <a:ext uri="{0D108BD9-81ED-4DB2-BD59-A6C34878D82A}">
                    <a16:rowId xmlns:a16="http://schemas.microsoft.com/office/drawing/2014/main" xmlns="" val="10007"/>
                  </a:ext>
                </a:extLst>
              </a:tr>
              <a:tr h="15377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Late Interest</a:t>
                      </a:r>
                      <a:endParaRPr lang="en-US" sz="800" dirty="0">
                        <a:effectLst/>
                        <a:latin typeface="Times New Roman" panose="02020603050405020304" pitchFamily="18" charset="0"/>
                        <a:ea typeface="Times New Roman" panose="02020603050405020304" pitchFamily="18" charset="0"/>
                      </a:endParaRPr>
                    </a:p>
                  </a:txBody>
                  <a:tcPr marL="57667" marR="57667"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The rate of interest applied when the first demand letter is issued.</a:t>
                      </a:r>
                      <a:endParaRPr lang="en-US" sz="800" dirty="0">
                        <a:effectLst/>
                        <a:latin typeface="Times New Roman" panose="02020603050405020304" pitchFamily="18" charset="0"/>
                        <a:ea typeface="Times New Roman" panose="02020603050405020304" pitchFamily="18" charset="0"/>
                      </a:endParaRPr>
                    </a:p>
                  </a:txBody>
                  <a:tcPr marL="57667" marR="57667" marT="0" marB="0"/>
                </a:tc>
                <a:extLst>
                  <a:ext uri="{0D108BD9-81ED-4DB2-BD59-A6C34878D82A}">
                    <a16:rowId xmlns:a16="http://schemas.microsoft.com/office/drawing/2014/main" xmlns="" val="10008"/>
                  </a:ext>
                </a:extLst>
              </a:tr>
              <a:tr h="615114">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Outstanding Balance</a:t>
                      </a:r>
                      <a:endParaRPr lang="en-US" sz="800" dirty="0">
                        <a:effectLst/>
                        <a:latin typeface="Times New Roman" panose="02020603050405020304" pitchFamily="18" charset="0"/>
                        <a:ea typeface="Times New Roman" panose="02020603050405020304" pitchFamily="18" charset="0"/>
                      </a:endParaRPr>
                    </a:p>
                  </a:txBody>
                  <a:tcPr marL="57667" marR="57667"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Amount remaining on debt.</a:t>
                      </a:r>
                      <a:endParaRPr lang="en-US" sz="8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 </a:t>
                      </a:r>
                      <a:endParaRPr lang="en-US" sz="8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b="1" dirty="0">
                          <a:effectLst/>
                        </a:rPr>
                        <a:t>NOTE: </a:t>
                      </a:r>
                      <a:r>
                        <a:rPr lang="en-US" sz="1000" dirty="0">
                          <a:effectLst/>
                        </a:rPr>
                        <a:t>Balance does not include interest which may have accrued since the last activity occurred on this debt.</a:t>
                      </a:r>
                      <a:endParaRPr lang="en-US" sz="800" dirty="0">
                        <a:effectLst/>
                        <a:latin typeface="Times New Roman" panose="02020603050405020304" pitchFamily="18" charset="0"/>
                        <a:ea typeface="Times New Roman" panose="02020603050405020304" pitchFamily="18" charset="0"/>
                      </a:endParaRPr>
                    </a:p>
                  </a:txBody>
                  <a:tcPr marL="57667" marR="57667" marT="0" marB="0"/>
                </a:tc>
                <a:extLst>
                  <a:ext uri="{0D108BD9-81ED-4DB2-BD59-A6C34878D82A}">
                    <a16:rowId xmlns:a16="http://schemas.microsoft.com/office/drawing/2014/main" xmlns="" val="10009"/>
                  </a:ext>
                </a:extLst>
              </a:tr>
              <a:tr h="46133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Referred to Treasury?</a:t>
                      </a:r>
                      <a:endParaRPr lang="en-US" sz="800" dirty="0">
                        <a:effectLst/>
                        <a:latin typeface="Times New Roman" panose="02020603050405020304" pitchFamily="18" charset="0"/>
                        <a:ea typeface="Times New Roman" panose="02020603050405020304" pitchFamily="18" charset="0"/>
                      </a:endParaRPr>
                    </a:p>
                  </a:txBody>
                  <a:tcPr marL="57667" marR="57667"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Indicator that identifies whether a debt has been referred to Treasury for collection</a:t>
                      </a:r>
                      <a:endParaRPr lang="en-US" sz="8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 </a:t>
                      </a:r>
                      <a:endParaRPr lang="en-US" sz="800" dirty="0">
                        <a:effectLst/>
                        <a:latin typeface="Times New Roman" panose="02020603050405020304" pitchFamily="18" charset="0"/>
                        <a:ea typeface="Times New Roman" panose="02020603050405020304" pitchFamily="18" charset="0"/>
                      </a:endParaRPr>
                    </a:p>
                  </a:txBody>
                  <a:tcPr marL="57667" marR="57667" marT="0" marB="0"/>
                </a:tc>
                <a:extLst>
                  <a:ext uri="{0D108BD9-81ED-4DB2-BD59-A6C34878D82A}">
                    <a16:rowId xmlns:a16="http://schemas.microsoft.com/office/drawing/2014/main" xmlns="" val="10010"/>
                  </a:ext>
                </a:extLst>
              </a:tr>
              <a:tr h="15377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State</a:t>
                      </a:r>
                      <a:endParaRPr lang="en-US" sz="800" dirty="0">
                        <a:effectLst/>
                        <a:latin typeface="Times New Roman" panose="02020603050405020304" pitchFamily="18" charset="0"/>
                        <a:ea typeface="Times New Roman" panose="02020603050405020304" pitchFamily="18" charset="0"/>
                      </a:endParaRPr>
                    </a:p>
                  </a:txBody>
                  <a:tcPr marL="57667" marR="57667" marT="0" marB="0"/>
                </a:tc>
                <a:tc>
                  <a:txBody>
                    <a:bodyPr/>
                    <a:lstStyle/>
                    <a:p>
                      <a:pPr marL="0" marR="0" algn="l">
                        <a:spcBef>
                          <a:spcPts val="0"/>
                        </a:spcBef>
                        <a:spcAft>
                          <a:spcPts val="0"/>
                        </a:spcAft>
                      </a:pPr>
                      <a:r>
                        <a:rPr lang="en-US" sz="1000" dirty="0">
                          <a:effectLst/>
                        </a:rPr>
                        <a:t>State in which the debt was made</a:t>
                      </a:r>
                      <a:endParaRPr lang="en-US" sz="800" dirty="0">
                        <a:effectLst/>
                        <a:latin typeface="Times New Roman" panose="02020603050405020304" pitchFamily="18" charset="0"/>
                        <a:ea typeface="Times New Roman" panose="02020603050405020304" pitchFamily="18" charset="0"/>
                      </a:endParaRPr>
                    </a:p>
                  </a:txBody>
                  <a:tcPr marL="57667" marR="57667" marT="0" marB="0"/>
                </a:tc>
                <a:extLst>
                  <a:ext uri="{0D108BD9-81ED-4DB2-BD59-A6C34878D82A}">
                    <a16:rowId xmlns:a16="http://schemas.microsoft.com/office/drawing/2014/main" xmlns="" val="10011"/>
                  </a:ext>
                </a:extLst>
              </a:tr>
              <a:tr h="15377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County</a:t>
                      </a:r>
                      <a:endParaRPr lang="en-US" sz="800" dirty="0">
                        <a:effectLst/>
                        <a:latin typeface="Times New Roman" panose="02020603050405020304" pitchFamily="18" charset="0"/>
                        <a:ea typeface="Times New Roman" panose="02020603050405020304" pitchFamily="18" charset="0"/>
                      </a:endParaRPr>
                    </a:p>
                  </a:txBody>
                  <a:tcPr marL="57667" marR="57667" marT="0" marB="0"/>
                </a:tc>
                <a:tc>
                  <a:txBody>
                    <a:bodyPr/>
                    <a:lstStyle/>
                    <a:p>
                      <a:pPr marL="0" marR="0" algn="l">
                        <a:spcBef>
                          <a:spcPts val="0"/>
                        </a:spcBef>
                        <a:spcAft>
                          <a:spcPts val="0"/>
                        </a:spcAft>
                      </a:pPr>
                      <a:r>
                        <a:rPr lang="en-US" sz="1000" dirty="0">
                          <a:effectLst/>
                        </a:rPr>
                        <a:t>Service Center in which the debt was made</a:t>
                      </a:r>
                      <a:endParaRPr lang="en-US" sz="800" dirty="0">
                        <a:effectLst/>
                        <a:latin typeface="Times New Roman" panose="02020603050405020304" pitchFamily="18" charset="0"/>
                        <a:ea typeface="Times New Roman" panose="02020603050405020304" pitchFamily="18" charset="0"/>
                      </a:endParaRPr>
                    </a:p>
                  </a:txBody>
                  <a:tcPr marL="57667" marR="57667" marT="0" marB="0"/>
                </a:tc>
                <a:extLst>
                  <a:ext uri="{0D108BD9-81ED-4DB2-BD59-A6C34878D82A}">
                    <a16:rowId xmlns:a16="http://schemas.microsoft.com/office/drawing/2014/main" xmlns="" val="10012"/>
                  </a:ext>
                </a:extLst>
              </a:tr>
              <a:tr h="15377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Established Date</a:t>
                      </a:r>
                      <a:endParaRPr lang="en-US" sz="800" dirty="0">
                        <a:effectLst/>
                        <a:latin typeface="Times New Roman" panose="02020603050405020304" pitchFamily="18" charset="0"/>
                        <a:ea typeface="Times New Roman" panose="02020603050405020304" pitchFamily="18" charset="0"/>
                      </a:endParaRPr>
                    </a:p>
                  </a:txBody>
                  <a:tcPr marL="57667" marR="57667" marT="0" marB="0"/>
                </a:tc>
                <a:tc>
                  <a:txBody>
                    <a:bodyPr/>
                    <a:lstStyle/>
                    <a:p>
                      <a:pPr marL="0" marR="0" algn="l">
                        <a:spcBef>
                          <a:spcPts val="0"/>
                        </a:spcBef>
                        <a:spcAft>
                          <a:spcPts val="0"/>
                        </a:spcAft>
                      </a:pPr>
                      <a:r>
                        <a:rPr lang="en-US" sz="1000" dirty="0">
                          <a:effectLst/>
                        </a:rPr>
                        <a:t>The date the Receivable is established in the System (NRRS)</a:t>
                      </a:r>
                      <a:endParaRPr lang="en-US" sz="800" dirty="0">
                        <a:effectLst/>
                        <a:latin typeface="Times New Roman" panose="02020603050405020304" pitchFamily="18" charset="0"/>
                        <a:ea typeface="Times New Roman" panose="02020603050405020304" pitchFamily="18" charset="0"/>
                      </a:endParaRPr>
                    </a:p>
                  </a:txBody>
                  <a:tcPr marL="57667" marR="57667" marT="0" marB="0"/>
                </a:tc>
                <a:extLst>
                  <a:ext uri="{0D108BD9-81ED-4DB2-BD59-A6C34878D82A}">
                    <a16:rowId xmlns:a16="http://schemas.microsoft.com/office/drawing/2014/main" xmlns="" val="10013"/>
                  </a:ext>
                </a:extLst>
              </a:tr>
              <a:tr h="225328">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000" dirty="0">
                          <a:effectLst/>
                        </a:rPr>
                        <a:t>Additional Debtors</a:t>
                      </a:r>
                      <a:endParaRPr lang="en-US" sz="800" dirty="0">
                        <a:effectLst/>
                        <a:latin typeface="Times New Roman" panose="02020603050405020304" pitchFamily="18" charset="0"/>
                        <a:ea typeface="Times New Roman" panose="02020603050405020304" pitchFamily="18" charset="0"/>
                      </a:endParaRPr>
                    </a:p>
                  </a:txBody>
                  <a:tcPr marL="57667" marR="57667" marT="0" marB="0"/>
                </a:tc>
                <a:tc>
                  <a:txBody>
                    <a:bodyPr/>
                    <a:lstStyle/>
                    <a:p>
                      <a:pPr marL="0" marR="0" algn="l">
                        <a:spcBef>
                          <a:spcPts val="0"/>
                        </a:spcBef>
                        <a:spcAft>
                          <a:spcPts val="0"/>
                        </a:spcAft>
                      </a:pPr>
                      <a:r>
                        <a:rPr lang="en-US" sz="1000" dirty="0">
                          <a:effectLst/>
                        </a:rPr>
                        <a:t>Identifies all individuals, entities or businesses associated with debt.</a:t>
                      </a:r>
                      <a:endParaRPr lang="en-US" sz="800" dirty="0">
                        <a:effectLst/>
                        <a:latin typeface="Times New Roman" panose="02020603050405020304" pitchFamily="18" charset="0"/>
                        <a:ea typeface="Times New Roman" panose="02020603050405020304" pitchFamily="18" charset="0"/>
                      </a:endParaRPr>
                    </a:p>
                  </a:txBody>
                  <a:tcPr marL="57667" marR="57667" marT="0" marB="0"/>
                </a:tc>
                <a:extLst>
                  <a:ext uri="{0D108BD9-81ED-4DB2-BD59-A6C34878D82A}">
                    <a16:rowId xmlns:a16="http://schemas.microsoft.com/office/drawing/2014/main" xmlns="" val="10014"/>
                  </a:ext>
                </a:extLst>
              </a:tr>
            </a:tbl>
          </a:graphicData>
        </a:graphic>
      </p:graphicFrame>
      <p:sp>
        <p:nvSpPr>
          <p:cNvPr id="4" name="Title 1"/>
          <p:cNvSpPr txBox="1">
            <a:spLocks/>
          </p:cNvSpPr>
          <p:nvPr/>
        </p:nvSpPr>
        <p:spPr>
          <a:xfrm>
            <a:off x="2677232" y="1378855"/>
            <a:ext cx="8911687" cy="8739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following table describes the View Debt Details Screen fields.</a:t>
            </a:r>
          </a:p>
        </p:txBody>
      </p:sp>
      <p:sp>
        <p:nvSpPr>
          <p:cNvPr id="6" name="Title 1"/>
          <p:cNvSpPr txBox="1">
            <a:spLocks/>
          </p:cNvSpPr>
          <p:nvPr/>
        </p:nvSpPr>
        <p:spPr>
          <a:xfrm>
            <a:off x="2782111" y="5733604"/>
            <a:ext cx="7363838" cy="443460"/>
          </a:xfrm>
          <a:prstGeom prst="rect">
            <a:avLst/>
          </a:prstGeom>
          <a:ln>
            <a:solidFill>
              <a:schemeClr val="tx1"/>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 </a:t>
            </a:r>
            <a:r>
              <a:rPr lang="en-US" sz="1600" dirty="0"/>
              <a:t>Click “Back” to return to the Debt List Screen.</a:t>
            </a:r>
          </a:p>
        </p:txBody>
      </p:sp>
      <p:sp>
        <p:nvSpPr>
          <p:cNvPr id="3" name="Slide Number Placeholder 2"/>
          <p:cNvSpPr>
            <a:spLocks noGrp="1"/>
          </p:cNvSpPr>
          <p:nvPr>
            <p:ph type="sldNum" sz="quarter" idx="12"/>
          </p:nvPr>
        </p:nvSpPr>
        <p:spPr/>
        <p:txBody>
          <a:bodyPr/>
          <a:lstStyle/>
          <a:p>
            <a:fld id="{D35644FB-88B9-4A8B-A29C-3F18531C3529}" type="slidenum">
              <a:rPr lang="en-US" smtClean="0"/>
              <a:t>35</a:t>
            </a:fld>
            <a:endParaRPr lang="en-US" dirty="0"/>
          </a:p>
        </p:txBody>
      </p:sp>
    </p:spTree>
    <p:extLst>
      <p:ext uri="{BB962C8B-B14F-4D97-AF65-F5344CB8AC3E}">
        <p14:creationId xmlns:p14="http://schemas.microsoft.com/office/powerpoint/2010/main" val="3197870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15584"/>
          </a:xfrm>
        </p:spPr>
        <p:txBody>
          <a:bodyPr/>
          <a:lstStyle/>
          <a:p>
            <a:r>
              <a:rPr lang="en-US" dirty="0"/>
              <a:t>IRS Form Data</a:t>
            </a:r>
          </a:p>
        </p:txBody>
      </p:sp>
      <p:pic>
        <p:nvPicPr>
          <p:cNvPr id="5" name="Content Placeholder 4"/>
          <p:cNvPicPr>
            <a:picLocks noGrp="1"/>
          </p:cNvPicPr>
          <p:nvPr>
            <p:ph idx="1"/>
          </p:nvPr>
        </p:nvPicPr>
        <p:blipFill>
          <a:blip r:embed="rId2"/>
          <a:stretch>
            <a:fillRect/>
          </a:stretch>
        </p:blipFill>
        <p:spPr>
          <a:xfrm>
            <a:off x="3861753" y="1899616"/>
            <a:ext cx="5514286" cy="2194560"/>
          </a:xfrm>
          <a:prstGeom prst="rect">
            <a:avLst/>
          </a:prstGeom>
        </p:spPr>
      </p:pic>
      <p:sp>
        <p:nvSpPr>
          <p:cNvPr id="4" name="Title 1"/>
          <p:cNvSpPr txBox="1">
            <a:spLocks/>
          </p:cNvSpPr>
          <p:nvPr/>
        </p:nvSpPr>
        <p:spPr>
          <a:xfrm>
            <a:off x="2589212" y="1318016"/>
            <a:ext cx="8911687" cy="58860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following is an example of the IRS Forms Section of the Customer </a:t>
            </a:r>
          </a:p>
          <a:p>
            <a:r>
              <a:rPr lang="en-US" sz="1800" dirty="0"/>
              <a:t>Summary Screen.</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66771127"/>
              </p:ext>
            </p:extLst>
          </p:nvPr>
        </p:nvGraphicFramePr>
        <p:xfrm>
          <a:off x="3239182" y="4514647"/>
          <a:ext cx="6527388" cy="1970783"/>
        </p:xfrm>
        <a:graphic>
          <a:graphicData uri="http://schemas.openxmlformats.org/drawingml/2006/table">
            <a:tbl>
              <a:tblPr firstRow="1" firstCol="1" bandRow="1">
                <a:tableStyleId>{5C22544A-7EE6-4342-B048-85BDC9FD1C3A}</a:tableStyleId>
              </a:tblPr>
              <a:tblGrid>
                <a:gridCol w="2118769">
                  <a:extLst>
                    <a:ext uri="{9D8B030D-6E8A-4147-A177-3AD203B41FA5}">
                      <a16:colId xmlns:a16="http://schemas.microsoft.com/office/drawing/2014/main" xmlns="" val="20000"/>
                    </a:ext>
                  </a:extLst>
                </a:gridCol>
                <a:gridCol w="4408619">
                  <a:extLst>
                    <a:ext uri="{9D8B030D-6E8A-4147-A177-3AD203B41FA5}">
                      <a16:colId xmlns:a16="http://schemas.microsoft.com/office/drawing/2014/main" xmlns="" val="20001"/>
                    </a:ext>
                  </a:extLst>
                </a:gridCol>
              </a:tblGrid>
              <a:tr h="162431">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Field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62431">
                <a:tc gridSpan="2">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Number of IRS Form records displayed of the number available (X of X)</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0001"/>
                  </a:ext>
                </a:extLst>
              </a:tr>
              <a:tr h="324863">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Tax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Calendar year in which taxable income was received and IRS Form was issued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62431">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IRS Form ID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Type of form submitted to the IRS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179351">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Reportable Income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reportable to the IRS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24863">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Federal Income Tax Withheld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withheld from payments and submitted to the IRS on the recipient’s behalf</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324863">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Search</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Link to allow users to select criteria for IRS Form search</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162431">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View All</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Link to view all records.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7" name="Title 1"/>
          <p:cNvSpPr txBox="1">
            <a:spLocks/>
          </p:cNvSpPr>
          <p:nvPr/>
        </p:nvSpPr>
        <p:spPr>
          <a:xfrm>
            <a:off x="3239182" y="4182894"/>
            <a:ext cx="6527388" cy="3712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t>The following table describes the IRS Forms Section fields.</a:t>
            </a:r>
            <a:endParaRPr lang="en-US" sz="3200" dirty="0"/>
          </a:p>
        </p:txBody>
      </p:sp>
      <p:sp>
        <p:nvSpPr>
          <p:cNvPr id="3" name="Slide Number Placeholder 2"/>
          <p:cNvSpPr>
            <a:spLocks noGrp="1"/>
          </p:cNvSpPr>
          <p:nvPr>
            <p:ph type="sldNum" sz="quarter" idx="12"/>
          </p:nvPr>
        </p:nvSpPr>
        <p:spPr/>
        <p:txBody>
          <a:bodyPr/>
          <a:lstStyle/>
          <a:p>
            <a:fld id="{D35644FB-88B9-4A8B-A29C-3F18531C3529}" type="slidenum">
              <a:rPr lang="en-US" smtClean="0"/>
              <a:t>36</a:t>
            </a:fld>
            <a:endParaRPr lang="en-US" dirty="0"/>
          </a:p>
        </p:txBody>
      </p:sp>
    </p:spTree>
    <p:extLst>
      <p:ext uri="{BB962C8B-B14F-4D97-AF65-F5344CB8AC3E}">
        <p14:creationId xmlns:p14="http://schemas.microsoft.com/office/powerpoint/2010/main" val="296574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644" y="386472"/>
            <a:ext cx="8911687" cy="737762"/>
          </a:xfrm>
        </p:spPr>
        <p:txBody>
          <a:bodyPr/>
          <a:lstStyle/>
          <a:p>
            <a:r>
              <a:rPr lang="en-US" dirty="0"/>
              <a:t>IRS Forms Search Screen</a:t>
            </a:r>
          </a:p>
        </p:txBody>
      </p:sp>
      <p:pic>
        <p:nvPicPr>
          <p:cNvPr id="5" name="Content Placeholder 4"/>
          <p:cNvPicPr>
            <a:picLocks noGrp="1" noChangeAspect="1"/>
          </p:cNvPicPr>
          <p:nvPr>
            <p:ph idx="1"/>
          </p:nvPr>
        </p:nvPicPr>
        <p:blipFill>
          <a:blip r:embed="rId2"/>
          <a:stretch>
            <a:fillRect/>
          </a:stretch>
        </p:blipFill>
        <p:spPr>
          <a:xfrm>
            <a:off x="3374406" y="1783403"/>
            <a:ext cx="6333333" cy="2733333"/>
          </a:xfrm>
          <a:prstGeom prst="rect">
            <a:avLst/>
          </a:prstGeom>
        </p:spPr>
      </p:pic>
      <p:sp>
        <p:nvSpPr>
          <p:cNvPr id="4" name="Title 1"/>
          <p:cNvSpPr txBox="1">
            <a:spLocks/>
          </p:cNvSpPr>
          <p:nvPr/>
        </p:nvSpPr>
        <p:spPr>
          <a:xfrm>
            <a:off x="2480554" y="1124234"/>
            <a:ext cx="8911687" cy="73776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From the IRS Forms Section, Click “Search”. The IRS Forms Search </a:t>
            </a:r>
          </a:p>
          <a:p>
            <a:r>
              <a:rPr lang="en-US" sz="1800" dirty="0"/>
              <a:t>Screen will be displayed.</a:t>
            </a:r>
          </a:p>
        </p:txBody>
      </p:sp>
      <p:sp>
        <p:nvSpPr>
          <p:cNvPr id="7" name="Content Placeholder 2"/>
          <p:cNvSpPr txBox="1">
            <a:spLocks/>
          </p:cNvSpPr>
          <p:nvPr/>
        </p:nvSpPr>
        <p:spPr>
          <a:xfrm>
            <a:off x="2388644" y="4597370"/>
            <a:ext cx="8068590" cy="1871524"/>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200" dirty="0"/>
              <a:t>Select the following search criteria as needed:</a:t>
            </a:r>
          </a:p>
          <a:p>
            <a:r>
              <a:rPr lang="en-US" sz="1200" dirty="0"/>
              <a:t>“Tax Year” to select “All Tax Years” or a single tax year from the drop-down box</a:t>
            </a:r>
          </a:p>
          <a:p>
            <a:r>
              <a:rPr lang="en-US" sz="1200" dirty="0"/>
              <a:t>“IRS Form ID” to select the applicable IRS Form.</a:t>
            </a:r>
          </a:p>
          <a:p>
            <a:pPr marL="0" indent="0">
              <a:buNone/>
            </a:pPr>
            <a:r>
              <a:rPr lang="en-US" sz="1200" dirty="0"/>
              <a:t>Click:</a:t>
            </a:r>
          </a:p>
          <a:p>
            <a:r>
              <a:rPr lang="en-US" sz="1200" dirty="0"/>
              <a:t>“Search” to process the selection and the IRS Form List Screen will be displayed</a:t>
            </a:r>
          </a:p>
          <a:p>
            <a:r>
              <a:rPr lang="en-US" sz="1200" dirty="0"/>
              <a:t>“Clear” to remove all information entered in the fields.</a:t>
            </a:r>
          </a:p>
        </p:txBody>
      </p:sp>
      <p:sp>
        <p:nvSpPr>
          <p:cNvPr id="8" name="TextBox 7"/>
          <p:cNvSpPr txBox="1"/>
          <p:nvPr/>
        </p:nvSpPr>
        <p:spPr>
          <a:xfrm>
            <a:off x="9844392" y="2457571"/>
            <a:ext cx="2256816" cy="1569660"/>
          </a:xfrm>
          <a:prstGeom prst="rect">
            <a:avLst/>
          </a:prstGeom>
          <a:noFill/>
          <a:ln>
            <a:solidFill>
              <a:schemeClr val="tx1"/>
            </a:solidFill>
          </a:ln>
        </p:spPr>
        <p:txBody>
          <a:bodyPr wrap="square" rtlCol="0">
            <a:spAutoFit/>
          </a:bodyPr>
          <a:lstStyle/>
          <a:p>
            <a:r>
              <a:rPr lang="en-US" sz="1200" dirty="0"/>
              <a:t>If “All Tax Years” is selected, the “IRS Form ID” </a:t>
            </a:r>
          </a:p>
          <a:p>
            <a:r>
              <a:rPr lang="en-US" sz="1200" dirty="0"/>
              <a:t>drop-down box will be disabled.</a:t>
            </a:r>
          </a:p>
          <a:p>
            <a:endParaRPr lang="en-US" sz="1200" dirty="0"/>
          </a:p>
          <a:p>
            <a:r>
              <a:rPr lang="en-US" sz="1200" dirty="0"/>
              <a:t>Selecting “Search” without specifying criteria will return all available IRS forms.</a:t>
            </a:r>
          </a:p>
        </p:txBody>
      </p:sp>
      <p:pic>
        <p:nvPicPr>
          <p:cNvPr id="9" name="Picture 8"/>
          <p:cNvPicPr>
            <a:picLocks noChangeAspect="1"/>
          </p:cNvPicPr>
          <p:nvPr/>
        </p:nvPicPr>
        <p:blipFill>
          <a:blip r:embed="rId3"/>
          <a:stretch>
            <a:fillRect/>
          </a:stretch>
        </p:blipFill>
        <p:spPr>
          <a:xfrm>
            <a:off x="9707739" y="1876171"/>
            <a:ext cx="609653" cy="615749"/>
          </a:xfrm>
          <a:prstGeom prst="rect">
            <a:avLst/>
          </a:prstGeom>
        </p:spPr>
      </p:pic>
      <p:sp>
        <p:nvSpPr>
          <p:cNvPr id="3" name="Slide Number Placeholder 2"/>
          <p:cNvSpPr>
            <a:spLocks noGrp="1"/>
          </p:cNvSpPr>
          <p:nvPr>
            <p:ph type="sldNum" sz="quarter" idx="12"/>
          </p:nvPr>
        </p:nvSpPr>
        <p:spPr/>
        <p:txBody>
          <a:bodyPr/>
          <a:lstStyle/>
          <a:p>
            <a:fld id="{D35644FB-88B9-4A8B-A29C-3F18531C3529}" type="slidenum">
              <a:rPr lang="en-US" smtClean="0"/>
              <a:t>37</a:t>
            </a:fld>
            <a:endParaRPr lang="en-US" dirty="0"/>
          </a:p>
        </p:txBody>
      </p:sp>
    </p:spTree>
    <p:extLst>
      <p:ext uri="{BB962C8B-B14F-4D97-AF65-F5344CB8AC3E}">
        <p14:creationId xmlns:p14="http://schemas.microsoft.com/office/powerpoint/2010/main" val="3054125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5324" y="1558816"/>
            <a:ext cx="8911687" cy="903133"/>
          </a:xfrm>
        </p:spPr>
        <p:txBody>
          <a:bodyPr>
            <a:noAutofit/>
          </a:bodyPr>
          <a:lstStyle/>
          <a:p>
            <a:r>
              <a:rPr lang="en-US" sz="1800" dirty="0"/>
              <a:t>Once “Search” is selected from the IRS Forms Search Screen, the IRS Form List Screen will be displayed with search results.</a:t>
            </a:r>
          </a:p>
        </p:txBody>
      </p:sp>
      <p:pic>
        <p:nvPicPr>
          <p:cNvPr id="5" name="Content Placeholder 4"/>
          <p:cNvPicPr>
            <a:picLocks noGrp="1" noChangeAspect="1"/>
          </p:cNvPicPr>
          <p:nvPr>
            <p:ph idx="1"/>
          </p:nvPr>
        </p:nvPicPr>
        <p:blipFill>
          <a:blip r:embed="rId2"/>
          <a:stretch>
            <a:fillRect/>
          </a:stretch>
        </p:blipFill>
        <p:spPr>
          <a:xfrm>
            <a:off x="3631274" y="2461949"/>
            <a:ext cx="6247619" cy="2695238"/>
          </a:xfrm>
          <a:prstGeom prst="rect">
            <a:avLst/>
          </a:prstGeom>
          <a:ln>
            <a:solidFill>
              <a:schemeClr val="tx1"/>
            </a:solidFill>
          </a:ln>
        </p:spPr>
      </p:pic>
      <p:sp>
        <p:nvSpPr>
          <p:cNvPr id="4" name="Title 1"/>
          <p:cNvSpPr txBox="1">
            <a:spLocks/>
          </p:cNvSpPr>
          <p:nvPr/>
        </p:nvSpPr>
        <p:spPr>
          <a:xfrm>
            <a:off x="2745325" y="776510"/>
            <a:ext cx="8911687" cy="9031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IRS Form List Screen</a:t>
            </a:r>
          </a:p>
        </p:txBody>
      </p:sp>
      <p:sp>
        <p:nvSpPr>
          <p:cNvPr id="3" name="Slide Number Placeholder 2"/>
          <p:cNvSpPr>
            <a:spLocks noGrp="1"/>
          </p:cNvSpPr>
          <p:nvPr>
            <p:ph type="sldNum" sz="quarter" idx="12"/>
          </p:nvPr>
        </p:nvSpPr>
        <p:spPr/>
        <p:txBody>
          <a:bodyPr/>
          <a:lstStyle/>
          <a:p>
            <a:fld id="{D35644FB-88B9-4A8B-A29C-3F18531C3529}" type="slidenum">
              <a:rPr lang="en-US" smtClean="0"/>
              <a:t>38</a:t>
            </a:fld>
            <a:endParaRPr lang="en-US" dirty="0"/>
          </a:p>
        </p:txBody>
      </p:sp>
    </p:spTree>
    <p:extLst>
      <p:ext uri="{BB962C8B-B14F-4D97-AF65-F5344CB8AC3E}">
        <p14:creationId xmlns:p14="http://schemas.microsoft.com/office/powerpoint/2010/main" val="3404065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15584"/>
          </a:xfrm>
        </p:spPr>
        <p:txBody>
          <a:bodyPr>
            <a:normAutofit fontScale="90000"/>
          </a:bodyPr>
          <a:lstStyle/>
          <a:p>
            <a:r>
              <a:rPr lang="en-US" sz="4000" dirty="0"/>
              <a:t>IRS Form List Screen (Continued)</a:t>
            </a:r>
            <a:r>
              <a:rPr lang="en-US" dirty="0"/>
              <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9047183"/>
              </p:ext>
            </p:extLst>
          </p:nvPr>
        </p:nvGraphicFramePr>
        <p:xfrm>
          <a:off x="3032186" y="1990252"/>
          <a:ext cx="6297930" cy="2049780"/>
        </p:xfrm>
        <a:graphic>
          <a:graphicData uri="http://schemas.openxmlformats.org/drawingml/2006/table">
            <a:tbl>
              <a:tblPr firstRow="1" firstCol="1" bandRow="1">
                <a:tableStyleId>{5C22544A-7EE6-4342-B048-85BDC9FD1C3A}</a:tableStyleId>
              </a:tblPr>
              <a:tblGrid>
                <a:gridCol w="2123440">
                  <a:extLst>
                    <a:ext uri="{9D8B030D-6E8A-4147-A177-3AD203B41FA5}">
                      <a16:colId xmlns:a16="http://schemas.microsoft.com/office/drawing/2014/main" xmlns="" val="20000"/>
                    </a:ext>
                  </a:extLst>
                </a:gridCol>
                <a:gridCol w="4174490">
                  <a:extLst>
                    <a:ext uri="{9D8B030D-6E8A-4147-A177-3AD203B41FA5}">
                      <a16:colId xmlns:a16="http://schemas.microsoft.com/office/drawing/2014/main" xmlns="" val="20001"/>
                    </a:ext>
                  </a:extLst>
                </a:gridCol>
              </a:tblGrid>
              <a:tr h="15938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Field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Customer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Individual who earned the program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Last 4 digits of TIN</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TIN of individual who earned program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Information as of (mm/dd/yyyy)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information was last updated in FI</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Tax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Calendar year in which taxable income was received and IRS Form was issued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IRS Form ID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Type of form submitted to the IRS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Reportable Income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reportable to the IRS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Federal Income Tax Withheld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withheld from payments and submitted to the IRS on the recipient’s behalf</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4" name="Title 1"/>
          <p:cNvSpPr txBox="1">
            <a:spLocks/>
          </p:cNvSpPr>
          <p:nvPr/>
        </p:nvSpPr>
        <p:spPr>
          <a:xfrm>
            <a:off x="2592925" y="1318016"/>
            <a:ext cx="8911687" cy="81558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following table describes the IRS Forms List Screen fields.</a:t>
            </a:r>
          </a:p>
        </p:txBody>
      </p:sp>
      <p:sp>
        <p:nvSpPr>
          <p:cNvPr id="6" name="Content Placeholder 2"/>
          <p:cNvSpPr txBox="1">
            <a:spLocks/>
          </p:cNvSpPr>
          <p:nvPr/>
        </p:nvSpPr>
        <p:spPr>
          <a:xfrm>
            <a:off x="2330278" y="4363906"/>
            <a:ext cx="8068590" cy="120031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dirty="0"/>
              <a:t>From the “IRS Form ID” column, select the applicable form to display the “IRS Form Information” Screen.</a:t>
            </a:r>
            <a:r>
              <a:rPr lang="en-US" sz="1600" b="1" dirty="0"/>
              <a:t>          </a:t>
            </a:r>
          </a:p>
          <a:p>
            <a:pPr marL="0" indent="0">
              <a:buNone/>
            </a:pPr>
            <a:r>
              <a:rPr lang="en-US" sz="1600" dirty="0"/>
              <a:t>Click “</a:t>
            </a:r>
            <a:r>
              <a:rPr lang="en-US" sz="1600" b="1" dirty="0"/>
              <a:t>Back</a:t>
            </a:r>
            <a:r>
              <a:rPr lang="en-US" sz="1600" dirty="0"/>
              <a:t>” to return to the IRS Forms Search Screen.</a:t>
            </a:r>
          </a:p>
        </p:txBody>
      </p:sp>
      <p:sp>
        <p:nvSpPr>
          <p:cNvPr id="3" name="Slide Number Placeholder 2"/>
          <p:cNvSpPr>
            <a:spLocks noGrp="1"/>
          </p:cNvSpPr>
          <p:nvPr>
            <p:ph type="sldNum" sz="quarter" idx="12"/>
          </p:nvPr>
        </p:nvSpPr>
        <p:spPr/>
        <p:txBody>
          <a:bodyPr/>
          <a:lstStyle/>
          <a:p>
            <a:fld id="{D35644FB-88B9-4A8B-A29C-3F18531C3529}" type="slidenum">
              <a:rPr lang="en-US" smtClean="0"/>
              <a:t>39</a:t>
            </a:fld>
            <a:endParaRPr lang="en-US" dirty="0"/>
          </a:p>
        </p:txBody>
      </p:sp>
    </p:spTree>
    <p:extLst>
      <p:ext uri="{BB962C8B-B14F-4D97-AF65-F5344CB8AC3E}">
        <p14:creationId xmlns:p14="http://schemas.microsoft.com/office/powerpoint/2010/main" val="20364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Do Producers or Representatives Obtain Access to FI</a:t>
            </a:r>
            <a:endParaRPr lang="en-US" dirty="0"/>
          </a:p>
        </p:txBody>
      </p:sp>
      <p:sp>
        <p:nvSpPr>
          <p:cNvPr id="4" name="Text Placeholder 3"/>
          <p:cNvSpPr>
            <a:spLocks noGrp="1"/>
          </p:cNvSpPr>
          <p:nvPr>
            <p:ph idx="1"/>
          </p:nvPr>
        </p:nvSpPr>
        <p:spPr>
          <a:xfrm>
            <a:off x="2589212" y="1904999"/>
            <a:ext cx="8915400" cy="4087239"/>
          </a:xfrm>
        </p:spPr>
        <p:txBody>
          <a:bodyPr>
            <a:normAutofit/>
          </a:bodyPr>
          <a:lstStyle/>
          <a:p>
            <a:pPr marL="0" indent="0">
              <a:buNone/>
            </a:pPr>
            <a:r>
              <a:rPr lang="en-US" sz="2000" dirty="0"/>
              <a:t>The following is information on access to FI Level 2 eAuth for producers and representatives.</a:t>
            </a:r>
          </a:p>
          <a:p>
            <a:pPr marL="0" indent="0">
              <a:buNone/>
            </a:pPr>
            <a:endParaRPr lang="en-US" sz="2000" dirty="0"/>
          </a:p>
          <a:p>
            <a:pPr marL="0" indent="0">
              <a:buNone/>
            </a:pPr>
            <a:r>
              <a:rPr lang="en-US" sz="2000" b="1" dirty="0"/>
              <a:t>Level 2 eAuth Access</a:t>
            </a:r>
          </a:p>
          <a:p>
            <a:r>
              <a:rPr lang="en-US" sz="2000" dirty="0"/>
              <a:t>All producers and/or representatives </a:t>
            </a:r>
            <a:r>
              <a:rPr lang="en-US" sz="2000" b="1" dirty="0"/>
              <a:t>must </a:t>
            </a:r>
            <a:r>
              <a:rPr lang="en-US" sz="2000" dirty="0"/>
              <a:t>obtain Level 2 eAuth access.</a:t>
            </a:r>
          </a:p>
          <a:p>
            <a:r>
              <a:rPr lang="en-US" sz="2000" dirty="0"/>
              <a:t>Currently, eAuth is only available to individuals. A business or entity </a:t>
            </a:r>
            <a:r>
              <a:rPr lang="en-US" sz="2000" b="1" dirty="0"/>
              <a:t>cannot </a:t>
            </a:r>
            <a:r>
              <a:rPr lang="en-US" sz="2000" dirty="0"/>
              <a:t>register for Level 2 eAuth access.</a:t>
            </a:r>
          </a:p>
          <a:p>
            <a:r>
              <a:rPr lang="en-US" sz="2000" dirty="0"/>
              <a:t>The producer or representative can elect either of the following options to complete identity verification:</a:t>
            </a:r>
          </a:p>
        </p:txBody>
      </p:sp>
      <p:sp>
        <p:nvSpPr>
          <p:cNvPr id="3" name="Slide Number Placeholder 2"/>
          <p:cNvSpPr>
            <a:spLocks noGrp="1"/>
          </p:cNvSpPr>
          <p:nvPr>
            <p:ph type="sldNum" sz="quarter" idx="12"/>
          </p:nvPr>
        </p:nvSpPr>
        <p:spPr/>
        <p:txBody>
          <a:bodyPr/>
          <a:lstStyle/>
          <a:p>
            <a:fld id="{D35644FB-88B9-4A8B-A29C-3F18531C3529}" type="slidenum">
              <a:rPr lang="en-US" smtClean="0"/>
              <a:t>4</a:t>
            </a:fld>
            <a:endParaRPr lang="en-US" dirty="0"/>
          </a:p>
        </p:txBody>
      </p:sp>
    </p:spTree>
    <p:extLst>
      <p:ext uri="{BB962C8B-B14F-4D97-AF65-F5344CB8AC3E}">
        <p14:creationId xmlns:p14="http://schemas.microsoft.com/office/powerpoint/2010/main" val="3077094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79396"/>
          </a:xfrm>
        </p:spPr>
        <p:txBody>
          <a:bodyPr/>
          <a:lstStyle/>
          <a:p>
            <a:r>
              <a:rPr lang="en-US" dirty="0"/>
              <a:t>IRS Form Information Screen</a:t>
            </a:r>
          </a:p>
        </p:txBody>
      </p:sp>
      <p:pic>
        <p:nvPicPr>
          <p:cNvPr id="5" name="Content Placeholder 4"/>
          <p:cNvPicPr>
            <a:picLocks noGrp="1" noChangeAspect="1"/>
          </p:cNvPicPr>
          <p:nvPr>
            <p:ph idx="1"/>
          </p:nvPr>
        </p:nvPicPr>
        <p:blipFill>
          <a:blip r:embed="rId2"/>
          <a:stretch>
            <a:fillRect/>
          </a:stretch>
        </p:blipFill>
        <p:spPr>
          <a:xfrm>
            <a:off x="3071831" y="2081922"/>
            <a:ext cx="6238095" cy="2714286"/>
          </a:xfrm>
          <a:prstGeom prst="rect">
            <a:avLst/>
          </a:prstGeom>
        </p:spPr>
      </p:pic>
      <p:sp>
        <p:nvSpPr>
          <p:cNvPr id="4" name="Title 1"/>
          <p:cNvSpPr txBox="1">
            <a:spLocks/>
          </p:cNvSpPr>
          <p:nvPr/>
        </p:nvSpPr>
        <p:spPr>
          <a:xfrm>
            <a:off x="2592925" y="1383070"/>
            <a:ext cx="8911687" cy="67939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following is an example of the IRS Form Information Screen.</a:t>
            </a:r>
          </a:p>
        </p:txBody>
      </p:sp>
      <p:sp>
        <p:nvSpPr>
          <p:cNvPr id="3" name="Slide Number Placeholder 2"/>
          <p:cNvSpPr>
            <a:spLocks noGrp="1"/>
          </p:cNvSpPr>
          <p:nvPr>
            <p:ph type="sldNum" sz="quarter" idx="12"/>
          </p:nvPr>
        </p:nvSpPr>
        <p:spPr/>
        <p:txBody>
          <a:bodyPr/>
          <a:lstStyle/>
          <a:p>
            <a:fld id="{D35644FB-88B9-4A8B-A29C-3F18531C3529}" type="slidenum">
              <a:rPr lang="en-US" smtClean="0"/>
              <a:t>40</a:t>
            </a:fld>
            <a:endParaRPr lang="en-US" dirty="0"/>
          </a:p>
        </p:txBody>
      </p:sp>
    </p:spTree>
    <p:extLst>
      <p:ext uri="{BB962C8B-B14F-4D97-AF65-F5344CB8AC3E}">
        <p14:creationId xmlns:p14="http://schemas.microsoft.com/office/powerpoint/2010/main" val="3690578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177543" cy="922588"/>
          </a:xfrm>
        </p:spPr>
        <p:txBody>
          <a:bodyPr/>
          <a:lstStyle/>
          <a:p>
            <a:r>
              <a:rPr lang="en-US" dirty="0"/>
              <a:t>IRS Form Information Screen (Continued)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0828168"/>
              </p:ext>
            </p:extLst>
          </p:nvPr>
        </p:nvGraphicFramePr>
        <p:xfrm>
          <a:off x="3105386" y="2205801"/>
          <a:ext cx="6444055" cy="2396490"/>
        </p:xfrm>
        <a:graphic>
          <a:graphicData uri="http://schemas.openxmlformats.org/drawingml/2006/table">
            <a:tbl>
              <a:tblPr firstRow="1" firstCol="1" bandRow="1">
                <a:tableStyleId>{5C22544A-7EE6-4342-B048-85BDC9FD1C3A}</a:tableStyleId>
              </a:tblPr>
              <a:tblGrid>
                <a:gridCol w="1995621">
                  <a:extLst>
                    <a:ext uri="{9D8B030D-6E8A-4147-A177-3AD203B41FA5}">
                      <a16:colId xmlns:a16="http://schemas.microsoft.com/office/drawing/2014/main" xmlns="" val="20000"/>
                    </a:ext>
                  </a:extLst>
                </a:gridCol>
                <a:gridCol w="4448434">
                  <a:extLst>
                    <a:ext uri="{9D8B030D-6E8A-4147-A177-3AD203B41FA5}">
                      <a16:colId xmlns:a16="http://schemas.microsoft.com/office/drawing/2014/main" xmlns="" val="20001"/>
                    </a:ext>
                  </a:extLst>
                </a:gridCol>
              </a:tblGrid>
              <a:tr h="15938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Field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Customer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Individual who earned the program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Last 4 digits of TIN</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TIN of individual who earned program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Information as of (mm/dd/yyyy)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information was last updated in FI</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Form, Tax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If search criteria is selected, selections will be displayed</a:t>
                      </a:r>
                      <a:endParaRPr lang="en-US" sz="10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endParaRPr lang="en-US" sz="12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Example: “Form, Tax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 Category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Name of IRS program category associated with the payment reported to the IRS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Reportable Income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reportable to the IRS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Federal Income Tax Withheld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withheld from payments and submitted to the IRS on the recipient’s behalf</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5" name="Title 1"/>
          <p:cNvSpPr txBox="1">
            <a:spLocks/>
          </p:cNvSpPr>
          <p:nvPr/>
        </p:nvSpPr>
        <p:spPr>
          <a:xfrm>
            <a:off x="2592925" y="1429129"/>
            <a:ext cx="9177543" cy="92258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The following table describes the IRS Forms Information Screen fields.</a:t>
            </a:r>
            <a:endParaRPr lang="en-US" dirty="0"/>
          </a:p>
        </p:txBody>
      </p:sp>
      <p:sp>
        <p:nvSpPr>
          <p:cNvPr id="7" name="Content Placeholder 2"/>
          <p:cNvSpPr txBox="1">
            <a:spLocks/>
          </p:cNvSpPr>
          <p:nvPr/>
        </p:nvSpPr>
        <p:spPr>
          <a:xfrm>
            <a:off x="2262185" y="4811376"/>
            <a:ext cx="7864309" cy="1414323"/>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dirty="0"/>
              <a:t>Click:</a:t>
            </a:r>
          </a:p>
          <a:p>
            <a:r>
              <a:rPr lang="en-US" sz="1600" dirty="0"/>
              <a:t>“Back” to return to the IRS Form List Screen</a:t>
            </a:r>
          </a:p>
          <a:p>
            <a:r>
              <a:rPr lang="en-US" sz="1600" dirty="0"/>
              <a:t>“Show Details” the IRS Form Information – Detail Screen will be displayed.</a:t>
            </a:r>
          </a:p>
        </p:txBody>
      </p:sp>
      <p:sp>
        <p:nvSpPr>
          <p:cNvPr id="3" name="Slide Number Placeholder 2"/>
          <p:cNvSpPr>
            <a:spLocks noGrp="1"/>
          </p:cNvSpPr>
          <p:nvPr>
            <p:ph type="sldNum" sz="quarter" idx="12"/>
          </p:nvPr>
        </p:nvSpPr>
        <p:spPr/>
        <p:txBody>
          <a:bodyPr/>
          <a:lstStyle/>
          <a:p>
            <a:fld id="{D35644FB-88B9-4A8B-A29C-3F18531C3529}" type="slidenum">
              <a:rPr lang="en-US" smtClean="0"/>
              <a:t>41</a:t>
            </a:fld>
            <a:endParaRPr lang="en-US" dirty="0"/>
          </a:p>
        </p:txBody>
      </p:sp>
    </p:spTree>
    <p:extLst>
      <p:ext uri="{BB962C8B-B14F-4D97-AF65-F5344CB8AC3E}">
        <p14:creationId xmlns:p14="http://schemas.microsoft.com/office/powerpoint/2010/main" val="3882523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317" y="1473740"/>
            <a:ext cx="8911687" cy="669587"/>
          </a:xfrm>
        </p:spPr>
        <p:txBody>
          <a:bodyPr>
            <a:normAutofit fontScale="90000"/>
          </a:bodyPr>
          <a:lstStyle/>
          <a:p>
            <a:r>
              <a:rPr lang="en-US" sz="1800" dirty="0"/>
              <a:t>Once “Show Details” has been selected from the IRS Form Information Screen, the IRS Form Information – Detail Screen will be displayed.</a:t>
            </a:r>
            <a:br>
              <a:rPr lang="en-US" sz="1800" dirty="0"/>
            </a:br>
            <a:endParaRPr lang="en-US" sz="1800" dirty="0"/>
          </a:p>
        </p:txBody>
      </p:sp>
      <p:pic>
        <p:nvPicPr>
          <p:cNvPr id="5" name="Content Placeholder 4"/>
          <p:cNvPicPr>
            <a:picLocks noGrp="1" noChangeAspect="1"/>
          </p:cNvPicPr>
          <p:nvPr>
            <p:ph idx="1"/>
          </p:nvPr>
        </p:nvPicPr>
        <p:blipFill>
          <a:blip r:embed="rId2"/>
          <a:stretch>
            <a:fillRect/>
          </a:stretch>
        </p:blipFill>
        <p:spPr>
          <a:xfrm>
            <a:off x="3439642" y="2436159"/>
            <a:ext cx="6514286" cy="3580952"/>
          </a:xfrm>
          <a:prstGeom prst="rect">
            <a:avLst/>
          </a:prstGeom>
        </p:spPr>
      </p:pic>
      <p:sp>
        <p:nvSpPr>
          <p:cNvPr id="4" name="Title 1"/>
          <p:cNvSpPr txBox="1">
            <a:spLocks/>
          </p:cNvSpPr>
          <p:nvPr/>
        </p:nvSpPr>
        <p:spPr>
          <a:xfrm>
            <a:off x="2716142" y="581957"/>
            <a:ext cx="8911687" cy="77018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IRS Form Information-Detail Screen </a:t>
            </a:r>
          </a:p>
        </p:txBody>
      </p:sp>
      <p:sp>
        <p:nvSpPr>
          <p:cNvPr id="3" name="Slide Number Placeholder 2"/>
          <p:cNvSpPr>
            <a:spLocks noGrp="1"/>
          </p:cNvSpPr>
          <p:nvPr>
            <p:ph type="sldNum" sz="quarter" idx="12"/>
          </p:nvPr>
        </p:nvSpPr>
        <p:spPr/>
        <p:txBody>
          <a:bodyPr/>
          <a:lstStyle/>
          <a:p>
            <a:fld id="{D35644FB-88B9-4A8B-A29C-3F18531C3529}" type="slidenum">
              <a:rPr lang="en-US" smtClean="0"/>
              <a:t>42</a:t>
            </a:fld>
            <a:endParaRPr lang="en-US" dirty="0"/>
          </a:p>
        </p:txBody>
      </p:sp>
    </p:spTree>
    <p:extLst>
      <p:ext uri="{BB962C8B-B14F-4D97-AF65-F5344CB8AC3E}">
        <p14:creationId xmlns:p14="http://schemas.microsoft.com/office/powerpoint/2010/main" val="4154430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IRS Form Information-Detail Screen (Continued)</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98788"/>
              </p:ext>
            </p:extLst>
          </p:nvPr>
        </p:nvGraphicFramePr>
        <p:xfrm>
          <a:off x="2592925" y="2529719"/>
          <a:ext cx="8784076" cy="3190145"/>
        </p:xfrm>
        <a:graphic>
          <a:graphicData uri="http://schemas.openxmlformats.org/drawingml/2006/table">
            <a:tbl>
              <a:tblPr firstRow="1" firstCol="1" bandRow="1">
                <a:tableStyleId>{5C22544A-7EE6-4342-B048-85BDC9FD1C3A}</a:tableStyleId>
              </a:tblPr>
              <a:tblGrid>
                <a:gridCol w="2861563">
                  <a:extLst>
                    <a:ext uri="{9D8B030D-6E8A-4147-A177-3AD203B41FA5}">
                      <a16:colId xmlns:a16="http://schemas.microsoft.com/office/drawing/2014/main" xmlns="" val="20000"/>
                    </a:ext>
                  </a:extLst>
                </a:gridCol>
                <a:gridCol w="5922513">
                  <a:extLst>
                    <a:ext uri="{9D8B030D-6E8A-4147-A177-3AD203B41FA5}">
                      <a16:colId xmlns:a16="http://schemas.microsoft.com/office/drawing/2014/main" xmlns="" val="20001"/>
                    </a:ext>
                  </a:extLst>
                </a:gridCol>
              </a:tblGrid>
              <a:tr h="15938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Field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Customer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Individual who earned the program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Last 4 digits of TIN</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TIN of individual who earned program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Information as of (mm/dd/yyyy)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information was last updated in FI</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670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Form/Tax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If Search Criteria is selected, selections will be displayed </a:t>
                      </a:r>
                      <a:endParaRPr lang="en-US" sz="10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Example: “Form, Tax Year”</a:t>
                      </a:r>
                      <a:endParaRPr lang="en-US" sz="10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highlight>
                            <a:srgbClr val="FFFF00"/>
                          </a:highligh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Name of program category as it appears on IRS Form</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State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State in which IRS reportable payment was made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County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Service Center responsible for issuing IRS reportable payment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Contract Number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reference number (depends on the program)</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24501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Payable Date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payment was issued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crop year, program year, calendar year or budget year, if applicable</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Reportable Income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reportable to the IRS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r h="33845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Federal Income Tax Withheld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withheld from payment and submitted to the IRS on the recipient’s behalf</a:t>
                      </a:r>
                      <a:endParaRPr lang="en-US" sz="10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2"/>
                  </a:ext>
                </a:extLst>
              </a:tr>
            </a:tbl>
          </a:graphicData>
        </a:graphic>
      </p:graphicFrame>
      <p:sp>
        <p:nvSpPr>
          <p:cNvPr id="4" name="Title 1"/>
          <p:cNvSpPr txBox="1">
            <a:spLocks/>
          </p:cNvSpPr>
          <p:nvPr/>
        </p:nvSpPr>
        <p:spPr>
          <a:xfrm>
            <a:off x="2592925" y="1870576"/>
            <a:ext cx="8911687" cy="128089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following table describes the IRS Forms Information – Detail Screen fields.</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D35644FB-88B9-4A8B-A29C-3F18531C3529}" type="slidenum">
              <a:rPr lang="en-US" smtClean="0"/>
              <a:t>43</a:t>
            </a:fld>
            <a:endParaRPr lang="en-US" dirty="0"/>
          </a:p>
        </p:txBody>
      </p:sp>
    </p:spTree>
    <p:extLst>
      <p:ext uri="{BB962C8B-B14F-4D97-AF65-F5344CB8AC3E}">
        <p14:creationId xmlns:p14="http://schemas.microsoft.com/office/powerpoint/2010/main" val="2727580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47490"/>
          </a:xfrm>
        </p:spPr>
        <p:txBody>
          <a:bodyPr/>
          <a:lstStyle/>
          <a:p>
            <a:r>
              <a:rPr lang="en-US" dirty="0"/>
              <a:t>IRS Report Current Year</a:t>
            </a:r>
          </a:p>
        </p:txBody>
      </p:sp>
      <p:pic>
        <p:nvPicPr>
          <p:cNvPr id="5" name="Content Placeholder 4"/>
          <p:cNvPicPr>
            <a:picLocks noGrp="1" noChangeAspect="1"/>
          </p:cNvPicPr>
          <p:nvPr>
            <p:ph idx="1"/>
          </p:nvPr>
        </p:nvPicPr>
        <p:blipFill>
          <a:blip r:embed="rId2"/>
          <a:stretch>
            <a:fillRect/>
          </a:stretch>
        </p:blipFill>
        <p:spPr>
          <a:xfrm>
            <a:off x="3972577" y="2950945"/>
            <a:ext cx="6152381" cy="2733333"/>
          </a:xfrm>
          <a:prstGeom prst="rect">
            <a:avLst/>
          </a:prstGeom>
        </p:spPr>
      </p:pic>
      <p:sp>
        <p:nvSpPr>
          <p:cNvPr id="4" name="Title 1"/>
          <p:cNvSpPr txBox="1">
            <a:spLocks/>
          </p:cNvSpPr>
          <p:nvPr/>
        </p:nvSpPr>
        <p:spPr>
          <a:xfrm>
            <a:off x="2592925" y="1413782"/>
            <a:ext cx="8911687" cy="7474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IRS Report Current Year Screen will display IRS reportable payments for the current year. Click “IRS Reporting Current Year” from the FI Menu. The Current and Previous Year Reports assist in identifying which payments generated a taxable benefit to the producer versus payments offset by receivables for administrative purposes.</a:t>
            </a:r>
          </a:p>
        </p:txBody>
      </p:sp>
      <p:sp>
        <p:nvSpPr>
          <p:cNvPr id="6" name="Content Placeholder 2"/>
          <p:cNvSpPr txBox="1">
            <a:spLocks/>
          </p:cNvSpPr>
          <p:nvPr/>
        </p:nvSpPr>
        <p:spPr>
          <a:xfrm>
            <a:off x="2592925" y="5732919"/>
            <a:ext cx="8554973" cy="658156"/>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If user has access to multiple States and/or counties, field headers will have drop-down menus to select criteria.</a:t>
            </a:r>
          </a:p>
        </p:txBody>
      </p:sp>
      <p:pic>
        <p:nvPicPr>
          <p:cNvPr id="7" name="Picture 6"/>
          <p:cNvPicPr>
            <a:picLocks noChangeAspect="1"/>
          </p:cNvPicPr>
          <p:nvPr/>
        </p:nvPicPr>
        <p:blipFill>
          <a:blip r:embed="rId3"/>
          <a:stretch>
            <a:fillRect/>
          </a:stretch>
        </p:blipFill>
        <p:spPr>
          <a:xfrm>
            <a:off x="1983272" y="5754122"/>
            <a:ext cx="609653" cy="615749"/>
          </a:xfrm>
          <a:prstGeom prst="rect">
            <a:avLst/>
          </a:prstGeom>
        </p:spPr>
      </p:pic>
      <p:sp>
        <p:nvSpPr>
          <p:cNvPr id="3" name="Slide Number Placeholder 2"/>
          <p:cNvSpPr>
            <a:spLocks noGrp="1"/>
          </p:cNvSpPr>
          <p:nvPr>
            <p:ph type="sldNum" sz="quarter" idx="12"/>
          </p:nvPr>
        </p:nvSpPr>
        <p:spPr/>
        <p:txBody>
          <a:bodyPr/>
          <a:lstStyle/>
          <a:p>
            <a:fld id="{D35644FB-88B9-4A8B-A29C-3F18531C3529}" type="slidenum">
              <a:rPr lang="en-US" smtClean="0"/>
              <a:t>44</a:t>
            </a:fld>
            <a:endParaRPr lang="en-US" dirty="0"/>
          </a:p>
        </p:txBody>
      </p:sp>
    </p:spTree>
    <p:extLst>
      <p:ext uri="{BB962C8B-B14F-4D97-AF65-F5344CB8AC3E}">
        <p14:creationId xmlns:p14="http://schemas.microsoft.com/office/powerpoint/2010/main" val="2542903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Report Current Year Screen (Continued)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106736"/>
              </p:ext>
            </p:extLst>
          </p:nvPr>
        </p:nvGraphicFramePr>
        <p:xfrm>
          <a:off x="2723745" y="2417864"/>
          <a:ext cx="7675123" cy="3676650"/>
        </p:xfrm>
        <a:graphic>
          <a:graphicData uri="http://schemas.openxmlformats.org/drawingml/2006/table">
            <a:tbl>
              <a:tblPr firstRow="1" firstCol="1" bandRow="1">
                <a:tableStyleId>{5C22544A-7EE6-4342-B048-85BDC9FD1C3A}</a:tableStyleId>
              </a:tblPr>
              <a:tblGrid>
                <a:gridCol w="2408623">
                  <a:extLst>
                    <a:ext uri="{9D8B030D-6E8A-4147-A177-3AD203B41FA5}">
                      <a16:colId xmlns:a16="http://schemas.microsoft.com/office/drawing/2014/main" xmlns="" val="20000"/>
                    </a:ext>
                  </a:extLst>
                </a:gridCol>
                <a:gridCol w="5266500">
                  <a:extLst>
                    <a:ext uri="{9D8B030D-6E8A-4147-A177-3AD203B41FA5}">
                      <a16:colId xmlns:a16="http://schemas.microsoft.com/office/drawing/2014/main" xmlns="" val="20001"/>
                    </a:ext>
                  </a:extLst>
                </a:gridCol>
              </a:tblGrid>
              <a:tr h="15938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Field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Customer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Individual who earned the program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Last 4 digits of TIN</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TIN of individual who earned program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Information as of (mm/dd/yyyy)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information was last updated in FI</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Tax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Current tax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8986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 for which payment was made</a:t>
                      </a:r>
                      <a:endParaRPr lang="en-US" sz="10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highlight>
                            <a:srgbClr val="FFFF00"/>
                          </a:highligh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State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State in which payment was made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County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Service Center responsible for issuing payment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Payable Date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payment was issued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Crop year, program year, calendar year or budget year, if applicable</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Reportable Income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reportable to the IRS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22415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Federal Income Tax Withheld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withheld from payment and submitted to IRS on the recipient’s behalf</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r h="22415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Refunds</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of refunds</a:t>
                      </a:r>
                      <a:endParaRPr lang="en-US" sz="10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b="1" dirty="0">
                          <a:effectLst/>
                        </a:rPr>
                        <a:t>Note: </a:t>
                      </a:r>
                      <a:r>
                        <a:rPr lang="en-US" sz="1200" dirty="0">
                          <a:effectLst/>
                        </a:rPr>
                        <a:t>Refunds are not reported to IRS.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2"/>
                  </a:ext>
                </a:extLst>
              </a:tr>
              <a:tr h="22415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Totals</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marR="0" lvl="0" indent="-342900" algn="l">
                        <a:spcBef>
                          <a:spcPts val="0"/>
                        </a:spcBef>
                        <a:spcAft>
                          <a:spcPts val="0"/>
                        </a:spcAft>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200" dirty="0">
                          <a:effectLst/>
                        </a:rPr>
                        <a:t>Program Totals</a:t>
                      </a:r>
                      <a:endParaRPr lang="en-US" sz="1000" dirty="0">
                        <a:effectLst/>
                      </a:endParaRPr>
                    </a:p>
                    <a:p>
                      <a:pPr marL="342900" marR="0" lvl="0" indent="-342900" algn="l">
                        <a:spcBef>
                          <a:spcPts val="0"/>
                        </a:spcBef>
                        <a:spcAft>
                          <a:spcPts val="0"/>
                        </a:spcAft>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200" dirty="0">
                          <a:effectLst/>
                        </a:rPr>
                        <a:t>Year-To Date Activity Totals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3"/>
                  </a:ext>
                </a:extLst>
              </a:tr>
            </a:tbl>
          </a:graphicData>
        </a:graphic>
      </p:graphicFrame>
      <p:sp>
        <p:nvSpPr>
          <p:cNvPr id="5" name="Title 1"/>
          <p:cNvSpPr txBox="1">
            <a:spLocks/>
          </p:cNvSpPr>
          <p:nvPr/>
        </p:nvSpPr>
        <p:spPr>
          <a:xfrm>
            <a:off x="2592925" y="1905000"/>
            <a:ext cx="8010224"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following table describes the IRS Report Current Year Screen fields.</a:t>
            </a:r>
          </a:p>
        </p:txBody>
      </p:sp>
      <p:sp>
        <p:nvSpPr>
          <p:cNvPr id="3" name="Slide Number Placeholder 2"/>
          <p:cNvSpPr>
            <a:spLocks noGrp="1"/>
          </p:cNvSpPr>
          <p:nvPr>
            <p:ph type="sldNum" sz="quarter" idx="12"/>
          </p:nvPr>
        </p:nvSpPr>
        <p:spPr/>
        <p:txBody>
          <a:bodyPr/>
          <a:lstStyle/>
          <a:p>
            <a:fld id="{D35644FB-88B9-4A8B-A29C-3F18531C3529}" type="slidenum">
              <a:rPr lang="en-US" smtClean="0"/>
              <a:t>45</a:t>
            </a:fld>
            <a:endParaRPr lang="en-US" dirty="0"/>
          </a:p>
        </p:txBody>
      </p:sp>
    </p:spTree>
    <p:extLst>
      <p:ext uri="{BB962C8B-B14F-4D97-AF65-F5344CB8AC3E}">
        <p14:creationId xmlns:p14="http://schemas.microsoft.com/office/powerpoint/2010/main" val="3165246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08579"/>
          </a:xfrm>
        </p:spPr>
        <p:txBody>
          <a:bodyPr/>
          <a:lstStyle/>
          <a:p>
            <a:r>
              <a:rPr lang="en-US" dirty="0"/>
              <a:t>IRS Report Previous Year Screen</a:t>
            </a:r>
          </a:p>
        </p:txBody>
      </p:sp>
      <p:pic>
        <p:nvPicPr>
          <p:cNvPr id="5" name="Content Placeholder 4"/>
          <p:cNvPicPr>
            <a:picLocks noGrp="1" noChangeAspect="1"/>
          </p:cNvPicPr>
          <p:nvPr>
            <p:ph idx="1"/>
          </p:nvPr>
        </p:nvPicPr>
        <p:blipFill>
          <a:blip r:embed="rId2"/>
          <a:stretch>
            <a:fillRect/>
          </a:stretch>
        </p:blipFill>
        <p:spPr>
          <a:xfrm>
            <a:off x="3618619" y="2037695"/>
            <a:ext cx="6428571" cy="3580952"/>
          </a:xfrm>
          <a:prstGeom prst="rect">
            <a:avLst/>
          </a:prstGeom>
          <a:ln>
            <a:solidFill>
              <a:schemeClr val="tx1"/>
            </a:solidFill>
          </a:ln>
        </p:spPr>
      </p:pic>
      <p:sp>
        <p:nvSpPr>
          <p:cNvPr id="4" name="Title 1"/>
          <p:cNvSpPr txBox="1">
            <a:spLocks/>
          </p:cNvSpPr>
          <p:nvPr/>
        </p:nvSpPr>
        <p:spPr>
          <a:xfrm>
            <a:off x="2592925" y="1262894"/>
            <a:ext cx="8911687" cy="7085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IRS Report Previous Year Screen will display IRS reporting for the previous year.  Click “IRS Reporting Previous Year” from the FI Menu.</a:t>
            </a:r>
          </a:p>
        </p:txBody>
      </p:sp>
      <p:sp>
        <p:nvSpPr>
          <p:cNvPr id="6" name="Content Placeholder 2"/>
          <p:cNvSpPr txBox="1">
            <a:spLocks/>
          </p:cNvSpPr>
          <p:nvPr/>
        </p:nvSpPr>
        <p:spPr>
          <a:xfrm>
            <a:off x="2592925" y="5732919"/>
            <a:ext cx="8554973" cy="658156"/>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If user has access to multiple States and/or counties, field headers will have drop-down menus to select criteria.</a:t>
            </a:r>
          </a:p>
        </p:txBody>
      </p:sp>
      <p:pic>
        <p:nvPicPr>
          <p:cNvPr id="7" name="Picture 6"/>
          <p:cNvPicPr>
            <a:picLocks noChangeAspect="1"/>
          </p:cNvPicPr>
          <p:nvPr/>
        </p:nvPicPr>
        <p:blipFill>
          <a:blip r:embed="rId3"/>
          <a:stretch>
            <a:fillRect/>
          </a:stretch>
        </p:blipFill>
        <p:spPr>
          <a:xfrm>
            <a:off x="1983272" y="5732919"/>
            <a:ext cx="609653" cy="615749"/>
          </a:xfrm>
          <a:prstGeom prst="rect">
            <a:avLst/>
          </a:prstGeom>
        </p:spPr>
      </p:pic>
      <p:sp>
        <p:nvSpPr>
          <p:cNvPr id="3" name="Slide Number Placeholder 2"/>
          <p:cNvSpPr>
            <a:spLocks noGrp="1"/>
          </p:cNvSpPr>
          <p:nvPr>
            <p:ph type="sldNum" sz="quarter" idx="12"/>
          </p:nvPr>
        </p:nvSpPr>
        <p:spPr/>
        <p:txBody>
          <a:bodyPr/>
          <a:lstStyle/>
          <a:p>
            <a:fld id="{D35644FB-88B9-4A8B-A29C-3F18531C3529}" type="slidenum">
              <a:rPr lang="en-US" smtClean="0"/>
              <a:t>46</a:t>
            </a:fld>
            <a:endParaRPr lang="en-US" dirty="0"/>
          </a:p>
        </p:txBody>
      </p:sp>
    </p:spTree>
    <p:extLst>
      <p:ext uri="{BB962C8B-B14F-4D97-AF65-F5344CB8AC3E}">
        <p14:creationId xmlns:p14="http://schemas.microsoft.com/office/powerpoint/2010/main" val="2124338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Report Previous Year Screen (Continued)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2793848"/>
              </p:ext>
            </p:extLst>
          </p:nvPr>
        </p:nvGraphicFramePr>
        <p:xfrm>
          <a:off x="2592925" y="2330314"/>
          <a:ext cx="8088045" cy="3390724"/>
        </p:xfrm>
        <a:graphic>
          <a:graphicData uri="http://schemas.openxmlformats.org/drawingml/2006/table">
            <a:tbl>
              <a:tblPr firstRow="1" firstCol="1" bandRow="1">
                <a:tableStyleId>{5C22544A-7EE6-4342-B048-85BDC9FD1C3A}</a:tableStyleId>
              </a:tblPr>
              <a:tblGrid>
                <a:gridCol w="2381480">
                  <a:extLst>
                    <a:ext uri="{9D8B030D-6E8A-4147-A177-3AD203B41FA5}">
                      <a16:colId xmlns:a16="http://schemas.microsoft.com/office/drawing/2014/main" xmlns="" val="20000"/>
                    </a:ext>
                  </a:extLst>
                </a:gridCol>
                <a:gridCol w="5706565">
                  <a:extLst>
                    <a:ext uri="{9D8B030D-6E8A-4147-A177-3AD203B41FA5}">
                      <a16:colId xmlns:a16="http://schemas.microsoft.com/office/drawing/2014/main" xmlns="" val="20001"/>
                    </a:ext>
                  </a:extLst>
                </a:gridCol>
              </a:tblGrid>
              <a:tr h="15938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    	        Field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Description</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Customer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Individual who earned the program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Last 4 digits of TIN</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TIN of individual who earned program payment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Information as of (mm/dd/yyyy)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information was last updated in FI</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0193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Tax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Previous tax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62714">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 in which payment was </a:t>
                      </a:r>
                      <a:r>
                        <a:rPr lang="en-US" sz="1200" dirty="0" smtClean="0">
                          <a:effectLst/>
                        </a:rPr>
                        <a:t>made</a:t>
                      </a:r>
                      <a:r>
                        <a:rPr lang="en-US" sz="1200" dirty="0">
                          <a:effectLst/>
                          <a:highlight>
                            <a:srgbClr val="FFFF00"/>
                          </a:highligh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State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State in which payment was made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County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Service Center responsible for issuing payment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Payable Date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Date payment was issued</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Program 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Crop year, program year, calendar year or budget year, if applicable</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149860">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Reportable Income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reportable to the IRS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22415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Federal Income Tax Withheld</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withheld from payment and submitted to the IRS on the recipient’s </a:t>
                      </a:r>
                      <a:r>
                        <a:rPr lang="en-US" sz="1200" dirty="0" smtClean="0">
                          <a:effectLst/>
                        </a:rPr>
                        <a:t>behalf</a:t>
                      </a:r>
                      <a:r>
                        <a:rPr lang="en-US"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r h="22415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Refunds</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Amount of refunds</a:t>
                      </a:r>
                      <a:endParaRPr lang="en-US" sz="1000" dirty="0">
                        <a:effectLst/>
                      </a:endParaRPr>
                    </a:p>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Note: Refunds are not reported to IRS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2"/>
                  </a:ext>
                </a:extLst>
              </a:tr>
              <a:tr h="224155">
                <a:tc>
                  <a:txBody>
                    <a:bodyPr/>
                    <a:lstStyle/>
                    <a:p>
                      <a:pPr marL="0" marR="0" algn="l">
                        <a:spcBef>
                          <a:spcPts val="0"/>
                        </a:spcBef>
                        <a:spcAft>
                          <a:spcPts val="0"/>
                        </a:spcAft>
                        <a:tabLst>
                          <a:tab pos="228600" algn="l"/>
                          <a:tab pos="457200" algn="l"/>
                          <a:tab pos="685800" algn="l"/>
                          <a:tab pos="914400" algn="l"/>
                          <a:tab pos="1143000" algn="l"/>
                          <a:tab pos="1371600" algn="l"/>
                          <a:tab pos="3200400" algn="ctr"/>
                          <a:tab pos="6400800" algn="r"/>
                        </a:tabLst>
                      </a:pPr>
                      <a:r>
                        <a:rPr lang="en-US" sz="1200" dirty="0">
                          <a:effectLst/>
                        </a:rPr>
                        <a:t>Totals</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marR="0" lvl="0" indent="-342900" algn="l">
                        <a:spcBef>
                          <a:spcPts val="0"/>
                        </a:spcBef>
                        <a:spcAft>
                          <a:spcPts val="0"/>
                        </a:spcAft>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200" dirty="0">
                          <a:effectLst/>
                        </a:rPr>
                        <a:t>Program Totals</a:t>
                      </a:r>
                      <a:endParaRPr lang="en-US" sz="1000" dirty="0">
                        <a:effectLst/>
                      </a:endParaRPr>
                    </a:p>
                    <a:p>
                      <a:pPr marL="342900" marR="0" lvl="0" indent="-342900" algn="l">
                        <a:spcBef>
                          <a:spcPts val="0"/>
                        </a:spcBef>
                        <a:spcAft>
                          <a:spcPts val="0"/>
                        </a:spcAft>
                        <a:buFont typeface="Symbol" panose="05050102010706020507" pitchFamily="18" charset="2"/>
                        <a:buChar char=""/>
                        <a:tabLst>
                          <a:tab pos="228600" algn="l"/>
                          <a:tab pos="457200" algn="l"/>
                          <a:tab pos="685800" algn="l"/>
                          <a:tab pos="914400" algn="l"/>
                          <a:tab pos="1143000" algn="l"/>
                          <a:tab pos="1371600" algn="l"/>
                          <a:tab pos="3200400" algn="ctr"/>
                          <a:tab pos="6400800" algn="r"/>
                        </a:tabLst>
                      </a:pPr>
                      <a:r>
                        <a:rPr lang="en-US" sz="1200" dirty="0">
                          <a:effectLst/>
                        </a:rPr>
                        <a:t>Year-To Date Activity Totals.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3"/>
                  </a:ext>
                </a:extLst>
              </a:tr>
            </a:tbl>
          </a:graphicData>
        </a:graphic>
      </p:graphicFrame>
      <p:sp>
        <p:nvSpPr>
          <p:cNvPr id="5" name="Title 1"/>
          <p:cNvSpPr txBox="1">
            <a:spLocks/>
          </p:cNvSpPr>
          <p:nvPr/>
        </p:nvSpPr>
        <p:spPr>
          <a:xfrm>
            <a:off x="2592925" y="1905000"/>
            <a:ext cx="8088046" cy="45882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The following table describes the IRS Report Previous Year Screen fields.</a:t>
            </a:r>
          </a:p>
        </p:txBody>
      </p:sp>
      <p:sp>
        <p:nvSpPr>
          <p:cNvPr id="3" name="Slide Number Placeholder 2"/>
          <p:cNvSpPr>
            <a:spLocks noGrp="1"/>
          </p:cNvSpPr>
          <p:nvPr>
            <p:ph type="sldNum" sz="quarter" idx="12"/>
          </p:nvPr>
        </p:nvSpPr>
        <p:spPr/>
        <p:txBody>
          <a:bodyPr/>
          <a:lstStyle/>
          <a:p>
            <a:fld id="{D35644FB-88B9-4A8B-A29C-3F18531C3529}" type="slidenum">
              <a:rPr lang="en-US" smtClean="0"/>
              <a:t>47</a:t>
            </a:fld>
            <a:endParaRPr lang="en-US" dirty="0"/>
          </a:p>
        </p:txBody>
      </p:sp>
    </p:spTree>
    <p:extLst>
      <p:ext uri="{BB962C8B-B14F-4D97-AF65-F5344CB8AC3E}">
        <p14:creationId xmlns:p14="http://schemas.microsoft.com/office/powerpoint/2010/main" val="3176362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32316"/>
          </a:xfrm>
        </p:spPr>
        <p:txBody>
          <a:bodyPr/>
          <a:lstStyle/>
          <a:p>
            <a:r>
              <a:rPr lang="en-US" dirty="0"/>
              <a:t>Helpful USDA Customer Links</a:t>
            </a:r>
          </a:p>
        </p:txBody>
      </p:sp>
      <p:sp>
        <p:nvSpPr>
          <p:cNvPr id="3" name="Content Placeholder 2"/>
          <p:cNvSpPr>
            <a:spLocks noGrp="1"/>
          </p:cNvSpPr>
          <p:nvPr>
            <p:ph idx="1"/>
          </p:nvPr>
        </p:nvSpPr>
        <p:spPr>
          <a:xfrm>
            <a:off x="2589211" y="1556426"/>
            <a:ext cx="9492541" cy="4354796"/>
          </a:xfrm>
        </p:spPr>
        <p:txBody>
          <a:bodyPr>
            <a:normAutofit/>
          </a:bodyPr>
          <a:lstStyle/>
          <a:p>
            <a:pPr>
              <a:spcBef>
                <a:spcPts val="0"/>
              </a:spcBef>
            </a:pPr>
            <a:r>
              <a:rPr lang="en-US" sz="1500" dirty="0"/>
              <a:t>Create an Account – Getting Started:</a:t>
            </a:r>
          </a:p>
          <a:p>
            <a:pPr marL="0" indent="0">
              <a:spcBef>
                <a:spcPts val="0"/>
              </a:spcBef>
              <a:buNone/>
            </a:pPr>
            <a:r>
              <a:rPr lang="en-US" sz="1500" b="1" dirty="0">
                <a:solidFill>
                  <a:schemeClr val="tx1"/>
                </a:solidFill>
                <a:hlinkClick r:id="rId2"/>
              </a:rPr>
              <a:t>https://identitymanager.eems.usda.gov/registration/index.aspx</a:t>
            </a:r>
            <a:endParaRPr lang="en-US" sz="1500" b="1" dirty="0">
              <a:solidFill>
                <a:schemeClr val="tx1"/>
              </a:solidFill>
            </a:endParaRPr>
          </a:p>
          <a:p>
            <a:pPr marL="0" indent="0">
              <a:spcBef>
                <a:spcPts val="0"/>
              </a:spcBef>
              <a:buNone/>
            </a:pPr>
            <a:endParaRPr lang="en-US" sz="1500" b="1" dirty="0"/>
          </a:p>
          <a:p>
            <a:pPr>
              <a:spcBef>
                <a:spcPts val="0"/>
              </a:spcBef>
            </a:pPr>
            <a:r>
              <a:rPr lang="en-US" sz="1500" dirty="0"/>
              <a:t>Forgot my Password:</a:t>
            </a:r>
          </a:p>
          <a:p>
            <a:pPr marL="0" indent="0">
              <a:spcBef>
                <a:spcPts val="0"/>
              </a:spcBef>
              <a:buNone/>
            </a:pPr>
            <a:r>
              <a:rPr lang="en-US" sz="1500" b="1" dirty="0">
                <a:hlinkClick r:id="rId3"/>
              </a:rPr>
              <a:t>https://www.eauth.usda.gov/accountservices/ForgottenPassword/Step1_Forgotten Password.aspx</a:t>
            </a:r>
            <a:endParaRPr lang="en-US" sz="1500" b="1" dirty="0"/>
          </a:p>
          <a:p>
            <a:pPr marL="0" indent="0">
              <a:spcBef>
                <a:spcPts val="0"/>
              </a:spcBef>
              <a:buNone/>
            </a:pPr>
            <a:endParaRPr lang="en-US" sz="1500" b="1" dirty="0"/>
          </a:p>
          <a:p>
            <a:pPr>
              <a:spcBef>
                <a:spcPts val="0"/>
              </a:spcBef>
            </a:pPr>
            <a:r>
              <a:rPr lang="en-US" sz="1500" dirty="0"/>
              <a:t>Forgot my User ID:</a:t>
            </a:r>
          </a:p>
          <a:p>
            <a:pPr marL="0" indent="0">
              <a:spcBef>
                <a:spcPts val="0"/>
              </a:spcBef>
              <a:buNone/>
            </a:pPr>
            <a:r>
              <a:rPr lang="en-US" sz="1500" b="1" dirty="0">
                <a:hlinkClick r:id="rId4"/>
              </a:rPr>
              <a:t>https://www.eauth.usda.gov/accountservices/ForgottenUserID/Step1_EnterUserInfo.aspx</a:t>
            </a:r>
            <a:endParaRPr lang="en-US" sz="1500" b="1" dirty="0"/>
          </a:p>
          <a:p>
            <a:pPr marL="0" indent="0">
              <a:spcBef>
                <a:spcPts val="0"/>
              </a:spcBef>
              <a:buNone/>
            </a:pPr>
            <a:endParaRPr lang="en-US" sz="1500" b="1" dirty="0"/>
          </a:p>
          <a:p>
            <a:r>
              <a:rPr lang="en-US" sz="1500" dirty="0"/>
              <a:t>Change my Password:</a:t>
            </a:r>
          </a:p>
          <a:p>
            <a:pPr marL="0" indent="0">
              <a:spcBef>
                <a:spcPts val="0"/>
              </a:spcBef>
              <a:buNone/>
            </a:pPr>
            <a:r>
              <a:rPr lang="en-US" sz="1500" b="1" dirty="0">
                <a:hlinkClick r:id="rId5"/>
              </a:rPr>
              <a:t>https://www.eauth.usda.gov/accountservices/ChangePassword/Step1_ChangePassword.aspx</a:t>
            </a:r>
            <a:endParaRPr lang="en-US" sz="1500" dirty="0"/>
          </a:p>
          <a:p>
            <a:pPr marL="0" indent="0">
              <a:spcBef>
                <a:spcPts val="0"/>
              </a:spcBef>
              <a:buNone/>
            </a:pPr>
            <a:endParaRPr lang="en-US" dirty="0"/>
          </a:p>
        </p:txBody>
      </p:sp>
      <p:sp>
        <p:nvSpPr>
          <p:cNvPr id="4" name="Slide Number Placeholder 3"/>
          <p:cNvSpPr>
            <a:spLocks noGrp="1"/>
          </p:cNvSpPr>
          <p:nvPr>
            <p:ph type="sldNum" sz="quarter" idx="12"/>
          </p:nvPr>
        </p:nvSpPr>
        <p:spPr/>
        <p:txBody>
          <a:bodyPr/>
          <a:lstStyle/>
          <a:p>
            <a:fld id="{D35644FB-88B9-4A8B-A29C-3F18531C3529}" type="slidenum">
              <a:rPr lang="en-US" smtClean="0"/>
              <a:t>48</a:t>
            </a:fld>
            <a:endParaRPr lang="en-US" dirty="0"/>
          </a:p>
        </p:txBody>
      </p:sp>
    </p:spTree>
    <p:extLst>
      <p:ext uri="{BB962C8B-B14F-4D97-AF65-F5344CB8AC3E}">
        <p14:creationId xmlns:p14="http://schemas.microsoft.com/office/powerpoint/2010/main" val="3088860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583660"/>
            <a:ext cx="3505199" cy="418289"/>
          </a:xfrm>
        </p:spPr>
        <p:txBody>
          <a:bodyPr>
            <a:noAutofit/>
          </a:bodyPr>
          <a:lstStyle/>
          <a:p>
            <a:r>
              <a:rPr lang="en-US" sz="1500" b="1" dirty="0"/>
              <a:t>1. Online Self-Service Identity Verification</a:t>
            </a:r>
            <a:endParaRPr lang="en-US" sz="1500" dirty="0"/>
          </a:p>
        </p:txBody>
      </p:sp>
      <p:sp>
        <p:nvSpPr>
          <p:cNvPr id="3" name="Content Placeholder 2"/>
          <p:cNvSpPr>
            <a:spLocks noGrp="1"/>
          </p:cNvSpPr>
          <p:nvPr>
            <p:ph idx="1"/>
          </p:nvPr>
        </p:nvSpPr>
        <p:spPr>
          <a:xfrm>
            <a:off x="6707580" y="1556426"/>
            <a:ext cx="5181600" cy="5257459"/>
          </a:xfrm>
        </p:spPr>
        <p:txBody>
          <a:bodyPr/>
          <a:lstStyle/>
          <a:p>
            <a:pPr marL="0" indent="0">
              <a:buNone/>
            </a:pPr>
            <a:endParaRPr lang="en-US" dirty="0"/>
          </a:p>
        </p:txBody>
      </p:sp>
      <p:sp>
        <p:nvSpPr>
          <p:cNvPr id="6" name="Text Placeholder 5"/>
          <p:cNvSpPr>
            <a:spLocks noGrp="1"/>
          </p:cNvSpPr>
          <p:nvPr>
            <p:ph type="body" sz="half" idx="2"/>
          </p:nvPr>
        </p:nvSpPr>
        <p:spPr>
          <a:xfrm>
            <a:off x="2589212" y="1136275"/>
            <a:ext cx="3905651" cy="5347568"/>
          </a:xfrm>
        </p:spPr>
        <p:txBody>
          <a:bodyPr>
            <a:normAutofit/>
          </a:bodyPr>
          <a:lstStyle/>
          <a:p>
            <a:r>
              <a:rPr lang="en-US" dirty="0"/>
              <a:t>Visit: </a:t>
            </a:r>
            <a:r>
              <a:rPr lang="en-US" b="1" dirty="0"/>
              <a:t>https://identitymanager.eems.usda.gov/registration/index.aspx</a:t>
            </a:r>
            <a:r>
              <a:rPr lang="en-US" dirty="0"/>
              <a:t>.</a:t>
            </a:r>
          </a:p>
          <a:p>
            <a:r>
              <a:rPr lang="en-US" dirty="0"/>
              <a:t>CLICK “Register for a Level 2 Account”.</a:t>
            </a:r>
          </a:p>
          <a:p>
            <a:r>
              <a:rPr lang="en-US" dirty="0"/>
              <a:t>Once the user applies for level 2 access, an e-mail will be sent explaining both the online self-service identify verification and in-person identify verification options. The e-mail will contain a link to the online identify verification process.</a:t>
            </a:r>
          </a:p>
          <a:p>
            <a:r>
              <a:rPr lang="en-US" dirty="0"/>
              <a:t>This verification process relies on United States credit history. If adequate history is not available, the producer or representative will receive a message indicating they must go to an office to complete the process.</a:t>
            </a:r>
          </a:p>
          <a:p>
            <a:r>
              <a:rPr lang="en-US" dirty="0"/>
              <a:t>When Level 2 eAuth is complete, the producer’s or representative’s local Service Center must link the eAuth ID to the producer’s or representative’s account.</a:t>
            </a:r>
          </a:p>
        </p:txBody>
      </p:sp>
      <p:pic>
        <p:nvPicPr>
          <p:cNvPr id="4" name="Picture 3"/>
          <p:cNvPicPr>
            <a:picLocks/>
          </p:cNvPicPr>
          <p:nvPr/>
        </p:nvPicPr>
        <p:blipFill>
          <a:blip r:embed="rId2"/>
          <a:stretch>
            <a:fillRect/>
          </a:stretch>
        </p:blipFill>
        <p:spPr>
          <a:xfrm>
            <a:off x="6819106" y="1556426"/>
            <a:ext cx="4958547" cy="4754880"/>
          </a:xfrm>
          <a:prstGeom prst="rect">
            <a:avLst/>
          </a:prstGeom>
          <a:ln>
            <a:solidFill>
              <a:schemeClr val="tx1"/>
            </a:solidFill>
          </a:ln>
        </p:spPr>
      </p:pic>
      <p:sp>
        <p:nvSpPr>
          <p:cNvPr id="7" name="Title 1"/>
          <p:cNvSpPr txBox="1">
            <a:spLocks/>
          </p:cNvSpPr>
          <p:nvPr/>
        </p:nvSpPr>
        <p:spPr>
          <a:xfrm>
            <a:off x="6707580" y="337225"/>
            <a:ext cx="4937760" cy="1061695"/>
          </a:xfrm>
          <a:prstGeom prst="rect">
            <a:avLst/>
          </a:prstGeom>
        </p:spPr>
        <p:txBody>
          <a:bodyPr vert="horz" lIns="91440" tIns="45720" rIns="91440" bIns="45720" rtlCol="0" anchor="b">
            <a:normAutofit fontScale="77500" lnSpcReduction="20000"/>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900" b="1" dirty="0"/>
              <a:t>2 . In-Person Identity Verification Through a Service Center Local Registration Authority (LRA)</a:t>
            </a:r>
          </a:p>
          <a:p>
            <a:endParaRPr lang="en-US" sz="2200" b="1" dirty="0"/>
          </a:p>
          <a:p>
            <a:r>
              <a:rPr lang="en-US" sz="1800" dirty="0"/>
              <a:t>The user may visit their local Service Center to establish Level 2 eAuth.</a:t>
            </a:r>
          </a:p>
        </p:txBody>
      </p:sp>
      <p:sp>
        <p:nvSpPr>
          <p:cNvPr id="5" name="Slide Number Placeholder 4"/>
          <p:cNvSpPr>
            <a:spLocks noGrp="1"/>
          </p:cNvSpPr>
          <p:nvPr>
            <p:ph type="sldNum" sz="quarter" idx="12"/>
          </p:nvPr>
        </p:nvSpPr>
        <p:spPr/>
        <p:txBody>
          <a:bodyPr/>
          <a:lstStyle/>
          <a:p>
            <a:fld id="{D35644FB-88B9-4A8B-A29C-3F18531C3529}" type="slidenum">
              <a:rPr lang="en-US" smtClean="0"/>
              <a:t>5</a:t>
            </a:fld>
            <a:endParaRPr lang="en-US" dirty="0"/>
          </a:p>
        </p:txBody>
      </p:sp>
    </p:spTree>
    <p:extLst>
      <p:ext uri="{BB962C8B-B14F-4D97-AF65-F5344CB8AC3E}">
        <p14:creationId xmlns:p14="http://schemas.microsoft.com/office/powerpoint/2010/main" val="231113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592925" y="624110"/>
            <a:ext cx="9226181" cy="971226"/>
          </a:xfrm>
        </p:spPr>
        <p:txBody>
          <a:bodyPr>
            <a:normAutofit fontScale="90000"/>
          </a:bodyPr>
          <a:lstStyle/>
          <a:p>
            <a:r>
              <a:rPr lang="en-US" sz="4000" dirty="0"/>
              <a:t>Producer and Representative Assistance</a:t>
            </a:r>
            <a:r>
              <a:rPr lang="en-US" dirty="0"/>
              <a:t/>
            </a:r>
            <a:br>
              <a:rPr lang="en-US" dirty="0"/>
            </a:br>
            <a:endParaRPr lang="en-US" dirty="0"/>
          </a:p>
        </p:txBody>
      </p:sp>
      <p:sp>
        <p:nvSpPr>
          <p:cNvPr id="8" name="Content Placeholder 7"/>
          <p:cNvSpPr>
            <a:spLocks noGrp="1"/>
          </p:cNvSpPr>
          <p:nvPr>
            <p:ph idx="1"/>
          </p:nvPr>
        </p:nvSpPr>
        <p:spPr>
          <a:xfrm>
            <a:off x="2592925" y="2133600"/>
            <a:ext cx="8915400" cy="2730230"/>
          </a:xfrm>
        </p:spPr>
        <p:txBody>
          <a:bodyPr>
            <a:normAutofit/>
          </a:bodyPr>
          <a:lstStyle/>
          <a:p>
            <a:pPr marL="0" indent="0">
              <a:buNone/>
            </a:pPr>
            <a:r>
              <a:rPr lang="en-US" dirty="0"/>
              <a:t>Producers or representatives needing assistance should use either of the following methods:</a:t>
            </a:r>
          </a:p>
          <a:p>
            <a:pPr marL="0" indent="0">
              <a:buNone/>
            </a:pPr>
            <a:endParaRPr lang="en-US" dirty="0"/>
          </a:p>
          <a:p>
            <a:r>
              <a:rPr lang="en-US" dirty="0"/>
              <a:t>contact the eAuth Help Desk at 1-800-457-3642, choose Option 1</a:t>
            </a:r>
          </a:p>
          <a:p>
            <a:r>
              <a:rPr lang="en-US" dirty="0"/>
              <a:t>visit the local Service Center LRA for assistance.</a:t>
            </a:r>
          </a:p>
        </p:txBody>
      </p:sp>
      <p:sp>
        <p:nvSpPr>
          <p:cNvPr id="2" name="Slide Number Placeholder 1"/>
          <p:cNvSpPr>
            <a:spLocks noGrp="1"/>
          </p:cNvSpPr>
          <p:nvPr>
            <p:ph type="sldNum" sz="quarter" idx="12"/>
          </p:nvPr>
        </p:nvSpPr>
        <p:spPr/>
        <p:txBody>
          <a:bodyPr/>
          <a:lstStyle/>
          <a:p>
            <a:fld id="{D35644FB-88B9-4A8B-A29C-3F18531C3529}" type="slidenum">
              <a:rPr lang="en-US" smtClean="0"/>
              <a:t>6</a:t>
            </a:fld>
            <a:endParaRPr lang="en-US" dirty="0"/>
          </a:p>
        </p:txBody>
      </p:sp>
    </p:spTree>
    <p:extLst>
      <p:ext uri="{BB962C8B-B14F-4D97-AF65-F5344CB8AC3E}">
        <p14:creationId xmlns:p14="http://schemas.microsoft.com/office/powerpoint/2010/main" val="413746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In to Financial Inquiries</a:t>
            </a:r>
          </a:p>
        </p:txBody>
      </p:sp>
      <p:pic>
        <p:nvPicPr>
          <p:cNvPr id="4" name="Content Placeholder 3"/>
          <p:cNvPicPr>
            <a:picLocks noGrp="1" noChangeAspect="1"/>
          </p:cNvPicPr>
          <p:nvPr>
            <p:ph idx="1"/>
          </p:nvPr>
        </p:nvPicPr>
        <p:blipFill>
          <a:blip r:embed="rId2"/>
          <a:stretch>
            <a:fillRect/>
          </a:stretch>
        </p:blipFill>
        <p:spPr>
          <a:xfrm>
            <a:off x="3090800" y="1908552"/>
            <a:ext cx="6652768" cy="3778250"/>
          </a:xfrm>
          <a:prstGeom prst="rect">
            <a:avLst/>
          </a:prstGeom>
        </p:spPr>
      </p:pic>
      <p:sp>
        <p:nvSpPr>
          <p:cNvPr id="3" name="Slide Number Placeholder 2"/>
          <p:cNvSpPr>
            <a:spLocks noGrp="1"/>
          </p:cNvSpPr>
          <p:nvPr>
            <p:ph type="sldNum" sz="quarter" idx="12"/>
          </p:nvPr>
        </p:nvSpPr>
        <p:spPr/>
        <p:txBody>
          <a:bodyPr/>
          <a:lstStyle/>
          <a:p>
            <a:fld id="{D35644FB-88B9-4A8B-A29C-3F18531C3529}" type="slidenum">
              <a:rPr lang="en-US" smtClean="0"/>
              <a:t>7</a:t>
            </a:fld>
            <a:endParaRPr lang="en-US" dirty="0"/>
          </a:p>
        </p:txBody>
      </p:sp>
      <p:sp>
        <p:nvSpPr>
          <p:cNvPr id="7" name="Text Box 10"/>
          <p:cNvSpPr txBox="1">
            <a:spLocks noChangeArrowheads="1"/>
          </p:cNvSpPr>
          <p:nvPr/>
        </p:nvSpPr>
        <p:spPr bwMode="auto">
          <a:xfrm>
            <a:off x="3090800" y="5731726"/>
            <a:ext cx="6652768" cy="5847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dirty="0">
                <a:latin typeface="Arial" panose="020B0604020202020204" pitchFamily="34" charset="0"/>
              </a:rPr>
              <a:t>Producers and Representatives may log in using their level 2-eAuth </a:t>
            </a:r>
            <a:r>
              <a:rPr lang="en-US" altLang="en-US" sz="1600" dirty="0" smtClean="0">
                <a:latin typeface="Arial" panose="020B0604020202020204" pitchFamily="34" charset="0"/>
              </a:rPr>
              <a:t>user ID and </a:t>
            </a:r>
            <a:r>
              <a:rPr lang="en-US" altLang="en-US" sz="1600" dirty="0">
                <a:latin typeface="Arial" panose="020B0604020202020204" pitchFamily="34" charset="0"/>
              </a:rPr>
              <a:t>password.  </a:t>
            </a:r>
          </a:p>
        </p:txBody>
      </p:sp>
      <p:pic>
        <p:nvPicPr>
          <p:cNvPr id="8" name="Picture 7"/>
          <p:cNvPicPr>
            <a:picLocks noChangeAspect="1"/>
          </p:cNvPicPr>
          <p:nvPr/>
        </p:nvPicPr>
        <p:blipFill>
          <a:blip r:embed="rId3"/>
          <a:stretch>
            <a:fillRect/>
          </a:stretch>
        </p:blipFill>
        <p:spPr>
          <a:xfrm>
            <a:off x="2481147" y="5682642"/>
            <a:ext cx="609653" cy="615749"/>
          </a:xfrm>
          <a:prstGeom prst="rect">
            <a:avLst/>
          </a:prstGeom>
        </p:spPr>
      </p:pic>
    </p:spTree>
    <p:extLst>
      <p:ext uri="{BB962C8B-B14F-4D97-AF65-F5344CB8AC3E}">
        <p14:creationId xmlns:p14="http://schemas.microsoft.com/office/powerpoint/2010/main" val="62156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313" y="419829"/>
            <a:ext cx="8911687" cy="1280890"/>
          </a:xfrm>
        </p:spPr>
        <p:txBody>
          <a:bodyPr/>
          <a:lstStyle/>
          <a:p>
            <a:r>
              <a:rPr lang="en-US" dirty="0"/>
              <a:t>Selecting Producer</a:t>
            </a:r>
          </a:p>
        </p:txBody>
      </p:sp>
      <p:pic>
        <p:nvPicPr>
          <p:cNvPr id="5" name="Content Placeholder 4"/>
          <p:cNvPicPr>
            <a:picLocks noGrp="1" noChangeAspect="1"/>
          </p:cNvPicPr>
          <p:nvPr>
            <p:ph idx="1"/>
          </p:nvPr>
        </p:nvPicPr>
        <p:blipFill>
          <a:blip r:embed="rId2"/>
          <a:stretch>
            <a:fillRect/>
          </a:stretch>
        </p:blipFill>
        <p:spPr>
          <a:xfrm>
            <a:off x="2271328" y="1893987"/>
            <a:ext cx="8915400" cy="3484967"/>
          </a:xfrm>
          <a:prstGeom prst="rect">
            <a:avLst/>
          </a:prstGeom>
          <a:ln>
            <a:solidFill>
              <a:schemeClr val="tx1"/>
            </a:solidFill>
          </a:ln>
        </p:spPr>
      </p:pic>
      <p:sp>
        <p:nvSpPr>
          <p:cNvPr id="6" name="TextBox 5"/>
          <p:cNvSpPr txBox="1"/>
          <p:nvPr/>
        </p:nvSpPr>
        <p:spPr>
          <a:xfrm>
            <a:off x="3876312" y="3264384"/>
            <a:ext cx="6016717"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If you represent two or more producers, you will see a ‘Customer Search’ screen.</a:t>
            </a:r>
          </a:p>
          <a:p>
            <a:pPr marL="285750" indent="-285750">
              <a:buFont typeface="Arial" panose="020B0604020202020204" pitchFamily="34" charset="0"/>
              <a:buChar char="•"/>
            </a:pPr>
            <a:r>
              <a:rPr lang="en-US" dirty="0"/>
              <a:t>Select the producer you wish to view.</a:t>
            </a:r>
          </a:p>
          <a:p>
            <a:pPr marL="285750" indent="-285750">
              <a:buFont typeface="Arial" panose="020B0604020202020204" pitchFamily="34" charset="0"/>
              <a:buChar char="•"/>
            </a:pPr>
            <a:r>
              <a:rPr lang="en-US" dirty="0"/>
              <a:t>Select “Submit”</a:t>
            </a:r>
          </a:p>
        </p:txBody>
      </p:sp>
      <p:sp>
        <p:nvSpPr>
          <p:cNvPr id="3" name="Slide Number Placeholder 2"/>
          <p:cNvSpPr>
            <a:spLocks noGrp="1"/>
          </p:cNvSpPr>
          <p:nvPr>
            <p:ph type="sldNum" sz="quarter" idx="12"/>
          </p:nvPr>
        </p:nvSpPr>
        <p:spPr/>
        <p:txBody>
          <a:bodyPr/>
          <a:lstStyle/>
          <a:p>
            <a:fld id="{D35644FB-88B9-4A8B-A29C-3F18531C3529}" type="slidenum">
              <a:rPr lang="en-US" smtClean="0"/>
              <a:t>8</a:t>
            </a:fld>
            <a:endParaRPr lang="en-US" dirty="0"/>
          </a:p>
        </p:txBody>
      </p:sp>
    </p:spTree>
    <p:extLst>
      <p:ext uri="{BB962C8B-B14F-4D97-AF65-F5344CB8AC3E}">
        <p14:creationId xmlns:p14="http://schemas.microsoft.com/office/powerpoint/2010/main" val="3330336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Summary</a:t>
            </a:r>
          </a:p>
        </p:txBody>
      </p:sp>
      <p:pic>
        <p:nvPicPr>
          <p:cNvPr id="4" name="Content Placeholder 3"/>
          <p:cNvPicPr>
            <a:picLocks noGrp="1" noChangeAspect="1"/>
          </p:cNvPicPr>
          <p:nvPr>
            <p:ph idx="1"/>
          </p:nvPr>
        </p:nvPicPr>
        <p:blipFill>
          <a:blip r:embed="rId2"/>
          <a:stretch>
            <a:fillRect/>
          </a:stretch>
        </p:blipFill>
        <p:spPr>
          <a:xfrm>
            <a:off x="3545978" y="2596097"/>
            <a:ext cx="6340390" cy="3767655"/>
          </a:xfrm>
          <a:prstGeom prst="rect">
            <a:avLst/>
          </a:prstGeom>
        </p:spPr>
      </p:pic>
      <p:sp>
        <p:nvSpPr>
          <p:cNvPr id="5" name="Title 1"/>
          <p:cNvSpPr txBox="1">
            <a:spLocks/>
          </p:cNvSpPr>
          <p:nvPr/>
        </p:nvSpPr>
        <p:spPr>
          <a:xfrm>
            <a:off x="2592926" y="1352830"/>
            <a:ext cx="8026192" cy="107119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The following is an example of the Customer Summary Screen.</a:t>
            </a:r>
          </a:p>
        </p:txBody>
      </p:sp>
      <p:sp>
        <p:nvSpPr>
          <p:cNvPr id="3" name="Slide Number Placeholder 2"/>
          <p:cNvSpPr>
            <a:spLocks noGrp="1"/>
          </p:cNvSpPr>
          <p:nvPr>
            <p:ph type="sldNum" sz="quarter" idx="12"/>
          </p:nvPr>
        </p:nvSpPr>
        <p:spPr/>
        <p:txBody>
          <a:bodyPr/>
          <a:lstStyle/>
          <a:p>
            <a:fld id="{D35644FB-88B9-4A8B-A29C-3F18531C3529}" type="slidenum">
              <a:rPr lang="en-US" smtClean="0"/>
              <a:t>9</a:t>
            </a:fld>
            <a:endParaRPr lang="en-US" dirty="0"/>
          </a:p>
        </p:txBody>
      </p:sp>
    </p:spTree>
    <p:extLst>
      <p:ext uri="{BB962C8B-B14F-4D97-AF65-F5344CB8AC3E}">
        <p14:creationId xmlns:p14="http://schemas.microsoft.com/office/powerpoint/2010/main" val="107439100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427</TotalTime>
  <Words>4191</Words>
  <Application>Microsoft Office PowerPoint</Application>
  <PresentationFormat>Widescreen</PresentationFormat>
  <Paragraphs>707</Paragraphs>
  <Slides>48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Century Gothic</vt:lpstr>
      <vt:lpstr>Symbol</vt:lpstr>
      <vt:lpstr>Times New Roman</vt:lpstr>
      <vt:lpstr>Wingdings 3</vt:lpstr>
      <vt:lpstr>Wisp</vt:lpstr>
      <vt:lpstr>FINANCIAL INQUIRIES </vt:lpstr>
      <vt:lpstr>Background</vt:lpstr>
      <vt:lpstr>Financial Inquiries URL</vt:lpstr>
      <vt:lpstr>How Do Producers or Representatives Obtain Access to FI</vt:lpstr>
      <vt:lpstr>1. Online Self-Service Identity Verification</vt:lpstr>
      <vt:lpstr>Producer and Representative Assistance </vt:lpstr>
      <vt:lpstr>Logging In to Financial Inquiries</vt:lpstr>
      <vt:lpstr>Selecting Producer</vt:lpstr>
      <vt:lpstr>Customer Summary</vt:lpstr>
      <vt:lpstr>Customer Summary (Continued)</vt:lpstr>
      <vt:lpstr>Financial Inquiries Standard Links</vt:lpstr>
      <vt:lpstr>The following is an example of the Payment Section.</vt:lpstr>
      <vt:lpstr>Payment Section(Continued)</vt:lpstr>
      <vt:lpstr>Payment Detail</vt:lpstr>
      <vt:lpstr>Payment Detail (Continued)</vt:lpstr>
      <vt:lpstr>Payment Deductions  </vt:lpstr>
      <vt:lpstr>Payment Search Screen</vt:lpstr>
      <vt:lpstr>Payment Search Screen (Continued)</vt:lpstr>
      <vt:lpstr>Program Benefit Screen</vt:lpstr>
      <vt:lpstr>Program Benefit Screen (Continued)</vt:lpstr>
      <vt:lpstr>From the Payments Section of the Customer Summary Screen, CLICK  “View All”. The Payment List Screen will be displayed.</vt:lpstr>
      <vt:lpstr>The following table describes the Payment List Screen fields.</vt:lpstr>
      <vt:lpstr>Collection Section</vt:lpstr>
      <vt:lpstr>Collection Search Screen</vt:lpstr>
      <vt:lpstr>Select or enter the following search criteria as needed.  Selecting “Search” without specifying criteria will return all available collections.</vt:lpstr>
      <vt:lpstr>Collection Details Screen</vt:lpstr>
      <vt:lpstr>Collections Details Screen (Continued)</vt:lpstr>
      <vt:lpstr>Debt Section</vt:lpstr>
      <vt:lpstr>The following table describes the Debts Section fields.</vt:lpstr>
      <vt:lpstr>Debt Search Screen</vt:lpstr>
      <vt:lpstr>Debt Search Screen (Continued)</vt:lpstr>
      <vt:lpstr>Debt List Screen</vt:lpstr>
      <vt:lpstr>Debt List Screen (Continued)</vt:lpstr>
      <vt:lpstr>View Debt Details Screen</vt:lpstr>
      <vt:lpstr>View Debt Details Screen (Continued)</vt:lpstr>
      <vt:lpstr>IRS Form Data</vt:lpstr>
      <vt:lpstr>IRS Forms Search Screen</vt:lpstr>
      <vt:lpstr>Once “Search” is selected from the IRS Forms Search Screen, the IRS Form List Screen will be displayed with search results.</vt:lpstr>
      <vt:lpstr>IRS Form List Screen (Continued) </vt:lpstr>
      <vt:lpstr>IRS Form Information Screen</vt:lpstr>
      <vt:lpstr>IRS Form Information Screen (Continued)</vt:lpstr>
      <vt:lpstr>Once “Show Details” has been selected from the IRS Form Information Screen, the IRS Form Information – Detail Screen will be displayed. </vt:lpstr>
      <vt:lpstr>IRS Form Information-Detail Screen (Continued) </vt:lpstr>
      <vt:lpstr>IRS Report Current Year</vt:lpstr>
      <vt:lpstr>IRS Report Current Year Screen (Continued)</vt:lpstr>
      <vt:lpstr>IRS Report Previous Year Screen</vt:lpstr>
      <vt:lpstr>IRS Report Previous Year Screen (Continued)</vt:lpstr>
      <vt:lpstr>Helpful USDA Customer Links</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INQUIRIES</dc:title>
  <dc:creator>Pickens, Jackie - FSA, Washington, DC</dc:creator>
  <cp:lastModifiedBy>Pickens, Jackie - FSA, Washington, DC</cp:lastModifiedBy>
  <cp:revision>42</cp:revision>
  <dcterms:created xsi:type="dcterms:W3CDTF">2018-10-15T19:25:34Z</dcterms:created>
  <dcterms:modified xsi:type="dcterms:W3CDTF">2018-10-17T18:00:11Z</dcterms:modified>
</cp:coreProperties>
</file>